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tiff" ContentType="image/tiff"/>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charts/chart5.xml" ContentType="application/vnd.openxmlformats-officedocument.drawingml.chart+xml"/>
  <Override PartName="/word/charts/chart6.xml" ContentType="application/vnd.openxmlformats-officedocument.drawingml.chart+xml"/>
  <Override PartName="/word/charts/chart7.xml" ContentType="application/vnd.openxmlformats-officedocument.drawingml.chart+xml"/>
  <Override PartName="/word/charts/chart8.xml" ContentType="application/vnd.openxmlformats-officedocument.drawingml.chart+xml"/>
  <Override PartName="/word/charts/chart9.xml" ContentType="application/vnd.openxmlformats-officedocument.drawingml.chart+xml"/>
  <Override PartName="/word/charts/chart10.xml" ContentType="application/vnd.openxmlformats-officedocument.drawingml.chart+xml"/>
  <Override PartName="/word/charts/chart11.xml" ContentType="application/vnd.openxmlformats-officedocument.drawingml.chart+xml"/>
  <Override PartName="/word/charts/chart12.xml" ContentType="application/vnd.openxmlformats-officedocument.drawingml.chart+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608810F5" w14:textId="77777777" w:rsidR="00083AA0" w:rsidRPr="000D4D1F" w:rsidRDefault="0003798E" w:rsidP="00DB3F73">
      <w:pPr>
        <w:pStyle w:val="NoSpacing"/>
        <w:spacing w:line="276" w:lineRule="auto"/>
        <w:jc w:val="center"/>
        <w:rPr>
          <w:sz w:val="32"/>
          <w:szCs w:val="32"/>
        </w:rPr>
      </w:pPr>
      <w:r w:rsidRPr="000D4D1F">
        <w:rPr>
          <w:rStyle w:val="Strong"/>
          <w:color w:val="000000"/>
          <w:sz w:val="32"/>
          <w:szCs w:val="32"/>
        </w:rPr>
        <w:t>Chapter 1</w:t>
      </w:r>
      <w:r w:rsidR="00083AA0" w:rsidRPr="000D4D1F">
        <w:rPr>
          <w:rStyle w:val="Strong"/>
          <w:color w:val="000000"/>
          <w:sz w:val="32"/>
          <w:szCs w:val="32"/>
        </w:rPr>
        <w:t xml:space="preserve">: </w:t>
      </w:r>
      <w:r w:rsidRPr="000D4D1F">
        <w:rPr>
          <w:rStyle w:val="Strong"/>
          <w:color w:val="000000"/>
          <w:sz w:val="32"/>
          <w:szCs w:val="32"/>
        </w:rPr>
        <w:t>Statistics: Part 1</w:t>
      </w:r>
    </w:p>
    <w:p w14:paraId="5EFF821C" w14:textId="77777777" w:rsidR="0003798E" w:rsidRPr="000D4D1F" w:rsidRDefault="0003798E" w:rsidP="00DB3F73">
      <w:pPr>
        <w:pStyle w:val="NoSpacing"/>
        <w:spacing w:line="276" w:lineRule="auto"/>
        <w:rPr>
          <w:rStyle w:val="Strong"/>
          <w:b w:val="0"/>
          <w:color w:val="000000"/>
        </w:rPr>
      </w:pPr>
    </w:p>
    <w:p w14:paraId="0B2F56B9" w14:textId="77777777" w:rsidR="00A3230A" w:rsidRPr="000D4D1F" w:rsidRDefault="00A3230A" w:rsidP="00DB3F73">
      <w:pPr>
        <w:pStyle w:val="NoSpacing"/>
        <w:spacing w:line="276" w:lineRule="auto"/>
        <w:rPr>
          <w:rStyle w:val="Strong"/>
          <w:color w:val="000000"/>
          <w:sz w:val="28"/>
        </w:rPr>
      </w:pPr>
      <w:r w:rsidRPr="000D4D1F">
        <w:rPr>
          <w:rStyle w:val="Strong"/>
          <w:color w:val="000000"/>
          <w:sz w:val="28"/>
        </w:rPr>
        <w:t>Section 1.1: Statistical Basics</w:t>
      </w:r>
    </w:p>
    <w:p w14:paraId="321EB5EC" w14:textId="77777777" w:rsidR="00A3230A" w:rsidRPr="003163FB" w:rsidRDefault="00A3230A" w:rsidP="00DB3F73">
      <w:pPr>
        <w:pStyle w:val="NoSpacing"/>
        <w:spacing w:line="276" w:lineRule="auto"/>
        <w:rPr>
          <w:rStyle w:val="Strong"/>
          <w:b w:val="0"/>
          <w:color w:val="000000"/>
        </w:rPr>
      </w:pPr>
    </w:p>
    <w:p w14:paraId="5F35F9D8" w14:textId="58F92021" w:rsidR="00083AA0" w:rsidRPr="000D4D1F" w:rsidRDefault="00083AA0" w:rsidP="00DB3F73">
      <w:pPr>
        <w:pStyle w:val="NoSpacing"/>
        <w:spacing w:line="276" w:lineRule="auto"/>
        <w:rPr>
          <w:rStyle w:val="Strong"/>
          <w:b w:val="0"/>
          <w:color w:val="000000"/>
        </w:rPr>
      </w:pPr>
      <w:r w:rsidRPr="000D4D1F">
        <w:rPr>
          <w:rStyle w:val="Strong"/>
          <w:b w:val="0"/>
          <w:color w:val="000000"/>
        </w:rPr>
        <w:t>Data are all around us</w:t>
      </w:r>
      <w:r w:rsidR="003D4E90">
        <w:rPr>
          <w:rStyle w:val="Strong"/>
          <w:b w:val="0"/>
          <w:color w:val="000000"/>
        </w:rPr>
        <w:t xml:space="preserve">. </w:t>
      </w:r>
      <w:r w:rsidRPr="000D4D1F">
        <w:rPr>
          <w:rStyle w:val="Strong"/>
          <w:b w:val="0"/>
          <w:color w:val="000000"/>
        </w:rPr>
        <w:t>Researchers collect data on the effectiveness of a medication for lowering cholesterol</w:t>
      </w:r>
      <w:r w:rsidR="003D4E90">
        <w:rPr>
          <w:rStyle w:val="Strong"/>
          <w:b w:val="0"/>
          <w:color w:val="000000"/>
        </w:rPr>
        <w:t xml:space="preserve">. </w:t>
      </w:r>
      <w:r w:rsidRPr="000D4D1F">
        <w:rPr>
          <w:rStyle w:val="Strong"/>
          <w:b w:val="0"/>
          <w:color w:val="000000"/>
        </w:rPr>
        <w:t>Pollsters report on the percentage of Americans who support gun control</w:t>
      </w:r>
      <w:r w:rsidR="003D4E90">
        <w:rPr>
          <w:rStyle w:val="Strong"/>
          <w:b w:val="0"/>
          <w:color w:val="000000"/>
        </w:rPr>
        <w:t xml:space="preserve">. </w:t>
      </w:r>
      <w:r w:rsidRPr="000D4D1F">
        <w:rPr>
          <w:rStyle w:val="Strong"/>
          <w:b w:val="0"/>
          <w:color w:val="000000"/>
        </w:rPr>
        <w:t>Economists report on the average salary of college graduates</w:t>
      </w:r>
      <w:r w:rsidR="003D4E90">
        <w:rPr>
          <w:rStyle w:val="Strong"/>
          <w:b w:val="0"/>
          <w:color w:val="000000"/>
        </w:rPr>
        <w:t xml:space="preserve">. </w:t>
      </w:r>
      <w:r w:rsidRPr="000D4D1F">
        <w:rPr>
          <w:rStyle w:val="Strong"/>
          <w:b w:val="0"/>
          <w:color w:val="000000"/>
        </w:rPr>
        <w:t xml:space="preserve">There are many other areas where </w:t>
      </w:r>
      <w:r w:rsidR="0003798E" w:rsidRPr="000D4D1F">
        <w:rPr>
          <w:rStyle w:val="Strong"/>
          <w:b w:val="0"/>
          <w:color w:val="000000"/>
        </w:rPr>
        <w:t>data are collected</w:t>
      </w:r>
      <w:r w:rsidR="003D4E90">
        <w:rPr>
          <w:rStyle w:val="Strong"/>
          <w:b w:val="0"/>
          <w:color w:val="000000"/>
        </w:rPr>
        <w:t xml:space="preserve">. </w:t>
      </w:r>
      <w:r w:rsidR="0003798E" w:rsidRPr="000D4D1F">
        <w:rPr>
          <w:rStyle w:val="Strong"/>
          <w:b w:val="0"/>
          <w:color w:val="000000"/>
        </w:rPr>
        <w:t>In order to be able to understand data and how to summarize it, we need to understand statistics</w:t>
      </w:r>
      <w:r w:rsidR="003D4E90">
        <w:rPr>
          <w:rStyle w:val="Strong"/>
          <w:b w:val="0"/>
          <w:color w:val="000000"/>
        </w:rPr>
        <w:t xml:space="preserve">. </w:t>
      </w:r>
    </w:p>
    <w:p w14:paraId="34BECEE0" w14:textId="77777777" w:rsidR="0003798E" w:rsidRPr="000D4D1F" w:rsidRDefault="0003798E" w:rsidP="00DB3F73">
      <w:pPr>
        <w:pStyle w:val="NoSpacing"/>
        <w:spacing w:line="276" w:lineRule="auto"/>
        <w:rPr>
          <w:rStyle w:val="Strong"/>
          <w:b w:val="0"/>
          <w:color w:val="000000"/>
        </w:rPr>
      </w:pPr>
    </w:p>
    <w:p w14:paraId="17134770" w14:textId="12C0612E" w:rsidR="0003798E" w:rsidRPr="000D4D1F" w:rsidRDefault="0003798E" w:rsidP="00DB3F73">
      <w:pPr>
        <w:pStyle w:val="NoSpacing"/>
        <w:spacing w:line="276" w:lineRule="auto"/>
        <w:rPr>
          <w:rStyle w:val="Strong"/>
          <w:b w:val="0"/>
          <w:color w:val="000000"/>
        </w:rPr>
      </w:pPr>
      <w:r w:rsidRPr="000D4D1F">
        <w:rPr>
          <w:rStyle w:val="Strong"/>
          <w:b w:val="0"/>
          <w:color w:val="000000"/>
        </w:rPr>
        <w:t xml:space="preserve">Suppose you want to know </w:t>
      </w:r>
      <w:r w:rsidR="00253A04" w:rsidRPr="000D4D1F">
        <w:rPr>
          <w:rStyle w:val="Strong"/>
          <w:b w:val="0"/>
          <w:color w:val="000000"/>
        </w:rPr>
        <w:t xml:space="preserve">the average net worth of a current </w:t>
      </w:r>
      <w:r w:rsidR="007F01D0">
        <w:rPr>
          <w:rStyle w:val="Strong"/>
          <w:b w:val="0"/>
          <w:color w:val="000000"/>
        </w:rPr>
        <w:t>U.S.</w:t>
      </w:r>
      <w:r w:rsidR="00253A04" w:rsidRPr="000D4D1F">
        <w:rPr>
          <w:rStyle w:val="Strong"/>
          <w:b w:val="0"/>
          <w:color w:val="000000"/>
        </w:rPr>
        <w:t xml:space="preserve"> Senator</w:t>
      </w:r>
      <w:r w:rsidR="003D4E90">
        <w:rPr>
          <w:rStyle w:val="Strong"/>
          <w:b w:val="0"/>
          <w:color w:val="000000"/>
        </w:rPr>
        <w:t xml:space="preserve">. </w:t>
      </w:r>
      <w:r w:rsidR="00253A04" w:rsidRPr="000D4D1F">
        <w:rPr>
          <w:rStyle w:val="Strong"/>
          <w:b w:val="0"/>
          <w:color w:val="000000"/>
        </w:rPr>
        <w:t xml:space="preserve">There are 100 Senators, so it </w:t>
      </w:r>
      <w:r w:rsidR="00BE04B0">
        <w:rPr>
          <w:rStyle w:val="Strong"/>
          <w:b w:val="0"/>
          <w:color w:val="000000"/>
        </w:rPr>
        <w:t>is not</w:t>
      </w:r>
      <w:r w:rsidR="00253A04" w:rsidRPr="000D4D1F">
        <w:rPr>
          <w:rStyle w:val="Strong"/>
          <w:b w:val="0"/>
          <w:color w:val="000000"/>
        </w:rPr>
        <w:t xml:space="preserve"> that hard to collect all 100 values, and then summarize the data</w:t>
      </w:r>
      <w:r w:rsidR="003D4E90">
        <w:rPr>
          <w:rStyle w:val="Strong"/>
          <w:b w:val="0"/>
          <w:color w:val="000000"/>
        </w:rPr>
        <w:t xml:space="preserve">. </w:t>
      </w:r>
      <w:r w:rsidR="00253A04" w:rsidRPr="000D4D1F">
        <w:rPr>
          <w:rStyle w:val="Strong"/>
          <w:b w:val="0"/>
          <w:color w:val="000000"/>
        </w:rPr>
        <w:t xml:space="preserve">If instead you want to find the average net worth of all current Senators and Representatives in the </w:t>
      </w:r>
      <w:r w:rsidR="004A2ED6">
        <w:rPr>
          <w:rStyle w:val="Strong"/>
          <w:b w:val="0"/>
          <w:color w:val="000000"/>
        </w:rPr>
        <w:t>U</w:t>
      </w:r>
      <w:r w:rsidR="007F01D0">
        <w:rPr>
          <w:rStyle w:val="Strong"/>
          <w:b w:val="0"/>
          <w:color w:val="000000"/>
        </w:rPr>
        <w:t>.</w:t>
      </w:r>
      <w:r w:rsidR="004A2ED6">
        <w:rPr>
          <w:rStyle w:val="Strong"/>
          <w:b w:val="0"/>
          <w:color w:val="000000"/>
        </w:rPr>
        <w:t>S</w:t>
      </w:r>
      <w:r w:rsidR="007F01D0">
        <w:rPr>
          <w:rStyle w:val="Strong"/>
          <w:b w:val="0"/>
          <w:color w:val="000000"/>
        </w:rPr>
        <w:t>.</w:t>
      </w:r>
      <w:r w:rsidR="00253A04" w:rsidRPr="000D4D1F">
        <w:rPr>
          <w:rStyle w:val="Strong"/>
          <w:b w:val="0"/>
          <w:color w:val="000000"/>
        </w:rPr>
        <w:t xml:space="preserve"> Congress, there are only 435 members of Congress</w:t>
      </w:r>
      <w:r w:rsidR="003D4E90">
        <w:rPr>
          <w:rStyle w:val="Strong"/>
          <w:b w:val="0"/>
          <w:color w:val="000000"/>
        </w:rPr>
        <w:t xml:space="preserve">. </w:t>
      </w:r>
      <w:r w:rsidR="00253A04" w:rsidRPr="000D4D1F">
        <w:rPr>
          <w:rStyle w:val="Strong"/>
          <w:b w:val="0"/>
          <w:color w:val="000000"/>
        </w:rPr>
        <w:t xml:space="preserve">So even though it will be a little more work, it </w:t>
      </w:r>
      <w:r w:rsidR="00BE04B0">
        <w:rPr>
          <w:rStyle w:val="Strong"/>
          <w:b w:val="0"/>
          <w:color w:val="000000"/>
        </w:rPr>
        <w:t>is not</w:t>
      </w:r>
      <w:r w:rsidR="00253A04" w:rsidRPr="000D4D1F">
        <w:rPr>
          <w:rStyle w:val="Strong"/>
          <w:b w:val="0"/>
          <w:color w:val="000000"/>
        </w:rPr>
        <w:t xml:space="preserve"> that difficult to find the average net worth of all members</w:t>
      </w:r>
      <w:r w:rsidR="003D4E90">
        <w:rPr>
          <w:rStyle w:val="Strong"/>
          <w:b w:val="0"/>
          <w:color w:val="000000"/>
        </w:rPr>
        <w:t xml:space="preserve">. </w:t>
      </w:r>
      <w:r w:rsidR="00253A04" w:rsidRPr="000D4D1F">
        <w:rPr>
          <w:rStyle w:val="Strong"/>
          <w:b w:val="0"/>
          <w:color w:val="000000"/>
        </w:rPr>
        <w:t xml:space="preserve">Now suppose you want to find the </w:t>
      </w:r>
      <w:r w:rsidR="00C050D0" w:rsidRPr="000D4D1F">
        <w:rPr>
          <w:rStyle w:val="Strong"/>
          <w:b w:val="0"/>
          <w:color w:val="000000"/>
        </w:rPr>
        <w:t>average net worth of everyone in the United States</w:t>
      </w:r>
      <w:r w:rsidR="003D4E90">
        <w:rPr>
          <w:rStyle w:val="Strong"/>
          <w:b w:val="0"/>
          <w:color w:val="000000"/>
        </w:rPr>
        <w:t xml:space="preserve">. </w:t>
      </w:r>
      <w:r w:rsidR="00C050D0" w:rsidRPr="000D4D1F">
        <w:rPr>
          <w:rStyle w:val="Strong"/>
          <w:b w:val="0"/>
          <w:color w:val="000000"/>
        </w:rPr>
        <w:t>This would be very difficult, if not impossible</w:t>
      </w:r>
      <w:r w:rsidR="003D4E90">
        <w:rPr>
          <w:rStyle w:val="Strong"/>
          <w:b w:val="0"/>
          <w:color w:val="000000"/>
        </w:rPr>
        <w:t xml:space="preserve">. </w:t>
      </w:r>
      <w:r w:rsidR="00C050D0" w:rsidRPr="000D4D1F">
        <w:rPr>
          <w:rStyle w:val="Strong"/>
          <w:b w:val="0"/>
          <w:color w:val="000000"/>
        </w:rPr>
        <w:t>It would take a great deal of time and money to collect the information in a timely manner before all of the values have changed</w:t>
      </w:r>
      <w:r w:rsidR="003D4E90">
        <w:rPr>
          <w:rStyle w:val="Strong"/>
          <w:b w:val="0"/>
          <w:color w:val="000000"/>
        </w:rPr>
        <w:t xml:space="preserve">. </w:t>
      </w:r>
      <w:r w:rsidR="00C050D0" w:rsidRPr="000D4D1F">
        <w:rPr>
          <w:rStyle w:val="Strong"/>
          <w:b w:val="0"/>
          <w:color w:val="000000"/>
        </w:rPr>
        <w:t>So inste</w:t>
      </w:r>
      <w:r w:rsidR="0003127C">
        <w:rPr>
          <w:rStyle w:val="Strong"/>
          <w:b w:val="0"/>
          <w:color w:val="000000"/>
        </w:rPr>
        <w:t>ad of getting the net worth of</w:t>
      </w:r>
      <w:r w:rsidR="00C050D0" w:rsidRPr="000D4D1F">
        <w:rPr>
          <w:rStyle w:val="Strong"/>
          <w:b w:val="0"/>
          <w:color w:val="000000"/>
        </w:rPr>
        <w:t xml:space="preserve"> every American, we have to figure out an easier way to find this information</w:t>
      </w:r>
      <w:r w:rsidR="003D4E90">
        <w:rPr>
          <w:rStyle w:val="Strong"/>
          <w:b w:val="0"/>
          <w:color w:val="000000"/>
        </w:rPr>
        <w:t xml:space="preserve">. </w:t>
      </w:r>
      <w:r w:rsidR="00272814" w:rsidRPr="000D4D1F">
        <w:rPr>
          <w:rStyle w:val="Strong"/>
          <w:b w:val="0"/>
          <w:color w:val="000000"/>
        </w:rPr>
        <w:t>The net worth is what you want to measure, and is called a variable</w:t>
      </w:r>
      <w:r w:rsidR="003D4E90">
        <w:rPr>
          <w:rStyle w:val="Strong"/>
          <w:b w:val="0"/>
          <w:color w:val="000000"/>
        </w:rPr>
        <w:t xml:space="preserve">. </w:t>
      </w:r>
      <w:r w:rsidR="0003127C">
        <w:rPr>
          <w:rStyle w:val="Strong"/>
          <w:b w:val="0"/>
          <w:color w:val="000000"/>
        </w:rPr>
        <w:t>The net worth of</w:t>
      </w:r>
      <w:r w:rsidR="00C050D0" w:rsidRPr="000D4D1F">
        <w:rPr>
          <w:rStyle w:val="Strong"/>
          <w:b w:val="0"/>
          <w:color w:val="000000"/>
        </w:rPr>
        <w:t xml:space="preserve"> every American is called the population</w:t>
      </w:r>
      <w:r w:rsidR="003D4E90">
        <w:rPr>
          <w:rStyle w:val="Strong"/>
          <w:b w:val="0"/>
          <w:color w:val="000000"/>
        </w:rPr>
        <w:t xml:space="preserve">. </w:t>
      </w:r>
      <w:r w:rsidR="00C050D0" w:rsidRPr="000D4D1F">
        <w:rPr>
          <w:rStyle w:val="Strong"/>
          <w:b w:val="0"/>
          <w:color w:val="000000"/>
        </w:rPr>
        <w:t>What we need to do is collect a smaller part of the population, called a sample</w:t>
      </w:r>
      <w:r w:rsidR="003D4E90">
        <w:rPr>
          <w:rStyle w:val="Strong"/>
          <w:b w:val="0"/>
          <w:color w:val="000000"/>
        </w:rPr>
        <w:t xml:space="preserve">. </w:t>
      </w:r>
      <w:r w:rsidR="006D66B7" w:rsidRPr="000D4D1F">
        <w:rPr>
          <w:rStyle w:val="Strong"/>
          <w:b w:val="0"/>
          <w:color w:val="000000"/>
        </w:rPr>
        <w:t>In order to see how this works, let’s formalize the definitions.</w:t>
      </w:r>
    </w:p>
    <w:p w14:paraId="7D12BEB9" w14:textId="77777777" w:rsidR="00272814" w:rsidRPr="000D4D1F" w:rsidRDefault="00272814" w:rsidP="00DB3F73">
      <w:pPr>
        <w:pStyle w:val="NoSpacing"/>
        <w:spacing w:line="276" w:lineRule="auto"/>
        <w:rPr>
          <w:rStyle w:val="Strong"/>
          <w:color w:val="000000"/>
        </w:rPr>
      </w:pPr>
    </w:p>
    <w:p w14:paraId="59A841EB" w14:textId="0BCBB4B9" w:rsidR="006D66B7" w:rsidRPr="000D4D1F" w:rsidRDefault="00272814" w:rsidP="00DB3F73">
      <w:pPr>
        <w:pStyle w:val="NoSpacing"/>
        <w:pBdr>
          <w:top w:val="single" w:sz="4" w:space="1" w:color="auto"/>
          <w:left w:val="single" w:sz="4" w:space="4" w:color="auto"/>
          <w:bottom w:val="single" w:sz="4" w:space="1" w:color="auto"/>
          <w:right w:val="single" w:sz="4" w:space="4" w:color="auto"/>
        </w:pBdr>
        <w:spacing w:line="276" w:lineRule="auto"/>
        <w:rPr>
          <w:rStyle w:val="Strong"/>
          <w:color w:val="000000"/>
        </w:rPr>
      </w:pPr>
      <w:r w:rsidRPr="000D4D1F">
        <w:rPr>
          <w:rStyle w:val="Strong"/>
          <w:color w:val="000000"/>
        </w:rPr>
        <w:t>Variable:</w:t>
      </w:r>
      <w:r w:rsidR="008C1D8B">
        <w:rPr>
          <w:rStyle w:val="apple-converted-space"/>
          <w:b/>
          <w:bCs/>
          <w:color w:val="000000"/>
        </w:rPr>
        <w:t xml:space="preserve"> </w:t>
      </w:r>
      <w:r w:rsidRPr="000D4D1F">
        <w:t>Any characteristic that is measured from an object or individual.</w:t>
      </w:r>
    </w:p>
    <w:p w14:paraId="26F5B0FC" w14:textId="69B30942" w:rsidR="006D66B7" w:rsidRPr="000D4D1F" w:rsidRDefault="00083AA0" w:rsidP="00DB3F73">
      <w:pPr>
        <w:pStyle w:val="NoSpacing"/>
        <w:pBdr>
          <w:top w:val="single" w:sz="4" w:space="1" w:color="auto"/>
          <w:left w:val="single" w:sz="4" w:space="4" w:color="auto"/>
          <w:bottom w:val="single" w:sz="4" w:space="1" w:color="auto"/>
          <w:right w:val="single" w:sz="4" w:space="4" w:color="auto"/>
        </w:pBdr>
        <w:spacing w:line="276" w:lineRule="auto"/>
        <w:rPr>
          <w:rStyle w:val="Strong"/>
          <w:color w:val="000000"/>
        </w:rPr>
      </w:pPr>
      <w:r w:rsidRPr="000D4D1F">
        <w:rPr>
          <w:rStyle w:val="Strong"/>
          <w:color w:val="000000"/>
        </w:rPr>
        <w:t>Population:</w:t>
      </w:r>
      <w:r w:rsidR="008C1D8B">
        <w:rPr>
          <w:rStyle w:val="apple-converted-space"/>
          <w:color w:val="000000"/>
        </w:rPr>
        <w:t xml:space="preserve"> </w:t>
      </w:r>
      <w:r w:rsidR="0003127C">
        <w:rPr>
          <w:rStyle w:val="apple-converted-space"/>
          <w:color w:val="000000"/>
        </w:rPr>
        <w:t xml:space="preserve">A </w:t>
      </w:r>
      <w:r w:rsidR="0003127C">
        <w:t>s</w:t>
      </w:r>
      <w:r w:rsidRPr="000D4D1F">
        <w:t>et of measurements</w:t>
      </w:r>
      <w:r w:rsidR="0003127C">
        <w:t xml:space="preserve"> or observations</w:t>
      </w:r>
      <w:r w:rsidRPr="000D4D1F">
        <w:t xml:space="preserve"> from all objects under study</w:t>
      </w:r>
      <w:r w:rsidRPr="000D4D1F">
        <w:br/>
      </w:r>
      <w:r w:rsidRPr="000D4D1F">
        <w:rPr>
          <w:rStyle w:val="Strong"/>
          <w:color w:val="000000"/>
        </w:rPr>
        <w:t>Sample</w:t>
      </w:r>
      <w:r w:rsidR="001B7B3E">
        <w:rPr>
          <w:rStyle w:val="Strong"/>
          <w:color w:val="000000"/>
        </w:rPr>
        <w:t xml:space="preserve">: </w:t>
      </w:r>
      <w:r w:rsidR="0003127C">
        <w:t>A</w:t>
      </w:r>
      <w:r w:rsidR="000B4F73" w:rsidRPr="000D4D1F">
        <w:t xml:space="preserve"> set of measurements</w:t>
      </w:r>
      <w:r w:rsidR="0003127C">
        <w:t xml:space="preserve"> or observations</w:t>
      </w:r>
      <w:r w:rsidR="000B4F73" w:rsidRPr="000D4D1F">
        <w:t xml:space="preserve"> fr</w:t>
      </w:r>
      <w:r w:rsidR="0003127C">
        <w:t>om some objects under study (a subset of a population)</w:t>
      </w:r>
    </w:p>
    <w:p w14:paraId="176BED36" w14:textId="6C86909C" w:rsidR="00B26784" w:rsidRPr="00F072E6" w:rsidRDefault="00B26784" w:rsidP="00DB3F73">
      <w:pPr>
        <w:pStyle w:val="NoSpacing"/>
        <w:spacing w:line="276" w:lineRule="auto"/>
        <w:rPr>
          <w:rStyle w:val="Strong"/>
          <w:b w:val="0"/>
          <w:color w:val="000000"/>
        </w:rPr>
      </w:pPr>
    </w:p>
    <w:p w14:paraId="236AFB3F" w14:textId="26DDB453" w:rsidR="00FA14A1" w:rsidRDefault="0003127C" w:rsidP="00DB3F73">
      <w:pPr>
        <w:pStyle w:val="NoSpacing"/>
        <w:spacing w:line="276" w:lineRule="auto"/>
        <w:rPr>
          <w:rStyle w:val="Strong"/>
          <w:color w:val="000000"/>
        </w:rPr>
      </w:pPr>
      <w:r>
        <w:rPr>
          <w:rStyle w:val="Strong"/>
          <w:color w:val="000000"/>
        </w:rPr>
        <w:t xml:space="preserve">Example </w:t>
      </w:r>
      <w:r w:rsidR="00A3230A" w:rsidRPr="000D4D1F">
        <w:rPr>
          <w:rStyle w:val="Strong"/>
          <w:color w:val="000000"/>
        </w:rPr>
        <w:t xml:space="preserve">1.1.1: </w:t>
      </w:r>
      <w:r w:rsidR="005E26B0" w:rsidRPr="000D4D1F">
        <w:rPr>
          <w:rStyle w:val="Strong"/>
          <w:color w:val="000000"/>
        </w:rPr>
        <w:t>Stating Populations and S</w:t>
      </w:r>
      <w:r w:rsidR="00C417E9" w:rsidRPr="000D4D1F">
        <w:rPr>
          <w:rStyle w:val="Strong"/>
          <w:color w:val="000000"/>
        </w:rPr>
        <w:t>amples</w:t>
      </w:r>
    </w:p>
    <w:p w14:paraId="285018E8" w14:textId="77777777" w:rsidR="003D4E90" w:rsidRPr="000D4D1F" w:rsidRDefault="003D4E90" w:rsidP="00DB3F73">
      <w:pPr>
        <w:pStyle w:val="NoSpacing"/>
        <w:spacing w:line="276" w:lineRule="auto"/>
        <w:rPr>
          <w:rStyle w:val="Strong"/>
          <w:color w:val="000000"/>
        </w:rPr>
      </w:pPr>
    </w:p>
    <w:p w14:paraId="46CF813A" w14:textId="77777777" w:rsidR="00C417E9" w:rsidRPr="000D4D1F" w:rsidRDefault="00C417E9" w:rsidP="00DB3F73">
      <w:pPr>
        <w:pStyle w:val="NoSpacing"/>
        <w:spacing w:line="276" w:lineRule="auto"/>
        <w:ind w:firstLine="720"/>
        <w:rPr>
          <w:rStyle w:val="Strong"/>
          <w:b w:val="0"/>
          <w:color w:val="000000"/>
        </w:rPr>
      </w:pPr>
      <w:r w:rsidRPr="000D4D1F">
        <w:rPr>
          <w:rStyle w:val="Strong"/>
          <w:b w:val="0"/>
          <w:color w:val="000000"/>
        </w:rPr>
        <w:t>Determine the population and sample for each situation.</w:t>
      </w:r>
    </w:p>
    <w:p w14:paraId="219D6A29" w14:textId="036DC887" w:rsidR="00C417E9" w:rsidRPr="000D4D1F" w:rsidRDefault="00C417E9" w:rsidP="00DB3F73">
      <w:pPr>
        <w:pStyle w:val="NoSpacing"/>
        <w:numPr>
          <w:ilvl w:val="0"/>
          <w:numId w:val="29"/>
        </w:numPr>
        <w:spacing w:line="276" w:lineRule="auto"/>
        <w:rPr>
          <w:rStyle w:val="Strong"/>
          <w:b w:val="0"/>
          <w:color w:val="000000"/>
        </w:rPr>
      </w:pPr>
      <w:r w:rsidRPr="000D4D1F">
        <w:rPr>
          <w:rStyle w:val="Strong"/>
          <w:b w:val="0"/>
          <w:color w:val="000000"/>
        </w:rPr>
        <w:t xml:space="preserve">A researcher wants </w:t>
      </w:r>
      <w:r w:rsidR="00D027BB" w:rsidRPr="000D4D1F">
        <w:rPr>
          <w:rStyle w:val="Strong"/>
          <w:b w:val="0"/>
          <w:color w:val="000000"/>
        </w:rPr>
        <w:t>to determine the length of the lifecycle of a bark beetle</w:t>
      </w:r>
      <w:r w:rsidR="003D4E90">
        <w:rPr>
          <w:rStyle w:val="Strong"/>
          <w:b w:val="0"/>
          <w:color w:val="000000"/>
        </w:rPr>
        <w:t xml:space="preserve">. </w:t>
      </w:r>
      <w:r w:rsidR="00D027BB" w:rsidRPr="000D4D1F">
        <w:rPr>
          <w:rStyle w:val="Strong"/>
          <w:b w:val="0"/>
          <w:color w:val="000000"/>
        </w:rPr>
        <w:t>In order to do this, he breeds 1000 bark beetles and measures the length of time from birth to death</w:t>
      </w:r>
      <w:r w:rsidR="0003127C">
        <w:rPr>
          <w:rStyle w:val="Strong"/>
          <w:b w:val="0"/>
          <w:color w:val="000000"/>
        </w:rPr>
        <w:t xml:space="preserve"> for each bark beetle</w:t>
      </w:r>
      <w:r w:rsidR="00D027BB" w:rsidRPr="000D4D1F">
        <w:rPr>
          <w:rStyle w:val="Strong"/>
          <w:b w:val="0"/>
          <w:color w:val="000000"/>
        </w:rPr>
        <w:t>.</w:t>
      </w:r>
    </w:p>
    <w:p w14:paraId="5D732BE8" w14:textId="77777777" w:rsidR="00965D85" w:rsidRDefault="00965D85" w:rsidP="00DB3F73">
      <w:pPr>
        <w:pStyle w:val="NoSpacing"/>
        <w:spacing w:line="276" w:lineRule="auto"/>
        <w:rPr>
          <w:rStyle w:val="Strong"/>
          <w:b w:val="0"/>
          <w:color w:val="000000"/>
        </w:rPr>
      </w:pPr>
    </w:p>
    <w:p w14:paraId="70399088" w14:textId="5A66495A" w:rsidR="00550243" w:rsidRPr="000D4D1F" w:rsidRDefault="00550243" w:rsidP="00DB3F73">
      <w:pPr>
        <w:pStyle w:val="NoSpacing"/>
        <w:spacing w:line="276" w:lineRule="auto"/>
        <w:ind w:left="360" w:firstLine="720"/>
        <w:rPr>
          <w:rStyle w:val="Strong"/>
          <w:b w:val="0"/>
          <w:color w:val="000000"/>
        </w:rPr>
      </w:pPr>
      <w:r w:rsidRPr="000D4D1F">
        <w:rPr>
          <w:rStyle w:val="Strong"/>
          <w:b w:val="0"/>
          <w:color w:val="000000"/>
        </w:rPr>
        <w:t xml:space="preserve">Population: </w:t>
      </w:r>
      <w:r w:rsidR="0003127C">
        <w:rPr>
          <w:rStyle w:val="Strong"/>
          <w:b w:val="0"/>
          <w:color w:val="000000"/>
        </w:rPr>
        <w:t xml:space="preserve">The </w:t>
      </w:r>
      <w:r w:rsidRPr="000D4D1F">
        <w:rPr>
          <w:rStyle w:val="Strong"/>
          <w:b w:val="0"/>
          <w:color w:val="000000"/>
        </w:rPr>
        <w:t>set of length</w:t>
      </w:r>
      <w:r w:rsidR="0003127C">
        <w:rPr>
          <w:rStyle w:val="Strong"/>
          <w:b w:val="0"/>
          <w:color w:val="000000"/>
        </w:rPr>
        <w:t>s</w:t>
      </w:r>
      <w:r w:rsidRPr="000D4D1F">
        <w:rPr>
          <w:rStyle w:val="Strong"/>
          <w:b w:val="0"/>
          <w:color w:val="000000"/>
        </w:rPr>
        <w:t xml:space="preserve"> o</w:t>
      </w:r>
      <w:r w:rsidR="0003127C">
        <w:rPr>
          <w:rStyle w:val="Strong"/>
          <w:b w:val="0"/>
          <w:color w:val="000000"/>
        </w:rPr>
        <w:t>f lifecycle of all bark beetles</w:t>
      </w:r>
    </w:p>
    <w:p w14:paraId="771E2023" w14:textId="7CF56091" w:rsidR="00550243" w:rsidRPr="000D4D1F" w:rsidRDefault="00550243" w:rsidP="003163FB">
      <w:pPr>
        <w:pStyle w:val="NoSpacing"/>
        <w:spacing w:line="276" w:lineRule="auto"/>
        <w:ind w:left="360" w:firstLine="720"/>
        <w:rPr>
          <w:rStyle w:val="Strong"/>
          <w:b w:val="0"/>
          <w:color w:val="000000"/>
        </w:rPr>
      </w:pPr>
      <w:r w:rsidRPr="000D4D1F">
        <w:rPr>
          <w:rStyle w:val="Strong"/>
          <w:b w:val="0"/>
          <w:color w:val="000000"/>
        </w:rPr>
        <w:t xml:space="preserve">Sample: </w:t>
      </w:r>
      <w:r w:rsidR="0003127C">
        <w:rPr>
          <w:rStyle w:val="Strong"/>
          <w:b w:val="0"/>
          <w:color w:val="000000"/>
        </w:rPr>
        <w:t xml:space="preserve">The </w:t>
      </w:r>
      <w:r w:rsidRPr="000D4D1F">
        <w:rPr>
          <w:rStyle w:val="Strong"/>
          <w:b w:val="0"/>
          <w:color w:val="000000"/>
        </w:rPr>
        <w:t>set of length</w:t>
      </w:r>
      <w:r w:rsidR="0003127C">
        <w:rPr>
          <w:rStyle w:val="Strong"/>
          <w:b w:val="0"/>
          <w:color w:val="000000"/>
        </w:rPr>
        <w:t>s</w:t>
      </w:r>
      <w:r w:rsidRPr="000D4D1F">
        <w:rPr>
          <w:rStyle w:val="Strong"/>
          <w:b w:val="0"/>
          <w:color w:val="000000"/>
        </w:rPr>
        <w:t xml:space="preserve"> of</w:t>
      </w:r>
      <w:r w:rsidR="0003127C">
        <w:rPr>
          <w:rStyle w:val="Strong"/>
          <w:b w:val="0"/>
          <w:color w:val="000000"/>
        </w:rPr>
        <w:t xml:space="preserve"> lifecycle of 1000 bark beetles</w:t>
      </w:r>
    </w:p>
    <w:p w14:paraId="59C3DAB8" w14:textId="4CC9FA92" w:rsidR="00550243" w:rsidRPr="000D4D1F" w:rsidRDefault="00550243" w:rsidP="00DB3F73">
      <w:pPr>
        <w:pStyle w:val="NoSpacing"/>
        <w:numPr>
          <w:ilvl w:val="0"/>
          <w:numId w:val="29"/>
        </w:numPr>
        <w:spacing w:line="276" w:lineRule="auto"/>
        <w:rPr>
          <w:rStyle w:val="Strong"/>
          <w:b w:val="0"/>
          <w:color w:val="000000"/>
        </w:rPr>
      </w:pPr>
      <w:r w:rsidRPr="000D4D1F">
        <w:rPr>
          <w:rStyle w:val="Strong"/>
          <w:b w:val="0"/>
          <w:color w:val="000000"/>
        </w:rPr>
        <w:lastRenderedPageBreak/>
        <w:t>The National Rifle Association wants to know what percent of Americans support the right to bear arms</w:t>
      </w:r>
      <w:r w:rsidR="003D4E90">
        <w:rPr>
          <w:rStyle w:val="Strong"/>
          <w:b w:val="0"/>
          <w:color w:val="000000"/>
        </w:rPr>
        <w:t xml:space="preserve">. </w:t>
      </w:r>
      <w:r w:rsidRPr="000D4D1F">
        <w:rPr>
          <w:rStyle w:val="Strong"/>
          <w:b w:val="0"/>
          <w:color w:val="000000"/>
        </w:rPr>
        <w:t>They ask 2500 Americans whether they support the right to bear arms.</w:t>
      </w:r>
    </w:p>
    <w:p w14:paraId="26684092" w14:textId="77777777" w:rsidR="00965D85" w:rsidRDefault="00965D85" w:rsidP="00DB3F73">
      <w:pPr>
        <w:pStyle w:val="NoSpacing"/>
        <w:spacing w:line="276" w:lineRule="auto"/>
        <w:rPr>
          <w:rStyle w:val="Strong"/>
          <w:b w:val="0"/>
          <w:color w:val="000000"/>
        </w:rPr>
      </w:pPr>
    </w:p>
    <w:p w14:paraId="3522C861" w14:textId="02BA70F8" w:rsidR="00550243" w:rsidRPr="000D4D1F" w:rsidRDefault="00550243" w:rsidP="00DB3F73">
      <w:pPr>
        <w:pStyle w:val="NoSpacing"/>
        <w:spacing w:line="276" w:lineRule="auto"/>
        <w:ind w:left="1080"/>
        <w:rPr>
          <w:rStyle w:val="Strong"/>
          <w:b w:val="0"/>
          <w:color w:val="000000"/>
        </w:rPr>
      </w:pPr>
      <w:r w:rsidRPr="000D4D1F">
        <w:rPr>
          <w:rStyle w:val="Strong"/>
          <w:b w:val="0"/>
          <w:color w:val="000000"/>
        </w:rPr>
        <w:t xml:space="preserve">Population: </w:t>
      </w:r>
      <w:r w:rsidR="0003127C">
        <w:rPr>
          <w:rStyle w:val="Strong"/>
          <w:b w:val="0"/>
          <w:color w:val="000000"/>
        </w:rPr>
        <w:t xml:space="preserve">The </w:t>
      </w:r>
      <w:r w:rsidRPr="000D4D1F">
        <w:rPr>
          <w:rStyle w:val="Strong"/>
          <w:b w:val="0"/>
          <w:color w:val="000000"/>
        </w:rPr>
        <w:t>set of responses from all Americans to the question, “Do you support the right to bear arms?”</w:t>
      </w:r>
    </w:p>
    <w:p w14:paraId="126E0CBB" w14:textId="458C8C85" w:rsidR="00550243" w:rsidRDefault="00550243" w:rsidP="00DB3F73">
      <w:pPr>
        <w:pStyle w:val="NoSpacing"/>
        <w:spacing w:line="276" w:lineRule="auto"/>
        <w:ind w:left="1080"/>
        <w:rPr>
          <w:rStyle w:val="Strong"/>
          <w:b w:val="0"/>
          <w:color w:val="000000"/>
        </w:rPr>
      </w:pPr>
      <w:r w:rsidRPr="000D4D1F">
        <w:rPr>
          <w:rStyle w:val="Strong"/>
          <w:b w:val="0"/>
          <w:color w:val="000000"/>
        </w:rPr>
        <w:t xml:space="preserve">Sample: </w:t>
      </w:r>
      <w:r w:rsidR="0003127C">
        <w:rPr>
          <w:rStyle w:val="Strong"/>
          <w:b w:val="0"/>
          <w:color w:val="000000"/>
        </w:rPr>
        <w:t xml:space="preserve">The </w:t>
      </w:r>
      <w:r w:rsidRPr="000D4D1F">
        <w:rPr>
          <w:rStyle w:val="Strong"/>
          <w:b w:val="0"/>
          <w:color w:val="000000"/>
        </w:rPr>
        <w:t>set of responses from 2500 Americans to the question, “Do you support the right to bear arms?”</w:t>
      </w:r>
    </w:p>
    <w:p w14:paraId="6F08AF66" w14:textId="77777777" w:rsidR="00DB3F73" w:rsidRDefault="00DB3F73" w:rsidP="00DB3F73">
      <w:pPr>
        <w:pStyle w:val="NoSpacing"/>
        <w:spacing w:line="276" w:lineRule="auto"/>
        <w:rPr>
          <w:rStyle w:val="Strong"/>
          <w:b w:val="0"/>
          <w:color w:val="000000"/>
        </w:rPr>
      </w:pPr>
    </w:p>
    <w:p w14:paraId="19D14126" w14:textId="07DF176D" w:rsidR="00E06414" w:rsidRDefault="0003127C" w:rsidP="00DB3F73">
      <w:pPr>
        <w:pStyle w:val="NoSpacing"/>
        <w:numPr>
          <w:ilvl w:val="0"/>
          <w:numId w:val="29"/>
        </w:numPr>
        <w:spacing w:line="276" w:lineRule="auto"/>
        <w:rPr>
          <w:rStyle w:val="Strong"/>
          <w:b w:val="0"/>
          <w:color w:val="000000"/>
        </w:rPr>
      </w:pPr>
      <w:r>
        <w:rPr>
          <w:rStyle w:val="Strong"/>
          <w:b w:val="0"/>
          <w:color w:val="000000"/>
        </w:rPr>
        <w:t xml:space="preserve">The </w:t>
      </w:r>
      <w:r w:rsidR="00E06414">
        <w:rPr>
          <w:rStyle w:val="Strong"/>
          <w:b w:val="0"/>
          <w:color w:val="000000"/>
        </w:rPr>
        <w:t xml:space="preserve">Pew Research Center asked 1000 mothers in the </w:t>
      </w:r>
      <w:r w:rsidR="007F01D0">
        <w:rPr>
          <w:rStyle w:val="Strong"/>
          <w:b w:val="0"/>
          <w:color w:val="000000"/>
        </w:rPr>
        <w:t>U.S.</w:t>
      </w:r>
      <w:r w:rsidR="00E06414">
        <w:rPr>
          <w:rStyle w:val="Strong"/>
          <w:b w:val="0"/>
          <w:color w:val="000000"/>
        </w:rPr>
        <w:t xml:space="preserve"> what their highest attained education level was.</w:t>
      </w:r>
    </w:p>
    <w:p w14:paraId="0881D9FD" w14:textId="77777777" w:rsidR="00965D85" w:rsidRDefault="00965D85" w:rsidP="00DB3F73">
      <w:pPr>
        <w:pStyle w:val="NoSpacing"/>
        <w:spacing w:line="276" w:lineRule="auto"/>
        <w:rPr>
          <w:rStyle w:val="Strong"/>
          <w:b w:val="0"/>
          <w:color w:val="000000"/>
        </w:rPr>
      </w:pPr>
    </w:p>
    <w:p w14:paraId="22EB0D18" w14:textId="516623EF" w:rsidR="00A3230A" w:rsidRDefault="00E06414" w:rsidP="00DB3F73">
      <w:pPr>
        <w:pStyle w:val="NoSpacing"/>
        <w:spacing w:line="276" w:lineRule="auto"/>
        <w:ind w:left="720" w:firstLine="360"/>
        <w:rPr>
          <w:rStyle w:val="Strong"/>
          <w:b w:val="0"/>
          <w:color w:val="000000"/>
        </w:rPr>
      </w:pPr>
      <w:r>
        <w:rPr>
          <w:rStyle w:val="Strong"/>
          <w:b w:val="0"/>
          <w:color w:val="000000"/>
        </w:rPr>
        <w:t xml:space="preserve">Population: </w:t>
      </w:r>
      <w:r w:rsidR="0003127C">
        <w:rPr>
          <w:rStyle w:val="Strong"/>
          <w:b w:val="0"/>
          <w:color w:val="000000"/>
        </w:rPr>
        <w:t xml:space="preserve">The </w:t>
      </w:r>
      <w:r>
        <w:rPr>
          <w:rStyle w:val="Strong"/>
          <w:b w:val="0"/>
          <w:color w:val="000000"/>
        </w:rPr>
        <w:t>set of highest education</w:t>
      </w:r>
      <w:r w:rsidR="0003127C">
        <w:rPr>
          <w:rStyle w:val="Strong"/>
          <w:b w:val="0"/>
          <w:color w:val="000000"/>
        </w:rPr>
        <w:t xml:space="preserve"> levels of all mothers in the </w:t>
      </w:r>
      <w:r w:rsidR="007F01D0">
        <w:rPr>
          <w:rStyle w:val="Strong"/>
          <w:b w:val="0"/>
          <w:color w:val="000000"/>
        </w:rPr>
        <w:t>U.S.</w:t>
      </w:r>
    </w:p>
    <w:p w14:paraId="7F51D55E" w14:textId="224991BE" w:rsidR="00E06414" w:rsidRDefault="00E06414" w:rsidP="00DB3F73">
      <w:pPr>
        <w:pStyle w:val="NoSpacing"/>
        <w:spacing w:line="276" w:lineRule="auto"/>
        <w:ind w:left="720" w:firstLine="360"/>
        <w:rPr>
          <w:rStyle w:val="Strong"/>
          <w:b w:val="0"/>
          <w:color w:val="000000"/>
        </w:rPr>
      </w:pPr>
      <w:r>
        <w:rPr>
          <w:rStyle w:val="Strong"/>
          <w:b w:val="0"/>
          <w:color w:val="000000"/>
        </w:rPr>
        <w:t xml:space="preserve">Sample: </w:t>
      </w:r>
      <w:r w:rsidR="0003127C">
        <w:rPr>
          <w:rStyle w:val="Strong"/>
          <w:b w:val="0"/>
          <w:color w:val="000000"/>
        </w:rPr>
        <w:t xml:space="preserve">The </w:t>
      </w:r>
      <w:r>
        <w:rPr>
          <w:rStyle w:val="Strong"/>
          <w:b w:val="0"/>
          <w:color w:val="000000"/>
        </w:rPr>
        <w:t>set of highest education l</w:t>
      </w:r>
      <w:r w:rsidR="0003127C">
        <w:rPr>
          <w:rStyle w:val="Strong"/>
          <w:b w:val="0"/>
          <w:color w:val="000000"/>
        </w:rPr>
        <w:t xml:space="preserve">evel of 1000 mothers in the </w:t>
      </w:r>
      <w:r w:rsidR="007F01D0">
        <w:rPr>
          <w:rStyle w:val="Strong"/>
          <w:b w:val="0"/>
          <w:color w:val="000000"/>
        </w:rPr>
        <w:t>U.S.</w:t>
      </w:r>
    </w:p>
    <w:p w14:paraId="46FE3AB3" w14:textId="77777777" w:rsidR="00E06414" w:rsidRPr="000D4D1F" w:rsidRDefault="00E06414" w:rsidP="00DB3F73">
      <w:pPr>
        <w:pStyle w:val="NoSpacing"/>
        <w:spacing w:line="276" w:lineRule="auto"/>
        <w:rPr>
          <w:rStyle w:val="Strong"/>
          <w:b w:val="0"/>
          <w:color w:val="000000"/>
        </w:rPr>
      </w:pPr>
    </w:p>
    <w:p w14:paraId="50F2E825" w14:textId="7DABDA30" w:rsidR="0070327F" w:rsidRPr="000D4D1F" w:rsidRDefault="00550243" w:rsidP="00DB3F73">
      <w:pPr>
        <w:pStyle w:val="NoSpacing"/>
        <w:spacing w:line="276" w:lineRule="auto"/>
        <w:rPr>
          <w:rStyle w:val="Strong"/>
          <w:b w:val="0"/>
          <w:color w:val="000000"/>
        </w:rPr>
      </w:pPr>
      <w:r w:rsidRPr="000D4D1F">
        <w:rPr>
          <w:rStyle w:val="Strong"/>
          <w:b w:val="0"/>
          <w:color w:val="000000"/>
        </w:rPr>
        <w:t>It is very important that you understand what you are trying to measure before you actual</w:t>
      </w:r>
      <w:r w:rsidR="004A2ED6">
        <w:rPr>
          <w:rStyle w:val="Strong"/>
          <w:b w:val="0"/>
          <w:color w:val="000000"/>
        </w:rPr>
        <w:t>ly</w:t>
      </w:r>
      <w:r w:rsidRPr="000D4D1F">
        <w:rPr>
          <w:rStyle w:val="Strong"/>
          <w:b w:val="0"/>
          <w:color w:val="000000"/>
        </w:rPr>
        <w:t xml:space="preserve"> measure it</w:t>
      </w:r>
      <w:r w:rsidR="003D4E90">
        <w:rPr>
          <w:rStyle w:val="Strong"/>
          <w:b w:val="0"/>
          <w:color w:val="000000"/>
        </w:rPr>
        <w:t xml:space="preserve">. </w:t>
      </w:r>
      <w:r w:rsidRPr="000D4D1F">
        <w:rPr>
          <w:rStyle w:val="Strong"/>
          <w:b w:val="0"/>
          <w:color w:val="000000"/>
        </w:rPr>
        <w:t>Also, please note that the population is a set of measurements</w:t>
      </w:r>
      <w:r w:rsidR="004A2ED6">
        <w:rPr>
          <w:rStyle w:val="Strong"/>
          <w:b w:val="0"/>
          <w:color w:val="000000"/>
        </w:rPr>
        <w:t xml:space="preserve"> or observations, and not a set of</w:t>
      </w:r>
      <w:r w:rsidRPr="000D4D1F">
        <w:rPr>
          <w:rStyle w:val="Strong"/>
          <w:b w:val="0"/>
          <w:color w:val="000000"/>
        </w:rPr>
        <w:t xml:space="preserve"> people</w:t>
      </w:r>
      <w:r w:rsidR="003D4E90">
        <w:rPr>
          <w:rStyle w:val="Strong"/>
          <w:b w:val="0"/>
          <w:color w:val="000000"/>
        </w:rPr>
        <w:t xml:space="preserve">. </w:t>
      </w:r>
      <w:r w:rsidRPr="000D4D1F">
        <w:rPr>
          <w:rStyle w:val="Strong"/>
          <w:b w:val="0"/>
          <w:color w:val="000000"/>
        </w:rPr>
        <w:t>If you say the population is all Americans, then you have only given part of the story</w:t>
      </w:r>
      <w:r w:rsidR="003D4E90">
        <w:rPr>
          <w:rStyle w:val="Strong"/>
          <w:b w:val="0"/>
          <w:color w:val="000000"/>
        </w:rPr>
        <w:t xml:space="preserve">. </w:t>
      </w:r>
      <w:r w:rsidRPr="000D4D1F">
        <w:rPr>
          <w:rStyle w:val="Strong"/>
          <w:b w:val="0"/>
          <w:color w:val="000000"/>
        </w:rPr>
        <w:t>Mor</w:t>
      </w:r>
      <w:r w:rsidR="0070327F" w:rsidRPr="000D4D1F">
        <w:rPr>
          <w:rStyle w:val="Strong"/>
          <w:b w:val="0"/>
          <w:color w:val="000000"/>
        </w:rPr>
        <w:t xml:space="preserve">e important </w:t>
      </w:r>
      <w:r w:rsidR="004A2ED6">
        <w:rPr>
          <w:rStyle w:val="Strong"/>
          <w:b w:val="0"/>
          <w:color w:val="000000"/>
        </w:rPr>
        <w:t>is what you are measuring from all Americans</w:t>
      </w:r>
      <w:r w:rsidR="003D4E90">
        <w:rPr>
          <w:rStyle w:val="Strong"/>
          <w:b w:val="0"/>
          <w:color w:val="000000"/>
        </w:rPr>
        <w:t xml:space="preserve">. </w:t>
      </w:r>
      <w:r w:rsidR="004A2ED6">
        <w:rPr>
          <w:rStyle w:val="Strong"/>
          <w:b w:val="0"/>
          <w:color w:val="000000"/>
        </w:rPr>
        <w:t>The question is,</w:t>
      </w:r>
      <w:r w:rsidR="0070327F" w:rsidRPr="000D4D1F">
        <w:rPr>
          <w:rStyle w:val="Strong"/>
          <w:b w:val="0"/>
          <w:color w:val="000000"/>
        </w:rPr>
        <w:t xml:space="preserve"> do you want to measure their race, their eye color, their income, their education level, the number of childre</w:t>
      </w:r>
      <w:r w:rsidR="004A2ED6">
        <w:rPr>
          <w:rStyle w:val="Strong"/>
          <w:b w:val="0"/>
          <w:color w:val="000000"/>
        </w:rPr>
        <w:t>n they have, or other variables</w:t>
      </w:r>
      <w:r w:rsidR="003D4E90">
        <w:rPr>
          <w:rStyle w:val="Strong"/>
          <w:b w:val="0"/>
          <w:color w:val="000000"/>
        </w:rPr>
        <w:t xml:space="preserve">? </w:t>
      </w:r>
      <w:r w:rsidR="004A2ED6">
        <w:rPr>
          <w:rStyle w:val="Strong"/>
          <w:b w:val="0"/>
          <w:color w:val="000000"/>
        </w:rPr>
        <w:t>Therefore,</w:t>
      </w:r>
      <w:r w:rsidR="0070327F" w:rsidRPr="000D4D1F">
        <w:rPr>
          <w:rStyle w:val="Strong"/>
          <w:b w:val="0"/>
          <w:color w:val="000000"/>
        </w:rPr>
        <w:t xml:space="preserve"> it is very important </w:t>
      </w:r>
      <w:r w:rsidR="004A2ED6">
        <w:rPr>
          <w:rStyle w:val="Strong"/>
          <w:b w:val="0"/>
          <w:color w:val="000000"/>
        </w:rPr>
        <w:t xml:space="preserve">to state </w:t>
      </w:r>
      <w:r w:rsidR="0070327F" w:rsidRPr="000D4D1F">
        <w:rPr>
          <w:rStyle w:val="Strong"/>
          <w:b w:val="0"/>
          <w:color w:val="000000"/>
        </w:rPr>
        <w:t xml:space="preserve">what you measured </w:t>
      </w:r>
      <w:r w:rsidR="004A2ED6">
        <w:rPr>
          <w:rStyle w:val="Strong"/>
          <w:b w:val="0"/>
          <w:color w:val="000000"/>
        </w:rPr>
        <w:t>or observed, and from whom or what the measurements or observations were taken.</w:t>
      </w:r>
      <w:r w:rsidR="002A3933">
        <w:rPr>
          <w:rStyle w:val="Strong"/>
          <w:b w:val="0"/>
          <w:color w:val="000000"/>
        </w:rPr>
        <w:t xml:space="preserve"> </w:t>
      </w:r>
      <w:r w:rsidR="0070327F" w:rsidRPr="000D4D1F">
        <w:rPr>
          <w:rStyle w:val="Strong"/>
          <w:b w:val="0"/>
          <w:color w:val="000000"/>
        </w:rPr>
        <w:t>Once you know what you want</w:t>
      </w:r>
      <w:r w:rsidR="00AC1A3C" w:rsidRPr="000D4D1F">
        <w:rPr>
          <w:rStyle w:val="Strong"/>
          <w:b w:val="0"/>
          <w:color w:val="000000"/>
        </w:rPr>
        <w:t xml:space="preserve"> to measure</w:t>
      </w:r>
      <w:r w:rsidR="004A2ED6">
        <w:rPr>
          <w:rStyle w:val="Strong"/>
          <w:b w:val="0"/>
          <w:color w:val="000000"/>
        </w:rPr>
        <w:t xml:space="preserve"> or observe</w:t>
      </w:r>
      <w:r w:rsidR="00B12C9F">
        <w:rPr>
          <w:rStyle w:val="Strong"/>
          <w:b w:val="0"/>
          <w:color w:val="000000"/>
        </w:rPr>
        <w:t xml:space="preserve">, and the source from which </w:t>
      </w:r>
      <w:r w:rsidR="0070327F" w:rsidRPr="000D4D1F">
        <w:rPr>
          <w:rStyle w:val="Strong"/>
          <w:b w:val="0"/>
          <w:color w:val="000000"/>
        </w:rPr>
        <w:t xml:space="preserve">you want to </w:t>
      </w:r>
      <w:r w:rsidR="004A2ED6">
        <w:rPr>
          <w:rStyle w:val="Strong"/>
          <w:b w:val="0"/>
          <w:color w:val="000000"/>
        </w:rPr>
        <w:t>take m</w:t>
      </w:r>
      <w:r w:rsidR="00B12C9F">
        <w:rPr>
          <w:rStyle w:val="Strong"/>
          <w:b w:val="0"/>
          <w:color w:val="000000"/>
        </w:rPr>
        <w:t>easurements or observations</w:t>
      </w:r>
      <w:r w:rsidR="0070327F" w:rsidRPr="000D4D1F">
        <w:rPr>
          <w:rStyle w:val="Strong"/>
          <w:b w:val="0"/>
          <w:color w:val="000000"/>
        </w:rPr>
        <w:t xml:space="preserve">, you need to collect the data. </w:t>
      </w:r>
    </w:p>
    <w:p w14:paraId="11C0A677" w14:textId="77777777" w:rsidR="0070327F" w:rsidRPr="000D4D1F" w:rsidRDefault="0070327F" w:rsidP="00DB3F73">
      <w:pPr>
        <w:pStyle w:val="NoSpacing"/>
        <w:spacing w:line="276" w:lineRule="auto"/>
        <w:rPr>
          <w:rStyle w:val="Strong"/>
          <w:b w:val="0"/>
          <w:color w:val="000000"/>
        </w:rPr>
      </w:pPr>
    </w:p>
    <w:p w14:paraId="1DE13AAB" w14:textId="46CA907D" w:rsidR="00272814" w:rsidRPr="000D4D1F" w:rsidRDefault="004A2ED6" w:rsidP="00DB3F73">
      <w:pPr>
        <w:pStyle w:val="NoSpacing"/>
        <w:pBdr>
          <w:top w:val="single" w:sz="4" w:space="1" w:color="auto"/>
          <w:left w:val="single" w:sz="4" w:space="4" w:color="auto"/>
          <w:bottom w:val="single" w:sz="4" w:space="1" w:color="auto"/>
          <w:right w:val="single" w:sz="4" w:space="4" w:color="auto"/>
        </w:pBdr>
        <w:spacing w:line="276" w:lineRule="auto"/>
      </w:pPr>
      <w:r w:rsidRPr="004A2ED6">
        <w:rPr>
          <w:rStyle w:val="Strong"/>
          <w:b w:val="0"/>
          <w:color w:val="000000"/>
        </w:rPr>
        <w:t xml:space="preserve">A </w:t>
      </w:r>
      <w:r w:rsidR="00820886">
        <w:rPr>
          <w:rStyle w:val="Strong"/>
          <w:color w:val="000000"/>
        </w:rPr>
        <w:t>data s</w:t>
      </w:r>
      <w:r>
        <w:rPr>
          <w:rStyle w:val="Strong"/>
          <w:color w:val="000000"/>
        </w:rPr>
        <w:t xml:space="preserve">et </w:t>
      </w:r>
      <w:r w:rsidRPr="004A2ED6">
        <w:rPr>
          <w:rStyle w:val="Strong"/>
          <w:b w:val="0"/>
          <w:color w:val="000000"/>
        </w:rPr>
        <w:t>is a</w:t>
      </w:r>
      <w:r w:rsidR="003D4E90">
        <w:rPr>
          <w:rStyle w:val="apple-converted-space"/>
          <w:color w:val="000000"/>
        </w:rPr>
        <w:t xml:space="preserve"> </w:t>
      </w:r>
      <w:r>
        <w:t>c</w:t>
      </w:r>
      <w:r w:rsidR="00083AA0" w:rsidRPr="000D4D1F">
        <w:t>ollection of values called data points</w:t>
      </w:r>
      <w:r>
        <w:t xml:space="preserve"> or data values</w:t>
      </w:r>
      <w:r w:rsidR="003D4E90">
        <w:t xml:space="preserve">. </w:t>
      </w:r>
      <w:r w:rsidR="00083AA0" w:rsidRPr="004A2ED6">
        <w:rPr>
          <w:b/>
        </w:rPr>
        <w:t>N</w:t>
      </w:r>
      <w:r w:rsidR="00083AA0" w:rsidRPr="000D4D1F">
        <w:t xml:space="preserve"> represents the number of data points in a population, while </w:t>
      </w:r>
      <w:r w:rsidR="00083AA0" w:rsidRPr="000D4D1F">
        <w:rPr>
          <w:b/>
        </w:rPr>
        <w:t>n</w:t>
      </w:r>
      <w:r w:rsidR="00083AA0" w:rsidRPr="000D4D1F">
        <w:t xml:space="preserve"> represents the number </w:t>
      </w:r>
      <w:r>
        <w:t>of data points in a</w:t>
      </w:r>
      <w:r w:rsidR="00083AA0" w:rsidRPr="000D4D1F">
        <w:t xml:space="preserve"> sample</w:t>
      </w:r>
      <w:r w:rsidR="003D4E90">
        <w:t xml:space="preserve">. </w:t>
      </w:r>
      <w:r>
        <w:t>A data value that is</w:t>
      </w:r>
      <w:r w:rsidR="00272814" w:rsidRPr="000D4D1F">
        <w:t xml:space="preserve"> </w:t>
      </w:r>
      <w:r>
        <w:t>much higher or lower than</w:t>
      </w:r>
      <w:r w:rsidR="00272814" w:rsidRPr="000D4D1F">
        <w:t xml:space="preserve"> all of the other data values is called an </w:t>
      </w:r>
      <w:r w:rsidR="00272814" w:rsidRPr="000D4D1F">
        <w:rPr>
          <w:rStyle w:val="Strong"/>
          <w:color w:val="000000"/>
        </w:rPr>
        <w:t>outlier</w:t>
      </w:r>
      <w:r w:rsidR="003D4E90">
        <w:t xml:space="preserve">. </w:t>
      </w:r>
      <w:r w:rsidR="00AC1A3C" w:rsidRPr="000D4D1F">
        <w:t>Sometimes outliers</w:t>
      </w:r>
      <w:r>
        <w:t xml:space="preserve"> are just unusual</w:t>
      </w:r>
      <w:r w:rsidR="00AC1A3C" w:rsidRPr="000D4D1F">
        <w:t xml:space="preserve"> data values that are very interesting and should be studied further, and sometimes they are mistakes</w:t>
      </w:r>
      <w:r w:rsidR="003D4E90">
        <w:t xml:space="preserve">. </w:t>
      </w:r>
      <w:r w:rsidR="00AC1A3C" w:rsidRPr="000D4D1F">
        <w:t>You will need to figure out which is which.</w:t>
      </w:r>
    </w:p>
    <w:p w14:paraId="76018B1F" w14:textId="0166AD48" w:rsidR="000B4F73" w:rsidRPr="000D4D1F" w:rsidRDefault="00272814" w:rsidP="00DB3F73">
      <w:pPr>
        <w:pStyle w:val="NoSpacing"/>
        <w:spacing w:line="276" w:lineRule="auto"/>
      </w:pPr>
      <w:r w:rsidRPr="000D4D1F">
        <w:br/>
      </w:r>
      <w:r w:rsidR="000B4F73" w:rsidRPr="000D4D1F">
        <w:t>In order to collect the data, we have to understand the types of variables we can collect</w:t>
      </w:r>
      <w:r w:rsidR="003D4E90">
        <w:t xml:space="preserve">. </w:t>
      </w:r>
      <w:r w:rsidR="000B4F73" w:rsidRPr="000D4D1F">
        <w:t>There are actually two different types of variables</w:t>
      </w:r>
      <w:r w:rsidR="003D4E90">
        <w:t xml:space="preserve">. </w:t>
      </w:r>
      <w:r w:rsidR="000B4F73" w:rsidRPr="000D4D1F">
        <w:t>One is called qualitative and the other is called quantitative</w:t>
      </w:r>
      <w:r w:rsidR="003D4E90">
        <w:t xml:space="preserve">. </w:t>
      </w:r>
    </w:p>
    <w:p w14:paraId="28B94E47" w14:textId="77777777" w:rsidR="00AC1A3C" w:rsidRPr="000D4D1F" w:rsidRDefault="00AC1A3C" w:rsidP="00DB3F73">
      <w:pPr>
        <w:pStyle w:val="NoSpacing"/>
        <w:spacing w:line="276" w:lineRule="auto"/>
        <w:rPr>
          <w:rStyle w:val="Strong"/>
          <w:b w:val="0"/>
          <w:color w:val="000000"/>
        </w:rPr>
      </w:pPr>
    </w:p>
    <w:p w14:paraId="63EC510B" w14:textId="1789E6DF" w:rsidR="00CE0B6A" w:rsidRPr="000D4D1F" w:rsidRDefault="004A2ED6" w:rsidP="00DB3F73">
      <w:pPr>
        <w:pStyle w:val="NoSpacing"/>
        <w:pBdr>
          <w:top w:val="single" w:sz="4" w:space="1" w:color="auto"/>
          <w:left w:val="single" w:sz="4" w:space="4" w:color="auto"/>
          <w:bottom w:val="single" w:sz="4" w:space="1" w:color="auto"/>
          <w:right w:val="single" w:sz="4" w:space="4" w:color="auto"/>
        </w:pBdr>
        <w:spacing w:line="276" w:lineRule="auto"/>
      </w:pPr>
      <w:r>
        <w:rPr>
          <w:rStyle w:val="Strong"/>
          <w:color w:val="000000"/>
        </w:rPr>
        <w:t>Qualitative (Categorical) V</w:t>
      </w:r>
      <w:r w:rsidR="00083AA0" w:rsidRPr="000D4D1F">
        <w:rPr>
          <w:rStyle w:val="Strong"/>
          <w:color w:val="000000"/>
        </w:rPr>
        <w:t>ariable:</w:t>
      </w:r>
      <w:r w:rsidR="002B1DB6">
        <w:rPr>
          <w:rStyle w:val="apple-converted-space"/>
          <w:b/>
          <w:bCs/>
          <w:color w:val="000000"/>
        </w:rPr>
        <w:t xml:space="preserve"> </w:t>
      </w:r>
      <w:r w:rsidRPr="00820886">
        <w:rPr>
          <w:rStyle w:val="apple-converted-space"/>
          <w:bCs/>
          <w:color w:val="000000"/>
        </w:rPr>
        <w:t xml:space="preserve">A </w:t>
      </w:r>
      <w:r>
        <w:t>v</w:t>
      </w:r>
      <w:r w:rsidR="00083AA0" w:rsidRPr="000D4D1F">
        <w:t xml:space="preserve">ariable </w:t>
      </w:r>
      <w:r w:rsidR="008F78E9">
        <w:t xml:space="preserve">that </w:t>
      </w:r>
      <w:r w:rsidR="00083AA0" w:rsidRPr="000D4D1F">
        <w:t>represents a characteristic</w:t>
      </w:r>
      <w:r w:rsidR="003D4E90">
        <w:t xml:space="preserve">. </w:t>
      </w:r>
      <w:r w:rsidR="00CE0B6A" w:rsidRPr="000D4D1F">
        <w:t xml:space="preserve">Qualitative variables </w:t>
      </w:r>
      <w:r w:rsidR="008B5396" w:rsidRPr="000D4D1F">
        <w:t xml:space="preserve">are not inherently numbers, and so </w:t>
      </w:r>
      <w:r>
        <w:t xml:space="preserve">they </w:t>
      </w:r>
      <w:r w:rsidR="00CE0B6A" w:rsidRPr="000D4D1F">
        <w:t>cannot be added,</w:t>
      </w:r>
      <w:r>
        <w:t xml:space="preserve"> </w:t>
      </w:r>
      <w:r w:rsidR="00CE0B6A" w:rsidRPr="000D4D1F">
        <w:t xml:space="preserve">multiplied, or averaged, but </w:t>
      </w:r>
      <w:r>
        <w:t xml:space="preserve">they </w:t>
      </w:r>
      <w:r w:rsidR="00CE0B6A" w:rsidRPr="000D4D1F">
        <w:t>can b</w:t>
      </w:r>
      <w:r w:rsidR="00F12622">
        <w:t>e represented graphically with graphs such as a bar graph.</w:t>
      </w:r>
    </w:p>
    <w:p w14:paraId="1E03A0F0" w14:textId="256470DD" w:rsidR="00B26784" w:rsidRPr="00B11B5D" w:rsidRDefault="00083AA0" w:rsidP="00DB3F73">
      <w:pPr>
        <w:pStyle w:val="NoSpacing"/>
        <w:spacing w:line="276" w:lineRule="auto"/>
        <w:rPr>
          <w:rStyle w:val="Strong"/>
          <w:b w:val="0"/>
          <w:color w:val="000000"/>
        </w:rPr>
      </w:pPr>
      <w:r w:rsidRPr="000D4D1F">
        <w:lastRenderedPageBreak/>
        <w:t>Examples: gender, hair color, race, nationality, religion, cour</w:t>
      </w:r>
      <w:r w:rsidR="0071029C">
        <w:t>se grade, year</w:t>
      </w:r>
      <w:r w:rsidR="008B5396" w:rsidRPr="000D4D1F">
        <w:t xml:space="preserve"> in college, etc.</w:t>
      </w:r>
      <w:r w:rsidRPr="000D4D1F">
        <w:br/>
      </w:r>
    </w:p>
    <w:p w14:paraId="61A65C24" w14:textId="351F204B" w:rsidR="00CE0B6A" w:rsidRPr="000D4D1F" w:rsidRDefault="008F78E9" w:rsidP="00DB3F73">
      <w:pPr>
        <w:pStyle w:val="NoSpacing"/>
        <w:pBdr>
          <w:top w:val="single" w:sz="4" w:space="1" w:color="auto"/>
          <w:left w:val="single" w:sz="4" w:space="4" w:color="auto"/>
          <w:bottom w:val="single" w:sz="4" w:space="1" w:color="auto"/>
          <w:right w:val="single" w:sz="4" w:space="4" w:color="auto"/>
        </w:pBdr>
        <w:spacing w:line="276" w:lineRule="auto"/>
      </w:pPr>
      <w:r>
        <w:rPr>
          <w:rStyle w:val="Strong"/>
          <w:color w:val="000000"/>
        </w:rPr>
        <w:t>Quantitative (Numerical) V</w:t>
      </w:r>
      <w:r w:rsidR="00083AA0" w:rsidRPr="000D4D1F">
        <w:rPr>
          <w:rStyle w:val="Strong"/>
          <w:color w:val="000000"/>
        </w:rPr>
        <w:t>ariable:</w:t>
      </w:r>
      <w:r w:rsidR="002B1DB6">
        <w:rPr>
          <w:rStyle w:val="apple-converted-space"/>
          <w:color w:val="000000"/>
        </w:rPr>
        <w:t xml:space="preserve"> </w:t>
      </w:r>
      <w:r>
        <w:t>A v</w:t>
      </w:r>
      <w:r w:rsidR="00083AA0" w:rsidRPr="000D4D1F">
        <w:t>ariable</w:t>
      </w:r>
      <w:r>
        <w:t xml:space="preserve"> that</w:t>
      </w:r>
      <w:r w:rsidR="00083AA0" w:rsidRPr="000D4D1F">
        <w:t xml:space="preserve"> represents a measurable quantity. </w:t>
      </w:r>
      <w:r w:rsidR="008B5396" w:rsidRPr="000D4D1F">
        <w:t>Quantitative variables are inherently numbers, and so c</w:t>
      </w:r>
      <w:r w:rsidR="00CE0B6A" w:rsidRPr="000D4D1F">
        <w:t>an</w:t>
      </w:r>
      <w:r>
        <w:t xml:space="preserve"> they</w:t>
      </w:r>
      <w:r w:rsidR="00CE0B6A" w:rsidRPr="000D4D1F">
        <w:t xml:space="preserve"> be added, multiplied, averaged, </w:t>
      </w:r>
      <w:r w:rsidR="008B5396" w:rsidRPr="000D4D1F">
        <w:t>and displayed graphically.</w:t>
      </w:r>
    </w:p>
    <w:p w14:paraId="542260C1" w14:textId="69F9D1DE" w:rsidR="00B26784" w:rsidRDefault="00B26784" w:rsidP="00DB3F73">
      <w:pPr>
        <w:pStyle w:val="NoSpacing"/>
        <w:spacing w:line="276" w:lineRule="auto"/>
      </w:pPr>
    </w:p>
    <w:p w14:paraId="67FCC8C4" w14:textId="49749530" w:rsidR="00AC1A3C" w:rsidRPr="000D4D1F" w:rsidRDefault="00083AA0" w:rsidP="00DB3F73">
      <w:pPr>
        <w:pStyle w:val="NoSpacing"/>
        <w:spacing w:line="276" w:lineRule="auto"/>
      </w:pPr>
      <w:r w:rsidRPr="000D4D1F">
        <w:t>Examples: Height, weight, number of cats owned, score of a football game, etc.</w:t>
      </w:r>
    </w:p>
    <w:p w14:paraId="3D9156EC" w14:textId="77777777" w:rsidR="00AC1A3C" w:rsidRPr="000D4D1F" w:rsidRDefault="00AC1A3C" w:rsidP="00DB3F73">
      <w:pPr>
        <w:pStyle w:val="NoSpacing"/>
        <w:spacing w:line="276" w:lineRule="auto"/>
      </w:pPr>
    </w:p>
    <w:p w14:paraId="3399BB09" w14:textId="77777777" w:rsidR="00B26784" w:rsidRDefault="00AC1A3C" w:rsidP="00DB3F73">
      <w:pPr>
        <w:pStyle w:val="NoSpacing"/>
        <w:spacing w:line="276" w:lineRule="auto"/>
      </w:pPr>
      <w:r w:rsidRPr="000D4D1F">
        <w:t xml:space="preserve">Quantitative variables can be further </w:t>
      </w:r>
      <w:r w:rsidR="0095297D" w:rsidRPr="000D4D1F">
        <w:t>subdivided into other categories – continuous and discrete.</w:t>
      </w:r>
    </w:p>
    <w:p w14:paraId="0C4D79DD" w14:textId="77777777" w:rsidR="00B26784" w:rsidRDefault="00B26784" w:rsidP="00DB3F73">
      <w:pPr>
        <w:pStyle w:val="NoSpacing"/>
        <w:spacing w:line="276" w:lineRule="auto"/>
      </w:pPr>
    </w:p>
    <w:p w14:paraId="00BA9B8C" w14:textId="14E628B4" w:rsidR="00CE0B6A" w:rsidRPr="000D4D1F" w:rsidRDefault="008F78E9" w:rsidP="00DB3F73">
      <w:pPr>
        <w:pStyle w:val="NoSpacing"/>
        <w:pBdr>
          <w:top w:val="single" w:sz="4" w:space="1" w:color="auto"/>
          <w:left w:val="single" w:sz="4" w:space="4" w:color="auto"/>
          <w:bottom w:val="single" w:sz="4" w:space="1" w:color="auto"/>
          <w:right w:val="single" w:sz="4" w:space="4" w:color="auto"/>
        </w:pBdr>
        <w:spacing w:line="276" w:lineRule="auto"/>
      </w:pPr>
      <w:r>
        <w:rPr>
          <w:rStyle w:val="Strong"/>
          <w:color w:val="000000"/>
        </w:rPr>
        <w:t>Continuous V</w:t>
      </w:r>
      <w:r w:rsidR="00083AA0" w:rsidRPr="000D4D1F">
        <w:rPr>
          <w:rStyle w:val="Strong"/>
          <w:color w:val="000000"/>
        </w:rPr>
        <w:t>ariable:</w:t>
      </w:r>
      <w:r w:rsidR="002B1DB6">
        <w:rPr>
          <w:rStyle w:val="apple-converted-space"/>
          <w:color w:val="000000"/>
        </w:rPr>
        <w:t xml:space="preserve"> </w:t>
      </w:r>
      <w:r>
        <w:t>A v</w:t>
      </w:r>
      <w:r w:rsidR="00083AA0" w:rsidRPr="000D4D1F">
        <w:t xml:space="preserve">ariable </w:t>
      </w:r>
      <w:r>
        <w:t xml:space="preserve">that </w:t>
      </w:r>
      <w:r w:rsidR="00083AA0" w:rsidRPr="000D4D1F">
        <w:t>can take on an uncountable number of values in a range. In other words, the variable can be a</w:t>
      </w:r>
      <w:r w:rsidR="00CE0B6A" w:rsidRPr="000D4D1F">
        <w:t>ny number in a range of values</w:t>
      </w:r>
      <w:r w:rsidR="003D4E90">
        <w:t xml:space="preserve">. </w:t>
      </w:r>
      <w:r w:rsidR="00CE0B6A" w:rsidRPr="000D4D1F">
        <w:t>Continuous variables are usually things that are measured.</w:t>
      </w:r>
    </w:p>
    <w:p w14:paraId="163879A3" w14:textId="2FF51B99" w:rsidR="008F78E9" w:rsidRDefault="008F78E9" w:rsidP="00DB3F73">
      <w:pPr>
        <w:pStyle w:val="NoSpacing"/>
        <w:spacing w:line="276" w:lineRule="auto"/>
      </w:pPr>
    </w:p>
    <w:p w14:paraId="1348D321" w14:textId="77777777" w:rsidR="00B26784" w:rsidRDefault="00083AA0" w:rsidP="00DB3F73">
      <w:pPr>
        <w:pStyle w:val="NoSpacing"/>
        <w:spacing w:line="276" w:lineRule="auto"/>
        <w:rPr>
          <w:rStyle w:val="Strong"/>
          <w:color w:val="000000"/>
        </w:rPr>
      </w:pPr>
      <w:r w:rsidRPr="000D4D1F">
        <w:t>Examples: Height, weight, foot size, time to take a test, length, etc.</w:t>
      </w:r>
      <w:r w:rsidRPr="000D4D1F">
        <w:br/>
      </w:r>
    </w:p>
    <w:p w14:paraId="747B4964" w14:textId="0A2325E4" w:rsidR="00CE0B6A" w:rsidRPr="000D4D1F" w:rsidRDefault="008F78E9" w:rsidP="00DB3F73">
      <w:pPr>
        <w:pStyle w:val="NoSpacing"/>
        <w:pBdr>
          <w:top w:val="single" w:sz="4" w:space="1" w:color="auto"/>
          <w:left w:val="single" w:sz="4" w:space="4" w:color="auto"/>
          <w:bottom w:val="single" w:sz="4" w:space="1" w:color="auto"/>
          <w:right w:val="single" w:sz="4" w:space="4" w:color="auto"/>
        </w:pBdr>
        <w:spacing w:line="276" w:lineRule="auto"/>
      </w:pPr>
      <w:r>
        <w:rPr>
          <w:rStyle w:val="Strong"/>
          <w:color w:val="000000"/>
        </w:rPr>
        <w:t>Discrete V</w:t>
      </w:r>
      <w:r w:rsidR="00083AA0" w:rsidRPr="000D4D1F">
        <w:rPr>
          <w:rStyle w:val="Strong"/>
          <w:color w:val="000000"/>
        </w:rPr>
        <w:t>ariable:</w:t>
      </w:r>
      <w:r w:rsidR="002B1DB6">
        <w:rPr>
          <w:rStyle w:val="apple-converted-space"/>
          <w:color w:val="000000"/>
        </w:rPr>
        <w:t xml:space="preserve"> </w:t>
      </w:r>
      <w:r>
        <w:t>A v</w:t>
      </w:r>
      <w:r w:rsidR="00083AA0" w:rsidRPr="000D4D1F">
        <w:t xml:space="preserve">ariable </w:t>
      </w:r>
      <w:r>
        <w:t xml:space="preserve">that </w:t>
      </w:r>
      <w:r w:rsidR="00083AA0" w:rsidRPr="000D4D1F">
        <w:t>can take on o</w:t>
      </w:r>
      <w:r w:rsidR="00CE0B6A" w:rsidRPr="000D4D1F">
        <w:t>nly specific values in a range</w:t>
      </w:r>
      <w:r w:rsidR="003D4E90">
        <w:t xml:space="preserve">. </w:t>
      </w:r>
      <w:r w:rsidR="00CE0B6A" w:rsidRPr="000D4D1F">
        <w:t>Discrete variables are usually things that you count.</w:t>
      </w:r>
    </w:p>
    <w:p w14:paraId="6295D2F0" w14:textId="69309046" w:rsidR="00B26784" w:rsidRDefault="00B26784" w:rsidP="00DB3F73">
      <w:pPr>
        <w:pStyle w:val="NoSpacing"/>
        <w:spacing w:line="276" w:lineRule="auto"/>
      </w:pPr>
    </w:p>
    <w:p w14:paraId="562D2FE6" w14:textId="38BB8713" w:rsidR="00083AA0" w:rsidRPr="000D4D1F" w:rsidRDefault="00083AA0" w:rsidP="00DB3F73">
      <w:pPr>
        <w:pStyle w:val="NoSpacing"/>
        <w:spacing w:line="276" w:lineRule="auto"/>
      </w:pPr>
      <w:r w:rsidRPr="000D4D1F">
        <w:t>Examples: IQ, shoe size, family size, number of cats owned, score in a football game, etc.</w:t>
      </w:r>
    </w:p>
    <w:p w14:paraId="715B8DC0" w14:textId="77777777" w:rsidR="0095297D" w:rsidRPr="000D4D1F" w:rsidRDefault="0095297D" w:rsidP="00DB3F73">
      <w:pPr>
        <w:pStyle w:val="NoSpacing"/>
        <w:spacing w:line="276" w:lineRule="auto"/>
        <w:rPr>
          <w:rStyle w:val="Strong"/>
          <w:color w:val="000000"/>
        </w:rPr>
      </w:pPr>
    </w:p>
    <w:p w14:paraId="01714FE8" w14:textId="44DE546E" w:rsidR="002B1DB6" w:rsidRPr="000D4D1F" w:rsidRDefault="008F78E9" w:rsidP="00DB3F73">
      <w:pPr>
        <w:pStyle w:val="NoSpacing"/>
        <w:spacing w:line="276" w:lineRule="auto"/>
        <w:rPr>
          <w:rStyle w:val="Strong"/>
          <w:color w:val="000000"/>
        </w:rPr>
      </w:pPr>
      <w:r>
        <w:rPr>
          <w:rStyle w:val="Strong"/>
          <w:color w:val="000000"/>
        </w:rPr>
        <w:t xml:space="preserve">Example </w:t>
      </w:r>
      <w:r w:rsidR="001F4082" w:rsidRPr="000D4D1F">
        <w:rPr>
          <w:rStyle w:val="Strong"/>
          <w:color w:val="000000"/>
        </w:rPr>
        <w:t xml:space="preserve">1.1.2: Determining </w:t>
      </w:r>
      <w:r w:rsidR="005E26B0" w:rsidRPr="000D4D1F">
        <w:rPr>
          <w:rStyle w:val="Strong"/>
          <w:color w:val="000000"/>
        </w:rPr>
        <w:t>Variable Types</w:t>
      </w:r>
    </w:p>
    <w:p w14:paraId="2059D681" w14:textId="77777777" w:rsidR="002A3933" w:rsidRDefault="002A3933" w:rsidP="00DB3F73">
      <w:pPr>
        <w:pStyle w:val="NoSpacing"/>
        <w:spacing w:line="276" w:lineRule="auto"/>
        <w:ind w:left="720"/>
        <w:rPr>
          <w:rStyle w:val="Strong"/>
          <w:b w:val="0"/>
          <w:color w:val="000000"/>
        </w:rPr>
      </w:pPr>
    </w:p>
    <w:p w14:paraId="2EFE5FAD" w14:textId="4C4FB1E5" w:rsidR="00FA14A1" w:rsidRDefault="005E26B0" w:rsidP="00DB3F73">
      <w:pPr>
        <w:pStyle w:val="NoSpacing"/>
        <w:spacing w:line="276" w:lineRule="auto"/>
        <w:ind w:left="720"/>
        <w:rPr>
          <w:rStyle w:val="Strong"/>
          <w:b w:val="0"/>
          <w:color w:val="000000"/>
        </w:rPr>
      </w:pPr>
      <w:r w:rsidRPr="000D4D1F">
        <w:rPr>
          <w:rStyle w:val="Strong"/>
          <w:b w:val="0"/>
          <w:color w:val="000000"/>
        </w:rPr>
        <w:t xml:space="preserve">Determine </w:t>
      </w:r>
      <w:r w:rsidR="008F78E9">
        <w:rPr>
          <w:rStyle w:val="Strong"/>
          <w:b w:val="0"/>
          <w:color w:val="000000"/>
        </w:rPr>
        <w:t>whether</w:t>
      </w:r>
      <w:r w:rsidRPr="000D4D1F">
        <w:rPr>
          <w:rStyle w:val="Strong"/>
          <w:b w:val="0"/>
          <w:color w:val="000000"/>
        </w:rPr>
        <w:t xml:space="preserve"> each variable is</w:t>
      </w:r>
      <w:r w:rsidR="008F78E9">
        <w:rPr>
          <w:rStyle w:val="Strong"/>
          <w:b w:val="0"/>
          <w:color w:val="000000"/>
        </w:rPr>
        <w:t xml:space="preserve"> quantitative or qualitative</w:t>
      </w:r>
      <w:r w:rsidR="003D4E90">
        <w:rPr>
          <w:rStyle w:val="Strong"/>
          <w:b w:val="0"/>
          <w:color w:val="000000"/>
        </w:rPr>
        <w:t xml:space="preserve">. </w:t>
      </w:r>
      <w:r w:rsidRPr="000D4D1F">
        <w:rPr>
          <w:rStyle w:val="Strong"/>
          <w:b w:val="0"/>
          <w:color w:val="000000"/>
        </w:rPr>
        <w:t>If it is quantitative, then also determine if it is continuous or discrete.</w:t>
      </w:r>
    </w:p>
    <w:p w14:paraId="3186E4D6" w14:textId="77777777" w:rsidR="002A3933" w:rsidRDefault="002A3933" w:rsidP="00DB3F73">
      <w:pPr>
        <w:pStyle w:val="NoSpacing"/>
        <w:spacing w:line="276" w:lineRule="auto"/>
        <w:ind w:left="720"/>
        <w:rPr>
          <w:rStyle w:val="Strong"/>
          <w:b w:val="0"/>
          <w:color w:val="000000"/>
        </w:rPr>
      </w:pPr>
    </w:p>
    <w:p w14:paraId="7FDC18E9" w14:textId="447FA045" w:rsidR="005E26B0" w:rsidRDefault="005E26B0" w:rsidP="00DB3F73">
      <w:pPr>
        <w:pStyle w:val="NoSpacing"/>
        <w:numPr>
          <w:ilvl w:val="0"/>
          <w:numId w:val="37"/>
        </w:numPr>
        <w:spacing w:line="276" w:lineRule="auto"/>
        <w:rPr>
          <w:rStyle w:val="Strong"/>
          <w:b w:val="0"/>
          <w:color w:val="000000"/>
        </w:rPr>
      </w:pPr>
      <w:r w:rsidRPr="000D4D1F">
        <w:rPr>
          <w:rStyle w:val="Strong"/>
          <w:b w:val="0"/>
          <w:color w:val="000000"/>
        </w:rPr>
        <w:t>Length of race</w:t>
      </w:r>
    </w:p>
    <w:p w14:paraId="73BD9A7D" w14:textId="1D395592" w:rsidR="00D1093D" w:rsidRDefault="00D1093D" w:rsidP="00820886">
      <w:pPr>
        <w:pStyle w:val="NoSpacing"/>
        <w:spacing w:line="276" w:lineRule="auto"/>
        <w:ind w:left="1080"/>
        <w:rPr>
          <w:rStyle w:val="Strong"/>
          <w:b w:val="0"/>
          <w:color w:val="000000"/>
        </w:rPr>
      </w:pPr>
      <w:r>
        <w:rPr>
          <w:rStyle w:val="Strong"/>
          <w:b w:val="0"/>
          <w:color w:val="000000"/>
        </w:rPr>
        <w:t>Q</w:t>
      </w:r>
      <w:r w:rsidRPr="000D4D1F">
        <w:rPr>
          <w:rStyle w:val="Strong"/>
          <w:b w:val="0"/>
          <w:color w:val="000000"/>
        </w:rPr>
        <w:t>uantitative and continuous, since this variable is a number and can take on any value in an interval.</w:t>
      </w:r>
    </w:p>
    <w:p w14:paraId="4C9A8B20" w14:textId="77777777" w:rsidR="00937239" w:rsidRPr="000D4D1F" w:rsidRDefault="00937239" w:rsidP="00DB3F73">
      <w:pPr>
        <w:pStyle w:val="NoSpacing"/>
        <w:spacing w:line="276" w:lineRule="auto"/>
        <w:ind w:left="2160"/>
        <w:rPr>
          <w:rStyle w:val="Strong"/>
          <w:b w:val="0"/>
          <w:color w:val="000000"/>
        </w:rPr>
      </w:pPr>
    </w:p>
    <w:p w14:paraId="1D3CDA14" w14:textId="59AA14BD" w:rsidR="00937239" w:rsidRPr="00820886" w:rsidRDefault="008B5396" w:rsidP="00DB3F73">
      <w:pPr>
        <w:pStyle w:val="NoSpacing"/>
        <w:numPr>
          <w:ilvl w:val="0"/>
          <w:numId w:val="37"/>
        </w:numPr>
        <w:spacing w:line="276" w:lineRule="auto"/>
        <w:rPr>
          <w:rStyle w:val="Strong"/>
          <w:b w:val="0"/>
          <w:color w:val="000000"/>
        </w:rPr>
      </w:pPr>
      <w:r w:rsidRPr="000D4D1F">
        <w:rPr>
          <w:rStyle w:val="Strong"/>
          <w:b w:val="0"/>
          <w:color w:val="000000"/>
        </w:rPr>
        <w:t>Opinion of a person about the President</w:t>
      </w:r>
    </w:p>
    <w:p w14:paraId="731333F8" w14:textId="6CEA7A2A" w:rsidR="002B1DB6" w:rsidRDefault="00D1093D" w:rsidP="00820886">
      <w:pPr>
        <w:pStyle w:val="NoSpacing"/>
        <w:spacing w:line="276" w:lineRule="auto"/>
        <w:ind w:left="360" w:firstLine="720"/>
        <w:rPr>
          <w:rStyle w:val="Strong"/>
          <w:b w:val="0"/>
          <w:color w:val="000000"/>
        </w:rPr>
      </w:pPr>
      <w:r>
        <w:rPr>
          <w:rStyle w:val="Strong"/>
          <w:b w:val="0"/>
          <w:color w:val="000000"/>
        </w:rPr>
        <w:t>Q</w:t>
      </w:r>
      <w:r w:rsidRPr="000D4D1F">
        <w:rPr>
          <w:rStyle w:val="Strong"/>
          <w:b w:val="0"/>
          <w:color w:val="000000"/>
        </w:rPr>
        <w:t>ualitative, since this variable is not a number.</w:t>
      </w:r>
    </w:p>
    <w:p w14:paraId="071BC984" w14:textId="77777777" w:rsidR="003163FB" w:rsidRPr="000D4D1F" w:rsidRDefault="003163FB" w:rsidP="00820886">
      <w:pPr>
        <w:pStyle w:val="NoSpacing"/>
        <w:spacing w:line="276" w:lineRule="auto"/>
        <w:ind w:left="360" w:firstLine="720"/>
        <w:rPr>
          <w:rStyle w:val="Strong"/>
          <w:b w:val="0"/>
          <w:color w:val="000000"/>
        </w:rPr>
      </w:pPr>
    </w:p>
    <w:p w14:paraId="6A959A26" w14:textId="77777777" w:rsidR="008B5396" w:rsidRDefault="008B5396" w:rsidP="00DB3F73">
      <w:pPr>
        <w:pStyle w:val="NoSpacing"/>
        <w:numPr>
          <w:ilvl w:val="0"/>
          <w:numId w:val="37"/>
        </w:numPr>
        <w:spacing w:line="276" w:lineRule="auto"/>
        <w:rPr>
          <w:rStyle w:val="Strong"/>
          <w:b w:val="0"/>
          <w:color w:val="000000"/>
        </w:rPr>
      </w:pPr>
      <w:r w:rsidRPr="000D4D1F">
        <w:rPr>
          <w:rStyle w:val="Strong"/>
          <w:b w:val="0"/>
          <w:color w:val="000000"/>
        </w:rPr>
        <w:t>House color in a neighborhood</w:t>
      </w:r>
    </w:p>
    <w:p w14:paraId="00C26901" w14:textId="500E78A3" w:rsidR="00937239" w:rsidRDefault="00D1093D" w:rsidP="003163FB">
      <w:pPr>
        <w:pStyle w:val="NoSpacing"/>
        <w:spacing w:line="276" w:lineRule="auto"/>
        <w:ind w:left="360" w:firstLine="720"/>
        <w:rPr>
          <w:rStyle w:val="Strong"/>
          <w:b w:val="0"/>
          <w:color w:val="000000"/>
        </w:rPr>
      </w:pPr>
      <w:r>
        <w:rPr>
          <w:rStyle w:val="Strong"/>
          <w:b w:val="0"/>
          <w:color w:val="000000"/>
        </w:rPr>
        <w:t>Q</w:t>
      </w:r>
      <w:r w:rsidRPr="000D4D1F">
        <w:rPr>
          <w:rStyle w:val="Strong"/>
          <w:b w:val="0"/>
          <w:color w:val="000000"/>
        </w:rPr>
        <w:t>ualitative, since this variable is not a number</w:t>
      </w:r>
      <w:r w:rsidR="00E06414">
        <w:rPr>
          <w:rStyle w:val="Strong"/>
          <w:b w:val="0"/>
          <w:color w:val="000000"/>
        </w:rPr>
        <w:t>.</w:t>
      </w:r>
    </w:p>
    <w:p w14:paraId="1F05B4A5" w14:textId="77777777" w:rsidR="002A3933" w:rsidRPr="000D4D1F" w:rsidRDefault="002A3933" w:rsidP="003163FB">
      <w:pPr>
        <w:pStyle w:val="NoSpacing"/>
        <w:spacing w:line="276" w:lineRule="auto"/>
        <w:ind w:left="360" w:firstLine="720"/>
        <w:rPr>
          <w:rStyle w:val="Strong"/>
          <w:b w:val="0"/>
          <w:color w:val="000000"/>
        </w:rPr>
      </w:pPr>
    </w:p>
    <w:p w14:paraId="1B8A1B7D" w14:textId="480DEBF3" w:rsidR="005E26B0" w:rsidRDefault="005E26B0" w:rsidP="00DB3F73">
      <w:pPr>
        <w:pStyle w:val="NoSpacing"/>
        <w:numPr>
          <w:ilvl w:val="0"/>
          <w:numId w:val="37"/>
        </w:numPr>
        <w:spacing w:line="276" w:lineRule="auto"/>
        <w:rPr>
          <w:rStyle w:val="Strong"/>
          <w:b w:val="0"/>
          <w:color w:val="000000"/>
        </w:rPr>
      </w:pPr>
      <w:r w:rsidRPr="000D4D1F">
        <w:rPr>
          <w:rStyle w:val="Strong"/>
          <w:b w:val="0"/>
          <w:color w:val="000000"/>
        </w:rPr>
        <w:t xml:space="preserve">Number of </w:t>
      </w:r>
      <w:r w:rsidR="00CE0B6A" w:rsidRPr="000D4D1F">
        <w:rPr>
          <w:rStyle w:val="Strong"/>
          <w:b w:val="0"/>
          <w:color w:val="000000"/>
        </w:rPr>
        <w:t>houses that are in foreclosure in a state</w:t>
      </w:r>
    </w:p>
    <w:p w14:paraId="3D42F33A" w14:textId="38EFDBAF" w:rsidR="00937239" w:rsidRPr="000D4D1F" w:rsidRDefault="00D1093D" w:rsidP="002A3933">
      <w:pPr>
        <w:pStyle w:val="NoSpacing"/>
        <w:spacing w:line="276" w:lineRule="auto"/>
        <w:ind w:left="1080"/>
        <w:rPr>
          <w:rStyle w:val="Strong"/>
          <w:b w:val="0"/>
          <w:color w:val="000000"/>
        </w:rPr>
      </w:pPr>
      <w:r>
        <w:rPr>
          <w:rStyle w:val="Strong"/>
          <w:b w:val="0"/>
          <w:color w:val="000000"/>
        </w:rPr>
        <w:t>Q</w:t>
      </w:r>
      <w:r w:rsidRPr="000D4D1F">
        <w:rPr>
          <w:rStyle w:val="Strong"/>
          <w:b w:val="0"/>
          <w:color w:val="000000"/>
        </w:rPr>
        <w:t>uantitative and discrete, since this variable is a number but can only be certain values in an interval.</w:t>
      </w:r>
    </w:p>
    <w:p w14:paraId="5767A0D5" w14:textId="4904611A" w:rsidR="00CE0B6A" w:rsidRPr="000D4D1F" w:rsidRDefault="00CE0B6A" w:rsidP="00DB3F73">
      <w:pPr>
        <w:pStyle w:val="NoSpacing"/>
        <w:numPr>
          <w:ilvl w:val="0"/>
          <w:numId w:val="37"/>
        </w:numPr>
        <w:spacing w:line="276" w:lineRule="auto"/>
        <w:rPr>
          <w:rStyle w:val="Strong"/>
          <w:b w:val="0"/>
          <w:color w:val="000000"/>
        </w:rPr>
      </w:pPr>
      <w:r w:rsidRPr="000D4D1F">
        <w:rPr>
          <w:rStyle w:val="Strong"/>
          <w:b w:val="0"/>
          <w:color w:val="000000"/>
        </w:rPr>
        <w:lastRenderedPageBreak/>
        <w:t>Weight of a baby at birth</w:t>
      </w:r>
    </w:p>
    <w:p w14:paraId="4737158D" w14:textId="2E55380A" w:rsidR="00D1093D" w:rsidRDefault="00D1093D" w:rsidP="00820886">
      <w:pPr>
        <w:pStyle w:val="NoSpacing"/>
        <w:spacing w:line="276" w:lineRule="auto"/>
        <w:ind w:left="1080"/>
        <w:rPr>
          <w:rStyle w:val="Strong"/>
          <w:b w:val="0"/>
          <w:color w:val="000000"/>
        </w:rPr>
      </w:pPr>
      <w:r>
        <w:rPr>
          <w:rStyle w:val="Strong"/>
          <w:b w:val="0"/>
          <w:color w:val="000000"/>
        </w:rPr>
        <w:t>Q</w:t>
      </w:r>
      <w:r w:rsidRPr="000D4D1F">
        <w:rPr>
          <w:rStyle w:val="Strong"/>
          <w:b w:val="0"/>
          <w:color w:val="000000"/>
        </w:rPr>
        <w:t>uantitative and continuous, since this variable is a number and can take on any value in an interval.</w:t>
      </w:r>
    </w:p>
    <w:p w14:paraId="4C79C3D3" w14:textId="77777777" w:rsidR="00937239" w:rsidRPr="000D4D1F" w:rsidRDefault="00937239" w:rsidP="00DB3F73">
      <w:pPr>
        <w:pStyle w:val="NoSpacing"/>
        <w:spacing w:line="276" w:lineRule="auto"/>
        <w:ind w:left="2160"/>
        <w:rPr>
          <w:rStyle w:val="Strong"/>
          <w:b w:val="0"/>
          <w:color w:val="000000"/>
        </w:rPr>
      </w:pPr>
    </w:p>
    <w:p w14:paraId="54AB2F1F" w14:textId="39272D55" w:rsidR="008B5396" w:rsidRDefault="007D2630" w:rsidP="00DB3F73">
      <w:pPr>
        <w:pStyle w:val="NoSpacing"/>
        <w:numPr>
          <w:ilvl w:val="0"/>
          <w:numId w:val="37"/>
        </w:numPr>
        <w:spacing w:line="276" w:lineRule="auto"/>
        <w:rPr>
          <w:rStyle w:val="Strong"/>
          <w:b w:val="0"/>
          <w:color w:val="000000"/>
        </w:rPr>
      </w:pPr>
      <w:r>
        <w:rPr>
          <w:rStyle w:val="Strong"/>
          <w:b w:val="0"/>
          <w:color w:val="000000"/>
        </w:rPr>
        <w:t>Highest e</w:t>
      </w:r>
      <w:r w:rsidR="00E06414">
        <w:rPr>
          <w:rStyle w:val="Strong"/>
          <w:b w:val="0"/>
          <w:color w:val="000000"/>
        </w:rPr>
        <w:t>ducation level of a mother</w:t>
      </w:r>
    </w:p>
    <w:p w14:paraId="0F6E36A3" w14:textId="765A4D17" w:rsidR="00E06414" w:rsidRDefault="00E06414" w:rsidP="00820886">
      <w:pPr>
        <w:pStyle w:val="NoSpacing"/>
        <w:spacing w:line="276" w:lineRule="auto"/>
        <w:ind w:left="360" w:firstLine="720"/>
        <w:rPr>
          <w:rStyle w:val="Strong"/>
          <w:b w:val="0"/>
          <w:color w:val="000000"/>
        </w:rPr>
      </w:pPr>
      <w:r>
        <w:rPr>
          <w:rStyle w:val="Strong"/>
          <w:b w:val="0"/>
          <w:color w:val="000000"/>
        </w:rPr>
        <w:t>Qualitative, since the variable is not a number.</w:t>
      </w:r>
    </w:p>
    <w:p w14:paraId="1232C297" w14:textId="77777777" w:rsidR="00E06414" w:rsidRPr="000D4D1F" w:rsidRDefault="00E06414" w:rsidP="00DB3F73">
      <w:pPr>
        <w:pStyle w:val="NoSpacing"/>
        <w:spacing w:line="276" w:lineRule="auto"/>
        <w:rPr>
          <w:rStyle w:val="Strong"/>
          <w:b w:val="0"/>
          <w:color w:val="000000"/>
        </w:rPr>
      </w:pPr>
    </w:p>
    <w:p w14:paraId="0CF09BA1" w14:textId="77777777" w:rsidR="007B4D79" w:rsidRPr="003163FB" w:rsidRDefault="007B4D79" w:rsidP="00DB3F73">
      <w:pPr>
        <w:pStyle w:val="NoSpacing"/>
        <w:spacing w:line="276" w:lineRule="auto"/>
        <w:rPr>
          <w:rStyle w:val="Strong"/>
          <w:b w:val="0"/>
          <w:color w:val="000000"/>
        </w:rPr>
      </w:pPr>
    </w:p>
    <w:p w14:paraId="50033009" w14:textId="2ED2A850" w:rsidR="009975E1" w:rsidRPr="000D4D1F" w:rsidRDefault="00A41A91" w:rsidP="00DB3F73">
      <w:pPr>
        <w:pStyle w:val="NoSpacing"/>
        <w:spacing w:line="276" w:lineRule="auto"/>
        <w:rPr>
          <w:rStyle w:val="Strong"/>
          <w:color w:val="000000"/>
          <w:sz w:val="28"/>
        </w:rPr>
      </w:pPr>
      <w:r w:rsidRPr="000D4D1F">
        <w:rPr>
          <w:rStyle w:val="Strong"/>
          <w:color w:val="000000"/>
          <w:sz w:val="28"/>
        </w:rPr>
        <w:t>Section 1.2</w:t>
      </w:r>
      <w:r w:rsidR="009975E1" w:rsidRPr="000D4D1F">
        <w:rPr>
          <w:rStyle w:val="Strong"/>
          <w:color w:val="000000"/>
          <w:sz w:val="28"/>
        </w:rPr>
        <w:t xml:space="preserve">: </w:t>
      </w:r>
      <w:r w:rsidRPr="000D4D1F">
        <w:rPr>
          <w:rStyle w:val="Strong"/>
          <w:color w:val="000000"/>
          <w:sz w:val="28"/>
        </w:rPr>
        <w:t>Random Sampling</w:t>
      </w:r>
    </w:p>
    <w:p w14:paraId="0E4B779C" w14:textId="77777777" w:rsidR="000D4D1F" w:rsidRPr="003163FB" w:rsidRDefault="000D4D1F" w:rsidP="00DB3F73">
      <w:pPr>
        <w:pStyle w:val="NoSpacing"/>
        <w:spacing w:line="276" w:lineRule="auto"/>
        <w:rPr>
          <w:rStyle w:val="Strong"/>
          <w:b w:val="0"/>
          <w:color w:val="000000"/>
        </w:rPr>
      </w:pPr>
    </w:p>
    <w:p w14:paraId="2122E965" w14:textId="24DEAA00" w:rsidR="000D4D1F" w:rsidRDefault="000D4D1F" w:rsidP="00DB3F73">
      <w:pPr>
        <w:pStyle w:val="NoSpacing"/>
        <w:spacing w:line="276" w:lineRule="auto"/>
        <w:rPr>
          <w:rStyle w:val="Strong"/>
          <w:b w:val="0"/>
          <w:color w:val="000000"/>
        </w:rPr>
      </w:pPr>
      <w:r>
        <w:rPr>
          <w:rStyle w:val="Strong"/>
          <w:b w:val="0"/>
          <w:color w:val="000000"/>
        </w:rPr>
        <w:t xml:space="preserve">Now that you know </w:t>
      </w:r>
      <w:r w:rsidR="008F78E9">
        <w:rPr>
          <w:rStyle w:val="Strong"/>
          <w:b w:val="0"/>
          <w:color w:val="000000"/>
        </w:rPr>
        <w:t xml:space="preserve">that </w:t>
      </w:r>
      <w:r>
        <w:rPr>
          <w:rStyle w:val="Strong"/>
          <w:b w:val="0"/>
          <w:color w:val="000000"/>
        </w:rPr>
        <w:t>you have to take samples</w:t>
      </w:r>
      <w:r w:rsidR="008F78E9">
        <w:rPr>
          <w:rStyle w:val="Strong"/>
          <w:b w:val="0"/>
          <w:color w:val="000000"/>
        </w:rPr>
        <w:t xml:space="preserve"> in order to gather data</w:t>
      </w:r>
      <w:r>
        <w:rPr>
          <w:rStyle w:val="Strong"/>
          <w:b w:val="0"/>
          <w:color w:val="000000"/>
        </w:rPr>
        <w:t xml:space="preserve">, the next question is how </w:t>
      </w:r>
      <w:r w:rsidR="008F78E9">
        <w:rPr>
          <w:rStyle w:val="Strong"/>
          <w:b w:val="0"/>
          <w:color w:val="000000"/>
        </w:rPr>
        <w:t xml:space="preserve">best to gather a </w:t>
      </w:r>
      <w:r>
        <w:rPr>
          <w:rStyle w:val="Strong"/>
          <w:b w:val="0"/>
          <w:color w:val="000000"/>
        </w:rPr>
        <w:t>sample</w:t>
      </w:r>
      <w:r w:rsidR="003D4E90">
        <w:rPr>
          <w:rStyle w:val="Strong"/>
          <w:b w:val="0"/>
          <w:color w:val="000000"/>
        </w:rPr>
        <w:t xml:space="preserve">? </w:t>
      </w:r>
      <w:r>
        <w:rPr>
          <w:rStyle w:val="Strong"/>
          <w:b w:val="0"/>
          <w:color w:val="000000"/>
        </w:rPr>
        <w:t>There are many ways to take samples</w:t>
      </w:r>
      <w:r w:rsidR="003D4E90">
        <w:rPr>
          <w:rStyle w:val="Strong"/>
          <w:b w:val="0"/>
          <w:color w:val="000000"/>
        </w:rPr>
        <w:t xml:space="preserve">. </w:t>
      </w:r>
      <w:r>
        <w:rPr>
          <w:rStyle w:val="Strong"/>
          <w:b w:val="0"/>
          <w:color w:val="000000"/>
        </w:rPr>
        <w:t>Not all of them will result in a representative sample</w:t>
      </w:r>
      <w:r w:rsidR="003D4E90">
        <w:rPr>
          <w:rStyle w:val="Strong"/>
          <w:b w:val="0"/>
          <w:color w:val="000000"/>
        </w:rPr>
        <w:t xml:space="preserve">. </w:t>
      </w:r>
      <w:r>
        <w:rPr>
          <w:rStyle w:val="Strong"/>
          <w:b w:val="0"/>
          <w:color w:val="000000"/>
        </w:rPr>
        <w:t xml:space="preserve">Also, just </w:t>
      </w:r>
      <w:r w:rsidR="00E46712">
        <w:rPr>
          <w:rStyle w:val="Strong"/>
          <w:b w:val="0"/>
          <w:color w:val="000000"/>
        </w:rPr>
        <w:t>because a sample is large does no</w:t>
      </w:r>
      <w:r>
        <w:rPr>
          <w:rStyle w:val="Strong"/>
          <w:b w:val="0"/>
          <w:color w:val="000000"/>
        </w:rPr>
        <w:t>t mean it is a good sample</w:t>
      </w:r>
      <w:r w:rsidR="003D4E90">
        <w:rPr>
          <w:rStyle w:val="Strong"/>
          <w:b w:val="0"/>
          <w:color w:val="000000"/>
        </w:rPr>
        <w:t xml:space="preserve">. </w:t>
      </w:r>
      <w:r>
        <w:rPr>
          <w:rStyle w:val="Strong"/>
          <w:b w:val="0"/>
          <w:color w:val="000000"/>
        </w:rPr>
        <w:t>As an example, you can take a sample involving one million people to find out if they feel there should be more gun control, but if you only ask members of the National Rifle Ass</w:t>
      </w:r>
      <w:r w:rsidR="008F78E9">
        <w:rPr>
          <w:rStyle w:val="Strong"/>
          <w:b w:val="0"/>
          <w:color w:val="000000"/>
        </w:rPr>
        <w:t>ociation (NRA)</w:t>
      </w:r>
      <w:r w:rsidR="000C59FD" w:rsidRPr="000C59FD">
        <w:rPr>
          <w:color w:val="000000"/>
        </w:rPr>
        <w:t xml:space="preserve"> </w:t>
      </w:r>
      <w:r w:rsidR="000C59FD">
        <w:rPr>
          <w:color w:val="000000"/>
        </w:rPr>
        <w:t>or the Coalition to Stop Gun Violence</w:t>
      </w:r>
      <w:r w:rsidR="008F78E9">
        <w:rPr>
          <w:rStyle w:val="Strong"/>
          <w:b w:val="0"/>
          <w:color w:val="000000"/>
        </w:rPr>
        <w:t>, then you may get biased results</w:t>
      </w:r>
      <w:r w:rsidR="003D4E90">
        <w:rPr>
          <w:rStyle w:val="Strong"/>
          <w:b w:val="0"/>
          <w:color w:val="000000"/>
        </w:rPr>
        <w:t xml:space="preserve">. </w:t>
      </w:r>
      <w:r w:rsidR="008F78E9">
        <w:rPr>
          <w:rStyle w:val="Strong"/>
          <w:b w:val="0"/>
          <w:color w:val="000000"/>
        </w:rPr>
        <w:t>Y</w:t>
      </w:r>
      <w:r>
        <w:rPr>
          <w:rStyle w:val="Strong"/>
          <w:b w:val="0"/>
          <w:color w:val="000000"/>
        </w:rPr>
        <w:t>ou need to make sure that you ask a cross-section of individuals</w:t>
      </w:r>
      <w:r w:rsidR="003D4E90">
        <w:rPr>
          <w:rStyle w:val="Strong"/>
          <w:b w:val="0"/>
          <w:color w:val="000000"/>
        </w:rPr>
        <w:t xml:space="preserve">. </w:t>
      </w:r>
      <w:r w:rsidR="008F78E9">
        <w:rPr>
          <w:rStyle w:val="Strong"/>
          <w:b w:val="0"/>
          <w:color w:val="000000"/>
        </w:rPr>
        <w:t>L</w:t>
      </w:r>
      <w:r w:rsidR="00FE5220">
        <w:rPr>
          <w:rStyle w:val="Strong"/>
          <w:b w:val="0"/>
          <w:color w:val="000000"/>
        </w:rPr>
        <w:t>et’s look at the types of samples that can be taken</w:t>
      </w:r>
      <w:r w:rsidR="003D4E90">
        <w:rPr>
          <w:rStyle w:val="Strong"/>
          <w:b w:val="0"/>
          <w:color w:val="000000"/>
        </w:rPr>
        <w:t xml:space="preserve">. </w:t>
      </w:r>
      <w:r w:rsidR="00FE5220">
        <w:rPr>
          <w:rStyle w:val="Strong"/>
          <w:b w:val="0"/>
          <w:color w:val="000000"/>
        </w:rPr>
        <w:t>Do realize that no sample is perfect, and may not result in a representation of the population.</w:t>
      </w:r>
    </w:p>
    <w:p w14:paraId="4EFDBB1D" w14:textId="77777777" w:rsidR="00043E23" w:rsidRDefault="00043E23" w:rsidP="00043E23">
      <w:pPr>
        <w:pStyle w:val="NoSpacing"/>
        <w:spacing w:line="276" w:lineRule="auto"/>
        <w:rPr>
          <w:rFonts w:cs="Times New Roman"/>
        </w:rPr>
      </w:pPr>
    </w:p>
    <w:p w14:paraId="77002711" w14:textId="5636DB15" w:rsidR="00043E23" w:rsidRDefault="00043E23" w:rsidP="00043E23">
      <w:pPr>
        <w:pStyle w:val="NoSpacing"/>
        <w:pBdr>
          <w:top w:val="single" w:sz="4" w:space="1" w:color="auto"/>
          <w:left w:val="single" w:sz="4" w:space="4" w:color="auto"/>
          <w:bottom w:val="single" w:sz="4" w:space="1" w:color="auto"/>
          <w:right w:val="single" w:sz="4" w:space="4" w:color="auto"/>
        </w:pBdr>
        <w:spacing w:line="276" w:lineRule="auto"/>
      </w:pPr>
      <w:r w:rsidRPr="00FE5220">
        <w:rPr>
          <w:rFonts w:cs="Times New Roman"/>
          <w:b/>
          <w:bCs/>
        </w:rPr>
        <w:t xml:space="preserve">Census: </w:t>
      </w:r>
      <w:r w:rsidRPr="00FE5220">
        <w:rPr>
          <w:rFonts w:cs="Times New Roman"/>
        </w:rPr>
        <w:t>An attempt to gather measurements or observations from all of the objects in the entire population.</w:t>
      </w:r>
    </w:p>
    <w:p w14:paraId="69E82697" w14:textId="77777777" w:rsidR="00FE5220" w:rsidRDefault="00FE5220" w:rsidP="00DB3F73">
      <w:pPr>
        <w:pStyle w:val="NoSpacing"/>
        <w:spacing w:line="276" w:lineRule="auto"/>
        <w:rPr>
          <w:rStyle w:val="Strong"/>
          <w:b w:val="0"/>
          <w:color w:val="000000"/>
        </w:rPr>
      </w:pPr>
    </w:p>
    <w:p w14:paraId="5E6B2B25" w14:textId="20ADF1AE" w:rsidR="00FE5220" w:rsidRPr="00FE5220" w:rsidRDefault="00043E23" w:rsidP="00DB3F73">
      <w:pPr>
        <w:widowControl w:val="0"/>
        <w:autoSpaceDE w:val="0"/>
        <w:autoSpaceDN w:val="0"/>
        <w:adjustRightInd w:val="0"/>
        <w:spacing w:after="320" w:line="276" w:lineRule="auto"/>
        <w:rPr>
          <w:rFonts w:cs="Times New Roman"/>
        </w:rPr>
      </w:pPr>
      <w:r>
        <w:rPr>
          <w:rFonts w:cs="Times New Roman"/>
        </w:rPr>
        <w:t>A true census is</w:t>
      </w:r>
      <w:r w:rsidR="00FE5220" w:rsidRPr="00FE5220">
        <w:rPr>
          <w:rFonts w:cs="Times New Roman"/>
        </w:rPr>
        <w:t xml:space="preserve"> very difficult to do in many cases. However, for certain populations, like the </w:t>
      </w:r>
      <w:r w:rsidR="00FE5220">
        <w:rPr>
          <w:rFonts w:cs="Times New Roman"/>
        </w:rPr>
        <w:t>net worth</w:t>
      </w:r>
      <w:r w:rsidR="00FE5220" w:rsidRPr="00FE5220">
        <w:rPr>
          <w:rFonts w:cs="Times New Roman"/>
        </w:rPr>
        <w:t xml:space="preserve"> of the members of the </w:t>
      </w:r>
      <w:r w:rsidR="007F01D0">
        <w:rPr>
          <w:rFonts w:cs="Times New Roman"/>
        </w:rPr>
        <w:t>U.S.</w:t>
      </w:r>
      <w:r w:rsidR="00FE5220" w:rsidRPr="00FE5220">
        <w:rPr>
          <w:rFonts w:cs="Times New Roman"/>
        </w:rPr>
        <w:t xml:space="preserve"> Senate, it may be relatively easy to perform a census. We should be able to find out the </w:t>
      </w:r>
      <w:r w:rsidR="00FE5220">
        <w:rPr>
          <w:rFonts w:cs="Times New Roman"/>
        </w:rPr>
        <w:t>net worth</w:t>
      </w:r>
      <w:r w:rsidR="00FE5220" w:rsidRPr="00FE5220">
        <w:rPr>
          <w:rFonts w:cs="Times New Roman"/>
        </w:rPr>
        <w:t xml:space="preserve"> of each and every member of the Senate since there are only 100 members. But, when our government tries to condu</w:t>
      </w:r>
      <w:r w:rsidR="008F78E9">
        <w:rPr>
          <w:rFonts w:cs="Times New Roman"/>
        </w:rPr>
        <w:t>ct the national census every 10</w:t>
      </w:r>
      <w:r w:rsidR="00FE5220" w:rsidRPr="00FE5220">
        <w:rPr>
          <w:rFonts w:cs="Times New Roman"/>
        </w:rPr>
        <w:t xml:space="preserve"> years, you can believe that it is impossible for them to gather data on each and every American.</w:t>
      </w:r>
    </w:p>
    <w:p w14:paraId="7ADD3018" w14:textId="73FF136B" w:rsidR="007872F7" w:rsidRDefault="00AE4AC3" w:rsidP="00DB3F73">
      <w:pPr>
        <w:pStyle w:val="NoSpacing"/>
        <w:spacing w:line="276" w:lineRule="auto"/>
        <w:rPr>
          <w:rFonts w:cs="Times New Roman"/>
        </w:rPr>
      </w:pPr>
      <w:r>
        <w:rPr>
          <w:rFonts w:cs="Times New Roman"/>
        </w:rPr>
        <w:t>The</w:t>
      </w:r>
      <w:r w:rsidR="00FE5220" w:rsidRPr="00FE5220">
        <w:rPr>
          <w:rFonts w:cs="Times New Roman"/>
        </w:rPr>
        <w:t xml:space="preserve"> best way to find a sample that is representative of the population</w:t>
      </w:r>
      <w:r>
        <w:rPr>
          <w:rFonts w:cs="Times New Roman"/>
        </w:rPr>
        <w:t xml:space="preserve"> is to use a random sample</w:t>
      </w:r>
      <w:r w:rsidR="003D4E90">
        <w:rPr>
          <w:rFonts w:cs="Times New Roman"/>
        </w:rPr>
        <w:t xml:space="preserve">. </w:t>
      </w:r>
      <w:r>
        <w:rPr>
          <w:rFonts w:cs="Times New Roman"/>
        </w:rPr>
        <w:t>There are several different types of random sampling</w:t>
      </w:r>
      <w:r w:rsidR="003D4E90">
        <w:rPr>
          <w:rFonts w:cs="Times New Roman"/>
        </w:rPr>
        <w:t xml:space="preserve">. </w:t>
      </w:r>
      <w:r w:rsidR="0071029C">
        <w:rPr>
          <w:rFonts w:cs="Times New Roman"/>
        </w:rPr>
        <w:t xml:space="preserve">Though it depends on the task at hand, the best method is often </w:t>
      </w:r>
      <w:r w:rsidR="005C6FEF">
        <w:rPr>
          <w:rFonts w:cs="Times New Roman"/>
          <w:bCs/>
        </w:rPr>
        <w:t xml:space="preserve">simple random sampling which </w:t>
      </w:r>
      <w:r w:rsidR="00FE5220" w:rsidRPr="00FE5220">
        <w:rPr>
          <w:rFonts w:cs="Times New Roman"/>
        </w:rPr>
        <w:t>occurs when you randomly choose a subset from the entire population</w:t>
      </w:r>
      <w:r w:rsidR="003D4E90">
        <w:rPr>
          <w:rFonts w:cs="Times New Roman"/>
        </w:rPr>
        <w:t xml:space="preserve">. </w:t>
      </w:r>
      <w:r>
        <w:rPr>
          <w:rFonts w:cs="Times New Roman"/>
        </w:rPr>
        <w:t xml:space="preserve"> </w:t>
      </w:r>
    </w:p>
    <w:p w14:paraId="28CA2704" w14:textId="77777777" w:rsidR="00B26784" w:rsidRDefault="00B26784" w:rsidP="00DB3F73">
      <w:pPr>
        <w:pStyle w:val="NoSpacing"/>
        <w:spacing w:line="276" w:lineRule="auto"/>
        <w:rPr>
          <w:rFonts w:cs="Times New Roman"/>
        </w:rPr>
      </w:pPr>
    </w:p>
    <w:p w14:paraId="6E479885" w14:textId="18E4D87E" w:rsidR="00B26784" w:rsidRDefault="00B26784"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B26784">
        <w:rPr>
          <w:rFonts w:cs="Times New Roman"/>
          <w:b/>
        </w:rPr>
        <w:t xml:space="preserve">Simple Random Sample: </w:t>
      </w:r>
      <w:r>
        <w:rPr>
          <w:rFonts w:cs="Times New Roman"/>
        </w:rPr>
        <w:t xml:space="preserve">Every sample of size n has the same chance of being chosen, and every individual </w:t>
      </w:r>
      <w:r w:rsidR="008F78E9">
        <w:rPr>
          <w:rFonts w:cs="Times New Roman"/>
        </w:rPr>
        <w:t xml:space="preserve">in the population </w:t>
      </w:r>
      <w:r>
        <w:rPr>
          <w:rFonts w:cs="Times New Roman"/>
        </w:rPr>
        <w:t>has the same chance of being in the sample.</w:t>
      </w:r>
    </w:p>
    <w:p w14:paraId="64CB95D3" w14:textId="77777777" w:rsidR="002A3933" w:rsidRDefault="002A3933" w:rsidP="00DB3F73">
      <w:pPr>
        <w:pStyle w:val="NoSpacing"/>
        <w:spacing w:line="276" w:lineRule="auto"/>
        <w:rPr>
          <w:rFonts w:cs="Times New Roman"/>
        </w:rPr>
      </w:pPr>
    </w:p>
    <w:p w14:paraId="6FFC1150" w14:textId="713FA3E7" w:rsidR="00FE5220" w:rsidRDefault="00AE4AC3" w:rsidP="00DB3F73">
      <w:pPr>
        <w:pStyle w:val="NoSpacing"/>
        <w:spacing w:line="276" w:lineRule="auto"/>
        <w:rPr>
          <w:rFonts w:cs="Times New Roman"/>
        </w:rPr>
      </w:pPr>
      <w:r>
        <w:rPr>
          <w:rFonts w:cs="Times New Roman"/>
        </w:rPr>
        <w:t>An example of a simple random sample is to put all of the names of the students in your class into a hat, and then randomly select five names</w:t>
      </w:r>
      <w:r w:rsidR="008F78E9">
        <w:rPr>
          <w:rFonts w:cs="Times New Roman"/>
        </w:rPr>
        <w:t xml:space="preserve"> out of the hat</w:t>
      </w:r>
      <w:r>
        <w:rPr>
          <w:rFonts w:cs="Times New Roman"/>
        </w:rPr>
        <w:t>.</w:t>
      </w:r>
    </w:p>
    <w:p w14:paraId="7BBD87D0" w14:textId="5C4707EF" w:rsidR="007872F7" w:rsidRDefault="00FE5220" w:rsidP="00DB3F73">
      <w:pPr>
        <w:pStyle w:val="NoSpacing"/>
        <w:pBdr>
          <w:top w:val="single" w:sz="4" w:space="1" w:color="auto"/>
          <w:left w:val="single" w:sz="4" w:space="4" w:color="auto"/>
          <w:bottom w:val="single" w:sz="4" w:space="1" w:color="auto"/>
          <w:right w:val="single" w:sz="4" w:space="4" w:color="auto"/>
        </w:pBdr>
        <w:spacing w:line="276" w:lineRule="auto"/>
      </w:pPr>
      <w:r w:rsidRPr="00FE5220">
        <w:rPr>
          <w:b/>
          <w:bCs/>
        </w:rPr>
        <w:lastRenderedPageBreak/>
        <w:t>Stratified Sampling:</w:t>
      </w:r>
      <w:r w:rsidRPr="00FE5220">
        <w:t xml:space="preserve"> This is a method of sampling</w:t>
      </w:r>
      <w:r w:rsidR="00AE4AC3">
        <w:t xml:space="preserve"> that divides a population into different groups, called strata, and then takes random samples inside each strata</w:t>
      </w:r>
      <w:r w:rsidR="003D4E90">
        <w:t xml:space="preserve">. </w:t>
      </w:r>
    </w:p>
    <w:p w14:paraId="54F25BE2" w14:textId="667518A9" w:rsidR="007872F7" w:rsidRDefault="007872F7" w:rsidP="00DB3F73">
      <w:pPr>
        <w:pStyle w:val="NoSpacing"/>
        <w:spacing w:line="276" w:lineRule="auto"/>
      </w:pPr>
    </w:p>
    <w:p w14:paraId="7D5F5816" w14:textId="22A1BBB1" w:rsidR="00AE4AC3" w:rsidRPr="00FE5220" w:rsidRDefault="008F78E9" w:rsidP="00DB3F73">
      <w:pPr>
        <w:pStyle w:val="NoSpacing"/>
        <w:spacing w:line="276" w:lineRule="auto"/>
      </w:pPr>
      <w:r>
        <w:t xml:space="preserve">An example </w:t>
      </w:r>
      <w:r w:rsidR="00AE4AC3">
        <w:t xml:space="preserve">where </w:t>
      </w:r>
      <w:r>
        <w:t>stratified sampling is appropriate</w:t>
      </w:r>
      <w:r w:rsidR="00AE4AC3">
        <w:t xml:space="preserve"> is if a university</w:t>
      </w:r>
      <w:r w:rsidR="00AE4AC3" w:rsidRPr="00FE5220">
        <w:t xml:space="preserve"> </w:t>
      </w:r>
      <w:r>
        <w:t>wants</w:t>
      </w:r>
      <w:r w:rsidR="00AE4AC3" w:rsidRPr="00FE5220">
        <w:t xml:space="preserve"> to find out how much time their stu</w:t>
      </w:r>
      <w:r>
        <w:t>dents spend studying each week;</w:t>
      </w:r>
      <w:r w:rsidR="00AE4AC3">
        <w:t xml:space="preserve"> but they also</w:t>
      </w:r>
      <w:r>
        <w:t xml:space="preserve"> want to</w:t>
      </w:r>
      <w:r w:rsidR="00AE4AC3">
        <w:t xml:space="preserve"> know if different majors spend more </w:t>
      </w:r>
      <w:r w:rsidR="009D0DEB">
        <w:t>time studying tha</w:t>
      </w:r>
      <w:r>
        <w:t>n others</w:t>
      </w:r>
      <w:r w:rsidR="003D4E90">
        <w:t xml:space="preserve">. </w:t>
      </w:r>
      <w:r>
        <w:t>T</w:t>
      </w:r>
      <w:r w:rsidR="00AE4AC3">
        <w:t xml:space="preserve">hey </w:t>
      </w:r>
      <w:r w:rsidR="00AE4AC3" w:rsidRPr="00FE5220">
        <w:t xml:space="preserve">could </w:t>
      </w:r>
      <w:r w:rsidR="00AE4AC3">
        <w:t>divide the student body into the different majors (strat</w:t>
      </w:r>
      <w:r>
        <w:t>a), and then randomly pick a</w:t>
      </w:r>
      <w:r w:rsidR="00AE4AC3">
        <w:t xml:space="preserve"> number of peopl</w:t>
      </w:r>
      <w:r>
        <w:t>e in each major to ask them how much time</w:t>
      </w:r>
      <w:r w:rsidR="00AE4AC3">
        <w:t xml:space="preserve"> they </w:t>
      </w:r>
      <w:r>
        <w:t>spend studying</w:t>
      </w:r>
      <w:r w:rsidR="003D4E90">
        <w:t xml:space="preserve">. </w:t>
      </w:r>
      <w:r w:rsidR="007872F7">
        <w:t>The number of people asked in each major</w:t>
      </w:r>
      <w:r>
        <w:t xml:space="preserve"> (strata)</w:t>
      </w:r>
      <w:r w:rsidR="007872F7">
        <w:t xml:space="preserve"> does not have to be the same</w:t>
      </w:r>
      <w:r w:rsidR="00AE4AC3">
        <w:t>.</w:t>
      </w:r>
    </w:p>
    <w:p w14:paraId="29624E7D" w14:textId="77777777" w:rsidR="00FE5220" w:rsidRDefault="00FE5220" w:rsidP="00DB3F73">
      <w:pPr>
        <w:pStyle w:val="NoSpacing"/>
        <w:spacing w:line="276" w:lineRule="auto"/>
        <w:rPr>
          <w:rFonts w:cs="Times New Roman"/>
          <w:bCs/>
          <w:color w:val="000000"/>
        </w:rPr>
      </w:pPr>
    </w:p>
    <w:p w14:paraId="70BBC391" w14:textId="48CB01F7" w:rsidR="007872F7" w:rsidRDefault="00AE4AC3"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bCs/>
          <w:color w:val="000000"/>
        </w:rPr>
      </w:pPr>
      <w:r>
        <w:rPr>
          <w:rFonts w:cs="Times New Roman"/>
          <w:b/>
          <w:bCs/>
          <w:color w:val="000000"/>
        </w:rPr>
        <w:t xml:space="preserve">Systematic Sampling: </w:t>
      </w:r>
      <w:r w:rsidR="007872F7">
        <w:rPr>
          <w:rFonts w:cs="Times New Roman"/>
          <w:bCs/>
          <w:color w:val="000000"/>
        </w:rPr>
        <w:t>This method is where you pick every kth individual, where k is some whole number</w:t>
      </w:r>
      <w:r w:rsidR="003D4E90">
        <w:rPr>
          <w:rFonts w:cs="Times New Roman"/>
          <w:bCs/>
          <w:color w:val="000000"/>
        </w:rPr>
        <w:t xml:space="preserve">. </w:t>
      </w:r>
      <w:r w:rsidR="007872F7">
        <w:rPr>
          <w:rFonts w:cs="Times New Roman"/>
          <w:bCs/>
          <w:color w:val="000000"/>
        </w:rPr>
        <w:t>This is used often in quality control on assembly lines</w:t>
      </w:r>
      <w:r w:rsidR="003D4E90">
        <w:rPr>
          <w:rFonts w:cs="Times New Roman"/>
          <w:bCs/>
          <w:color w:val="000000"/>
        </w:rPr>
        <w:t xml:space="preserve">. </w:t>
      </w:r>
    </w:p>
    <w:p w14:paraId="3B921018" w14:textId="353FEC21" w:rsidR="007872F7" w:rsidRDefault="007872F7" w:rsidP="00DB3F73">
      <w:pPr>
        <w:pStyle w:val="NoSpacing"/>
        <w:spacing w:line="276" w:lineRule="auto"/>
        <w:rPr>
          <w:rFonts w:cs="Times New Roman"/>
          <w:bCs/>
          <w:color w:val="000000"/>
        </w:rPr>
      </w:pPr>
    </w:p>
    <w:p w14:paraId="24CBD5B1" w14:textId="454DCEA6" w:rsidR="00AE4AC3" w:rsidRDefault="008969DC" w:rsidP="00DB3F73">
      <w:pPr>
        <w:pStyle w:val="NoSpacing"/>
        <w:spacing w:line="276" w:lineRule="auto"/>
        <w:rPr>
          <w:rFonts w:cs="Times New Roman"/>
          <w:bCs/>
          <w:color w:val="000000"/>
        </w:rPr>
      </w:pPr>
      <w:r>
        <w:rPr>
          <w:rFonts w:cs="Times New Roman"/>
          <w:bCs/>
          <w:color w:val="000000"/>
        </w:rPr>
        <w:t xml:space="preserve">For </w:t>
      </w:r>
      <w:r w:rsidR="007872F7">
        <w:rPr>
          <w:rFonts w:cs="Times New Roman"/>
          <w:bCs/>
          <w:color w:val="000000"/>
        </w:rPr>
        <w:t>example, a car manufacturer needs to make sure that the cars coming off the assembly line are free of defects</w:t>
      </w:r>
      <w:r w:rsidR="003D4E90">
        <w:rPr>
          <w:rFonts w:cs="Times New Roman"/>
          <w:bCs/>
          <w:color w:val="000000"/>
        </w:rPr>
        <w:t xml:space="preserve">. </w:t>
      </w:r>
      <w:r w:rsidR="009D0DEB">
        <w:rPr>
          <w:rFonts w:cs="Times New Roman"/>
          <w:bCs/>
          <w:color w:val="000000"/>
        </w:rPr>
        <w:t>They do no</w:t>
      </w:r>
      <w:r w:rsidR="007872F7">
        <w:rPr>
          <w:rFonts w:cs="Times New Roman"/>
          <w:bCs/>
          <w:color w:val="000000"/>
        </w:rPr>
        <w:t>t want to test every car, so they test every 100</w:t>
      </w:r>
      <w:r w:rsidR="007872F7" w:rsidRPr="007872F7">
        <w:rPr>
          <w:rFonts w:cs="Times New Roman"/>
          <w:bCs/>
          <w:color w:val="000000"/>
          <w:vertAlign w:val="superscript"/>
        </w:rPr>
        <w:t>th</w:t>
      </w:r>
      <w:r w:rsidR="007872F7">
        <w:rPr>
          <w:rFonts w:cs="Times New Roman"/>
          <w:bCs/>
          <w:color w:val="000000"/>
        </w:rPr>
        <w:t xml:space="preserve"> car</w:t>
      </w:r>
      <w:r w:rsidR="003D4E90">
        <w:rPr>
          <w:rFonts w:cs="Times New Roman"/>
          <w:bCs/>
          <w:color w:val="000000"/>
        </w:rPr>
        <w:t xml:space="preserve">. </w:t>
      </w:r>
      <w:r w:rsidR="007872F7">
        <w:rPr>
          <w:rFonts w:cs="Times New Roman"/>
          <w:bCs/>
          <w:color w:val="000000"/>
        </w:rPr>
        <w:t>This way they can</w:t>
      </w:r>
      <w:r>
        <w:rPr>
          <w:rFonts w:cs="Times New Roman"/>
          <w:bCs/>
          <w:color w:val="000000"/>
        </w:rPr>
        <w:t xml:space="preserve"> periodically</w:t>
      </w:r>
      <w:r w:rsidR="007872F7">
        <w:rPr>
          <w:rFonts w:cs="Times New Roman"/>
          <w:bCs/>
          <w:color w:val="000000"/>
        </w:rPr>
        <w:t xml:space="preserve"> see if there is a problem</w:t>
      </w:r>
      <w:r>
        <w:rPr>
          <w:rFonts w:cs="Times New Roman"/>
          <w:bCs/>
          <w:color w:val="000000"/>
        </w:rPr>
        <w:t xml:space="preserve"> in the manufacturing process</w:t>
      </w:r>
      <w:r w:rsidR="003D4E90">
        <w:rPr>
          <w:rFonts w:cs="Times New Roman"/>
          <w:bCs/>
          <w:color w:val="000000"/>
        </w:rPr>
        <w:t xml:space="preserve">. </w:t>
      </w:r>
      <w:r>
        <w:rPr>
          <w:rFonts w:cs="Times New Roman"/>
          <w:bCs/>
          <w:color w:val="000000"/>
        </w:rPr>
        <w:t>This</w:t>
      </w:r>
      <w:r w:rsidR="007872F7">
        <w:rPr>
          <w:rFonts w:cs="Times New Roman"/>
          <w:bCs/>
          <w:color w:val="000000"/>
        </w:rPr>
        <w:t xml:space="preserve"> makes</w:t>
      </w:r>
      <w:r>
        <w:rPr>
          <w:rFonts w:cs="Times New Roman"/>
          <w:bCs/>
          <w:color w:val="000000"/>
        </w:rPr>
        <w:t xml:space="preserve"> for an easier method to keep</w:t>
      </w:r>
      <w:r w:rsidR="007872F7">
        <w:rPr>
          <w:rFonts w:cs="Times New Roman"/>
          <w:bCs/>
          <w:color w:val="000000"/>
        </w:rPr>
        <w:t xml:space="preserve"> track of testing</w:t>
      </w:r>
      <w:r>
        <w:rPr>
          <w:rFonts w:cs="Times New Roman"/>
          <w:bCs/>
          <w:color w:val="000000"/>
        </w:rPr>
        <w:t xml:space="preserve"> and is still a random sample</w:t>
      </w:r>
      <w:r w:rsidR="007872F7">
        <w:rPr>
          <w:rFonts w:cs="Times New Roman"/>
          <w:bCs/>
          <w:color w:val="000000"/>
        </w:rPr>
        <w:t>.</w:t>
      </w:r>
    </w:p>
    <w:p w14:paraId="52CF6EDF" w14:textId="77777777" w:rsidR="007872F7" w:rsidRDefault="007872F7" w:rsidP="00DB3F73">
      <w:pPr>
        <w:pStyle w:val="NoSpacing"/>
        <w:spacing w:line="276" w:lineRule="auto"/>
      </w:pPr>
    </w:p>
    <w:p w14:paraId="31B45B41" w14:textId="05C6978B" w:rsidR="00B26784" w:rsidRDefault="007872F7" w:rsidP="00DB3F73">
      <w:pPr>
        <w:pStyle w:val="NoSpacing"/>
        <w:pBdr>
          <w:top w:val="single" w:sz="4" w:space="1" w:color="auto"/>
          <w:left w:val="single" w:sz="4" w:space="4" w:color="auto"/>
          <w:bottom w:val="single" w:sz="4" w:space="1" w:color="auto"/>
          <w:right w:val="single" w:sz="4" w:space="4" w:color="auto"/>
        </w:pBdr>
        <w:spacing w:line="276" w:lineRule="auto"/>
      </w:pPr>
      <w:r>
        <w:rPr>
          <w:b/>
        </w:rPr>
        <w:t>Cluster Sampling:</w:t>
      </w:r>
      <w:r>
        <w:t xml:space="preserve"> This method is like stratified sampling, but instead of dividing the individuals into strata, and then randomly picking individuals from each strata, a cluster sample separates the individuals into groups, randomly selects which groups they will use, and then takes a census of every individual in the chosen groups</w:t>
      </w:r>
      <w:r w:rsidR="003D4E90">
        <w:t xml:space="preserve">. </w:t>
      </w:r>
    </w:p>
    <w:p w14:paraId="60425968" w14:textId="70527491" w:rsidR="00B26784" w:rsidRDefault="00B26784" w:rsidP="00DB3F73">
      <w:pPr>
        <w:pStyle w:val="NoSpacing"/>
        <w:spacing w:line="276" w:lineRule="auto"/>
      </w:pPr>
    </w:p>
    <w:p w14:paraId="00996DF2" w14:textId="6E71EFE8" w:rsidR="007872F7" w:rsidRDefault="00B26784" w:rsidP="00DB3F73">
      <w:pPr>
        <w:pStyle w:val="NoSpacing"/>
        <w:spacing w:line="276" w:lineRule="auto"/>
        <w:rPr>
          <w:rFonts w:cs="Times New Roman"/>
        </w:rPr>
      </w:pPr>
      <w:r>
        <w:t>Cluster sampling</w:t>
      </w:r>
      <w:r w:rsidR="004B5F1A">
        <w:t xml:space="preserve"> is very useful in geographic studies such as </w:t>
      </w:r>
      <w:r w:rsidR="009D0DEB">
        <w:t xml:space="preserve">the </w:t>
      </w:r>
      <w:r w:rsidR="004B5F1A">
        <w:t xml:space="preserve">opinions of people in a state or measuring </w:t>
      </w:r>
      <w:r w:rsidR="009D0DEB">
        <w:t xml:space="preserve">the </w:t>
      </w:r>
      <w:r w:rsidR="004B5F1A">
        <w:t>diameter at breast height of trees in a national forest</w:t>
      </w:r>
      <w:r w:rsidR="003D4E90">
        <w:t xml:space="preserve">. </w:t>
      </w:r>
      <w:r w:rsidR="004B5F1A">
        <w:t xml:space="preserve">In both situations, a cluster sample reduces the traveling distances that </w:t>
      </w:r>
      <w:r w:rsidR="008969DC">
        <w:t>occur</w:t>
      </w:r>
      <w:r w:rsidR="004B5F1A">
        <w:t xml:space="preserve"> in a simple random sample</w:t>
      </w:r>
      <w:r w:rsidR="003D4E90">
        <w:t xml:space="preserve">. </w:t>
      </w:r>
      <w:r w:rsidR="008969DC">
        <w:rPr>
          <w:rFonts w:cs="Times New Roman"/>
        </w:rPr>
        <w:t xml:space="preserve">For example, </w:t>
      </w:r>
      <w:r w:rsidR="007872F7">
        <w:rPr>
          <w:rFonts w:cs="Times New Roman"/>
        </w:rPr>
        <w:t>s</w:t>
      </w:r>
      <w:r w:rsidR="007872F7" w:rsidRPr="00FE5220">
        <w:rPr>
          <w:rFonts w:cs="Times New Roman"/>
        </w:rPr>
        <w:t xml:space="preserve">uppose that the Gallup Poll </w:t>
      </w:r>
      <w:r w:rsidR="00FC41DB">
        <w:rPr>
          <w:rFonts w:cs="Times New Roman"/>
        </w:rPr>
        <w:t>needs</w:t>
      </w:r>
      <w:r w:rsidR="007872F7" w:rsidRPr="00FE5220">
        <w:rPr>
          <w:rFonts w:cs="Times New Roman"/>
        </w:rPr>
        <w:t xml:space="preserve"> to perform a public opinion poll of all registered voters in Colorado. In order to select a good sample using simple random sampling, the Gallup Poll would have to have all the names of all the registered voters in Colorado, and then randomly select a subset of these names. T</w:t>
      </w:r>
      <w:r w:rsidR="001977F5">
        <w:rPr>
          <w:rFonts w:cs="Times New Roman"/>
        </w:rPr>
        <w:t>his may be very difficult to do</w:t>
      </w:r>
      <w:r w:rsidR="003D4E90">
        <w:rPr>
          <w:rFonts w:cs="Times New Roman"/>
        </w:rPr>
        <w:t xml:space="preserve">. </w:t>
      </w:r>
      <w:r w:rsidR="007872F7" w:rsidRPr="00FE5220">
        <w:t>So</w:t>
      </w:r>
      <w:r w:rsidR="00FC41DB">
        <w:t>,</w:t>
      </w:r>
      <w:r w:rsidR="001977F5">
        <w:t xml:space="preserve"> they will use a cluster sample instead</w:t>
      </w:r>
      <w:r w:rsidR="003D4E90">
        <w:t xml:space="preserve">. </w:t>
      </w:r>
      <w:r w:rsidR="007872F7" w:rsidRPr="00FE5220">
        <w:t>Start by dividing the stat</w:t>
      </w:r>
      <w:r w:rsidR="001977F5">
        <w:t>e of Colorado up into categories or groups</w:t>
      </w:r>
      <w:r w:rsidR="009D0DEB">
        <w:t xml:space="preserve"> </w:t>
      </w:r>
      <w:r w:rsidR="00FC41DB">
        <w:t>geogr</w:t>
      </w:r>
      <w:r w:rsidR="009D0DEB">
        <w:t>aphically</w:t>
      </w:r>
      <w:r w:rsidR="003D4E90">
        <w:t xml:space="preserve">. </w:t>
      </w:r>
      <w:r w:rsidR="007872F7" w:rsidRPr="00FE5220">
        <w:t xml:space="preserve">Randomly select some of these </w:t>
      </w:r>
      <w:r w:rsidR="001977F5">
        <w:t>groups</w:t>
      </w:r>
      <w:r w:rsidR="003D4E90">
        <w:t xml:space="preserve">. </w:t>
      </w:r>
      <w:r w:rsidR="001977F5">
        <w:t xml:space="preserve">Now ask all </w:t>
      </w:r>
      <w:r w:rsidR="007872F7" w:rsidRPr="00FE5220">
        <w:t xml:space="preserve">registered voters in each of the chosen </w:t>
      </w:r>
      <w:r w:rsidR="001977F5">
        <w:t>groups</w:t>
      </w:r>
      <w:r w:rsidR="003D4E90">
        <w:t xml:space="preserve">. </w:t>
      </w:r>
      <w:r w:rsidR="007872F7" w:rsidRPr="00FE5220">
        <w:rPr>
          <w:rFonts w:cs="Times New Roman"/>
        </w:rPr>
        <w:t>This makes the job of the po</w:t>
      </w:r>
      <w:r w:rsidR="007872F7">
        <w:rPr>
          <w:rFonts w:cs="Times New Roman"/>
        </w:rPr>
        <w:t>l</w:t>
      </w:r>
      <w:r w:rsidR="007872F7" w:rsidRPr="00FE5220">
        <w:rPr>
          <w:rFonts w:cs="Times New Roman"/>
        </w:rPr>
        <w:t>lsters much easier, because they will not have to travel over every inch of the state to get their sample</w:t>
      </w:r>
      <w:r w:rsidR="00FC41DB">
        <w:rPr>
          <w:rFonts w:cs="Times New Roman"/>
        </w:rPr>
        <w:t xml:space="preserve"> but it is still a random sample</w:t>
      </w:r>
      <w:r w:rsidR="004B2A53">
        <w:rPr>
          <w:rFonts w:cs="Times New Roman"/>
        </w:rPr>
        <w:t>.</w:t>
      </w:r>
    </w:p>
    <w:p w14:paraId="78C5B493" w14:textId="77777777" w:rsidR="004B2A53" w:rsidRPr="004B2A53" w:rsidRDefault="004B2A53" w:rsidP="00DB3F73">
      <w:pPr>
        <w:pStyle w:val="NoSpacing"/>
        <w:spacing w:line="276" w:lineRule="auto"/>
      </w:pPr>
    </w:p>
    <w:p w14:paraId="09D4AE7D" w14:textId="58F5DE5F" w:rsidR="00FE5220" w:rsidRDefault="00FE5220" w:rsidP="00DB3F73">
      <w:pPr>
        <w:pStyle w:val="NoSpacing"/>
        <w:pBdr>
          <w:top w:val="single" w:sz="4" w:space="1" w:color="auto"/>
          <w:left w:val="single" w:sz="4" w:space="4" w:color="auto"/>
          <w:bottom w:val="single" w:sz="4" w:space="1" w:color="auto"/>
          <w:right w:val="single" w:sz="4" w:space="4" w:color="auto"/>
        </w:pBdr>
        <w:spacing w:line="276" w:lineRule="auto"/>
      </w:pPr>
      <w:r w:rsidRPr="00FE5220">
        <w:rPr>
          <w:b/>
          <w:bCs/>
        </w:rPr>
        <w:t>Quota Sampling:</w:t>
      </w:r>
      <w:r w:rsidRPr="00FE5220">
        <w:t xml:space="preserve"> This is when the researchers deliberately try to form a good sample by </w:t>
      </w:r>
      <w:r w:rsidRPr="00FE5220">
        <w:rPr>
          <w:i/>
          <w:iCs/>
        </w:rPr>
        <w:t>creating</w:t>
      </w:r>
      <w:r w:rsidRPr="00FE5220">
        <w:t xml:space="preserve"> a cross-section of the population under study.</w:t>
      </w:r>
    </w:p>
    <w:p w14:paraId="4B1EF86D" w14:textId="264EE2ED" w:rsidR="00B26784" w:rsidRPr="00FE5220" w:rsidRDefault="00B26784" w:rsidP="00DB3F73">
      <w:pPr>
        <w:pStyle w:val="NoSpacing"/>
        <w:spacing w:line="276" w:lineRule="auto"/>
      </w:pPr>
    </w:p>
    <w:p w14:paraId="61B8BE32" w14:textId="2660A4FD" w:rsidR="00FE5220" w:rsidRPr="00FE5220" w:rsidRDefault="00FC41DB" w:rsidP="00DB3F73">
      <w:pPr>
        <w:widowControl w:val="0"/>
        <w:autoSpaceDE w:val="0"/>
        <w:autoSpaceDN w:val="0"/>
        <w:adjustRightInd w:val="0"/>
        <w:spacing w:after="320" w:line="276" w:lineRule="auto"/>
        <w:rPr>
          <w:rFonts w:cs="Times New Roman"/>
        </w:rPr>
      </w:pPr>
      <w:r>
        <w:rPr>
          <w:rFonts w:cs="Times New Roman"/>
        </w:rPr>
        <w:lastRenderedPageBreak/>
        <w:t>For an example, s</w:t>
      </w:r>
      <w:r w:rsidR="00FE5220" w:rsidRPr="00FE5220">
        <w:rPr>
          <w:rFonts w:cs="Times New Roman"/>
        </w:rPr>
        <w:t>uppose that the population under study is the political affiliations of all the people in a small town</w:t>
      </w:r>
      <w:r w:rsidR="003D4E90">
        <w:rPr>
          <w:rFonts w:cs="Times New Roman"/>
        </w:rPr>
        <w:t xml:space="preserve">. </w:t>
      </w:r>
      <w:r w:rsidR="00FE5220" w:rsidRPr="00FE5220">
        <w:rPr>
          <w:rFonts w:cs="Times New Roman"/>
        </w:rPr>
        <w:t xml:space="preserve">Now, suppose that the </w:t>
      </w:r>
      <w:r w:rsidR="004B5F1A">
        <w:rPr>
          <w:rFonts w:cs="Times New Roman"/>
        </w:rPr>
        <w:t>residents of the town are 70% Caucasia</w:t>
      </w:r>
      <w:r w:rsidR="00FE5220" w:rsidRPr="00FE5220">
        <w:rPr>
          <w:rFonts w:cs="Times New Roman"/>
        </w:rPr>
        <w:t>n, 25% African American, and 5% Native American</w:t>
      </w:r>
      <w:r w:rsidR="003D4E90">
        <w:rPr>
          <w:rFonts w:cs="Times New Roman"/>
        </w:rPr>
        <w:t xml:space="preserve">. </w:t>
      </w:r>
      <w:r w:rsidR="00FE5220" w:rsidRPr="00FE5220">
        <w:rPr>
          <w:rFonts w:cs="Times New Roman"/>
        </w:rPr>
        <w:t xml:space="preserve">Further, the </w:t>
      </w:r>
      <w:r w:rsidR="004B5F1A">
        <w:rPr>
          <w:rFonts w:cs="Times New Roman"/>
        </w:rPr>
        <w:t>residents of the town are</w:t>
      </w:r>
      <w:r w:rsidR="00FE5220" w:rsidRPr="00FE5220">
        <w:rPr>
          <w:rFonts w:cs="Times New Roman"/>
        </w:rPr>
        <w:t xml:space="preserve"> 51% female and 49% male</w:t>
      </w:r>
      <w:r w:rsidR="003D4E90">
        <w:rPr>
          <w:rFonts w:cs="Times New Roman"/>
        </w:rPr>
        <w:t xml:space="preserve">. </w:t>
      </w:r>
      <w:r w:rsidR="00FE5220" w:rsidRPr="00FE5220">
        <w:rPr>
          <w:rFonts w:cs="Times New Roman"/>
        </w:rPr>
        <w:t>Also, we know information about the religious affiliations of the townspeople</w:t>
      </w:r>
      <w:r w:rsidR="003D4E90">
        <w:rPr>
          <w:rFonts w:cs="Times New Roman"/>
        </w:rPr>
        <w:t xml:space="preserve">. </w:t>
      </w:r>
      <w:r w:rsidR="00FE5220" w:rsidRPr="00FE5220">
        <w:rPr>
          <w:rFonts w:cs="Times New Roman"/>
        </w:rPr>
        <w:t xml:space="preserve">The </w:t>
      </w:r>
      <w:r w:rsidR="004B5F1A">
        <w:rPr>
          <w:rFonts w:cs="Times New Roman"/>
        </w:rPr>
        <w:t>residents of the town are</w:t>
      </w:r>
      <w:r w:rsidR="00FE5220" w:rsidRPr="00FE5220">
        <w:rPr>
          <w:rFonts w:cs="Times New Roman"/>
        </w:rPr>
        <w:t xml:space="preserve"> 55% Protestant, 25% Catholic, </w:t>
      </w:r>
      <w:proofErr w:type="gramStart"/>
      <w:r w:rsidR="00FE5220" w:rsidRPr="00FE5220">
        <w:rPr>
          <w:rFonts w:cs="Times New Roman"/>
        </w:rPr>
        <w:t>10</w:t>
      </w:r>
      <w:proofErr w:type="gramEnd"/>
      <w:r w:rsidR="00FE5220" w:rsidRPr="00FE5220">
        <w:rPr>
          <w:rFonts w:cs="Times New Roman"/>
        </w:rPr>
        <w:t>% Jewish, and 10% Muslim</w:t>
      </w:r>
      <w:r w:rsidR="003D4E90">
        <w:rPr>
          <w:rFonts w:cs="Times New Roman"/>
        </w:rPr>
        <w:t xml:space="preserve">. </w:t>
      </w:r>
      <w:r>
        <w:rPr>
          <w:rFonts w:cs="Times New Roman"/>
        </w:rPr>
        <w:t>Now, if a researcher is</w:t>
      </w:r>
      <w:r w:rsidR="00FE5220" w:rsidRPr="00FE5220">
        <w:rPr>
          <w:rFonts w:cs="Times New Roman"/>
        </w:rPr>
        <w:t xml:space="preserve"> going to poll the people of this town about their political affiliation, the researcher </w:t>
      </w:r>
      <w:r>
        <w:rPr>
          <w:rFonts w:cs="Times New Roman"/>
        </w:rPr>
        <w:t xml:space="preserve">should gather </w:t>
      </w:r>
      <w:r w:rsidR="00FE5220" w:rsidRPr="00FE5220">
        <w:rPr>
          <w:rFonts w:cs="Times New Roman"/>
        </w:rPr>
        <w:t>a sample that is representative of the entire</w:t>
      </w:r>
      <w:r>
        <w:rPr>
          <w:rFonts w:cs="Times New Roman"/>
        </w:rPr>
        <w:t xml:space="preserve"> population</w:t>
      </w:r>
      <w:r w:rsidR="003D4E90">
        <w:rPr>
          <w:rFonts w:cs="Times New Roman"/>
        </w:rPr>
        <w:t xml:space="preserve">. </w:t>
      </w:r>
      <w:r w:rsidR="00FE5220" w:rsidRPr="00FE5220">
        <w:rPr>
          <w:rFonts w:cs="Times New Roman"/>
        </w:rPr>
        <w:t>If the researcher uses quota sampling, then the researcher would tr</w:t>
      </w:r>
      <w:r>
        <w:rPr>
          <w:rFonts w:cs="Times New Roman"/>
        </w:rPr>
        <w:t xml:space="preserve">y to artificially create a </w:t>
      </w:r>
      <w:r w:rsidR="00FE5220" w:rsidRPr="00FE5220">
        <w:rPr>
          <w:rFonts w:cs="Times New Roman"/>
        </w:rPr>
        <w:t>cross-section of the town by insisting tha</w:t>
      </w:r>
      <w:r w:rsidR="004B5F1A">
        <w:rPr>
          <w:rFonts w:cs="Times New Roman"/>
        </w:rPr>
        <w:t>t his sample should be 70% Caucasia</w:t>
      </w:r>
      <w:r w:rsidR="00FE5220" w:rsidRPr="00FE5220">
        <w:rPr>
          <w:rFonts w:cs="Times New Roman"/>
        </w:rPr>
        <w:t xml:space="preserve">n, 25% African American, and 5% Native American. Also, the researcher would want his sample to be 51% female and 49% male. Also, the researcher would want his sample to be 55% Protestant, 25% Catholic, </w:t>
      </w:r>
      <w:proofErr w:type="gramStart"/>
      <w:r w:rsidR="00FE5220" w:rsidRPr="00FE5220">
        <w:rPr>
          <w:rFonts w:cs="Times New Roman"/>
        </w:rPr>
        <w:t>10</w:t>
      </w:r>
      <w:proofErr w:type="gramEnd"/>
      <w:r w:rsidR="00FE5220" w:rsidRPr="00FE5220">
        <w:rPr>
          <w:rFonts w:cs="Times New Roman"/>
        </w:rPr>
        <w:t>% Jewish, and 10% Muslim. This sounds like an admirable attempt to create a go</w:t>
      </w:r>
      <w:r>
        <w:rPr>
          <w:rFonts w:cs="Times New Roman"/>
        </w:rPr>
        <w:t>od sample, but this method</w:t>
      </w:r>
      <w:r w:rsidR="00FE5220" w:rsidRPr="00FE5220">
        <w:rPr>
          <w:rFonts w:cs="Times New Roman"/>
        </w:rPr>
        <w:t xml:space="preserve"> has major problems with selection bias.</w:t>
      </w:r>
    </w:p>
    <w:p w14:paraId="07656EB7" w14:textId="76CD0E6E" w:rsidR="00FE5220" w:rsidRPr="00FE5220" w:rsidRDefault="007872F7" w:rsidP="00DB3F73">
      <w:pPr>
        <w:widowControl w:val="0"/>
        <w:autoSpaceDE w:val="0"/>
        <w:autoSpaceDN w:val="0"/>
        <w:adjustRightInd w:val="0"/>
        <w:spacing w:after="320" w:line="276" w:lineRule="auto"/>
        <w:rPr>
          <w:rFonts w:cs="Times New Roman"/>
        </w:rPr>
      </w:pPr>
      <w:r>
        <w:rPr>
          <w:rFonts w:cs="Times New Roman"/>
        </w:rPr>
        <w:t>The main concern here is</w:t>
      </w:r>
      <w:r w:rsidR="00FE5220" w:rsidRPr="00FE5220">
        <w:rPr>
          <w:rFonts w:cs="Times New Roman"/>
        </w:rPr>
        <w:t xml:space="preserve"> when does the researcher stop profiling the people that he will survey</w:t>
      </w:r>
      <w:r w:rsidR="003D4E90">
        <w:rPr>
          <w:rFonts w:cs="Times New Roman"/>
        </w:rPr>
        <w:t xml:space="preserve">? </w:t>
      </w:r>
      <w:r w:rsidR="00FE5220" w:rsidRPr="00FE5220">
        <w:rPr>
          <w:rFonts w:cs="Times New Roman"/>
        </w:rPr>
        <w:t xml:space="preserve">So far, the researcher has cross-sectioned the </w:t>
      </w:r>
      <w:r w:rsidR="009D3179">
        <w:rPr>
          <w:rFonts w:cs="Times New Roman"/>
        </w:rPr>
        <w:t>residents</w:t>
      </w:r>
      <w:r w:rsidR="00FE5220" w:rsidRPr="00FE5220">
        <w:rPr>
          <w:rFonts w:cs="Times New Roman"/>
        </w:rPr>
        <w:t xml:space="preserve"> of the town by race, gender, and religion, but are those the only differences between individuals</w:t>
      </w:r>
      <w:r w:rsidR="003D4E90">
        <w:rPr>
          <w:rFonts w:cs="Times New Roman"/>
        </w:rPr>
        <w:t xml:space="preserve">? </w:t>
      </w:r>
      <w:r w:rsidR="00FE5220" w:rsidRPr="00FE5220">
        <w:rPr>
          <w:rFonts w:cs="Times New Roman"/>
        </w:rPr>
        <w:t>What about socioeconomic status, age, education, in</w:t>
      </w:r>
      <w:r w:rsidR="004B5F1A">
        <w:rPr>
          <w:rFonts w:cs="Times New Roman"/>
        </w:rPr>
        <w:t>volvement in the community, etc.</w:t>
      </w:r>
      <w:r w:rsidR="003D4E90">
        <w:rPr>
          <w:rFonts w:cs="Times New Roman"/>
        </w:rPr>
        <w:t xml:space="preserve">? </w:t>
      </w:r>
      <w:r w:rsidR="00FE5220" w:rsidRPr="00FE5220">
        <w:rPr>
          <w:rFonts w:cs="Times New Roman"/>
        </w:rPr>
        <w:t>These are all influences on the political affiliation of individuals</w:t>
      </w:r>
      <w:r w:rsidR="003D4E90">
        <w:rPr>
          <w:rFonts w:cs="Times New Roman"/>
        </w:rPr>
        <w:t xml:space="preserve">. </w:t>
      </w:r>
      <w:r w:rsidR="00FC41DB">
        <w:rPr>
          <w:rFonts w:cs="Times New Roman"/>
        </w:rPr>
        <w:t>Thus, t</w:t>
      </w:r>
      <w:r w:rsidR="00FE5220" w:rsidRPr="00FE5220">
        <w:rPr>
          <w:rFonts w:cs="Times New Roman"/>
        </w:rPr>
        <w:t xml:space="preserve">he problem with quota sampling is that to do it right, you have to take into account all the differences among </w:t>
      </w:r>
      <w:r w:rsidR="00FC41DB">
        <w:rPr>
          <w:rFonts w:cs="Times New Roman"/>
        </w:rPr>
        <w:t xml:space="preserve">the </w:t>
      </w:r>
      <w:r w:rsidR="00FE5220" w:rsidRPr="00FE5220">
        <w:rPr>
          <w:rFonts w:cs="Times New Roman"/>
        </w:rPr>
        <w:t>people in the town</w:t>
      </w:r>
      <w:r w:rsidR="003D4E90">
        <w:rPr>
          <w:rFonts w:cs="Times New Roman"/>
        </w:rPr>
        <w:t xml:space="preserve">. </w:t>
      </w:r>
      <w:r w:rsidR="00FE5220" w:rsidRPr="00FE5220">
        <w:rPr>
          <w:rFonts w:cs="Times New Roman"/>
        </w:rPr>
        <w:t xml:space="preserve">If you cross-section the town down to every possible difference among people, you end up with single individuals, so you would have to survey the whole </w:t>
      </w:r>
      <w:r w:rsidR="009D3179">
        <w:rPr>
          <w:rFonts w:cs="Times New Roman"/>
        </w:rPr>
        <w:t>town</w:t>
      </w:r>
      <w:r w:rsidR="00FE5220" w:rsidRPr="00FE5220">
        <w:rPr>
          <w:rFonts w:cs="Times New Roman"/>
        </w:rPr>
        <w:t xml:space="preserve"> to get an accurate result</w:t>
      </w:r>
      <w:r w:rsidR="003D4E90">
        <w:rPr>
          <w:rFonts w:cs="Times New Roman"/>
        </w:rPr>
        <w:t xml:space="preserve">. </w:t>
      </w:r>
      <w:r w:rsidR="00FE5220" w:rsidRPr="00FE5220">
        <w:rPr>
          <w:rFonts w:cs="Times New Roman"/>
        </w:rPr>
        <w:t>The whole point of creating a sample is so that you do not have to survey the entire population, so what is the point of quota sampling?</w:t>
      </w:r>
    </w:p>
    <w:p w14:paraId="05CC2B03" w14:textId="029D3BB5" w:rsidR="00FE5220" w:rsidRDefault="00FE5220" w:rsidP="00DB3F73">
      <w:pPr>
        <w:pStyle w:val="NoSpacing"/>
        <w:spacing w:line="276" w:lineRule="auto"/>
        <w:rPr>
          <w:rFonts w:cs="Times New Roman"/>
          <w:i/>
          <w:iCs/>
        </w:rPr>
      </w:pPr>
      <w:r w:rsidRPr="00FE5220">
        <w:rPr>
          <w:rFonts w:cs="Times New Roman"/>
          <w:i/>
          <w:iCs/>
        </w:rPr>
        <w:t>Note</w:t>
      </w:r>
      <w:r w:rsidR="00FC41DB">
        <w:rPr>
          <w:rFonts w:cs="Times New Roman"/>
          <w:i/>
          <w:iCs/>
        </w:rPr>
        <w:t>: T</w:t>
      </w:r>
      <w:r w:rsidRPr="00FE5220">
        <w:rPr>
          <w:rFonts w:cs="Times New Roman"/>
          <w:i/>
          <w:iCs/>
        </w:rPr>
        <w:t>he Gallup Poll did use quota sampling in the past, but does not use it anymore.</w:t>
      </w:r>
    </w:p>
    <w:p w14:paraId="4DD5F4BA" w14:textId="7B153E6A" w:rsidR="0022267F" w:rsidRDefault="0022267F" w:rsidP="00DB3F73">
      <w:pPr>
        <w:pStyle w:val="NoSpacing"/>
        <w:spacing w:line="276" w:lineRule="auto"/>
        <w:rPr>
          <w:rFonts w:cs="Times New Roman"/>
        </w:rPr>
      </w:pPr>
    </w:p>
    <w:tbl>
      <w:tblPr>
        <w:tblStyle w:val="TableGrid"/>
        <w:tblW w:w="0" w:type="auto"/>
        <w:tblLook w:val="04A0" w:firstRow="1" w:lastRow="0" w:firstColumn="1" w:lastColumn="0" w:noHBand="0" w:noVBand="1"/>
      </w:tblPr>
      <w:tblGrid>
        <w:gridCol w:w="8630"/>
      </w:tblGrid>
      <w:tr w:rsidR="00216042" w14:paraId="23D0E8DD" w14:textId="77777777" w:rsidTr="00216042">
        <w:tc>
          <w:tcPr>
            <w:tcW w:w="8630" w:type="dxa"/>
          </w:tcPr>
          <w:p w14:paraId="0D6982F0" w14:textId="497A7CDE" w:rsidR="00216042" w:rsidRDefault="00216042" w:rsidP="00DB3F73">
            <w:pPr>
              <w:pStyle w:val="NoSpacing"/>
              <w:spacing w:line="276" w:lineRule="auto"/>
              <w:rPr>
                <w:rFonts w:cs="Times New Roman"/>
              </w:rPr>
            </w:pPr>
            <w:r>
              <w:rPr>
                <w:rFonts w:cs="Times New Roman"/>
                <w:b/>
                <w:bCs/>
              </w:rPr>
              <w:t>Convenience Sampling:</w:t>
            </w:r>
            <w:r w:rsidRPr="0022267F">
              <w:rPr>
                <w:rFonts w:cs="Times New Roman"/>
              </w:rPr>
              <w:t xml:space="preserve"> As the name of this sampling technique implies, the basis of convenience sampling is to use whatever method is easy and convenient for the investigator</w:t>
            </w:r>
            <w:r>
              <w:rPr>
                <w:rFonts w:cs="Times New Roman"/>
              </w:rPr>
              <w:t xml:space="preserve">. </w:t>
            </w:r>
            <w:r w:rsidRPr="0022267F">
              <w:rPr>
                <w:rFonts w:cs="Times New Roman"/>
              </w:rPr>
              <w:t xml:space="preserve">This </w:t>
            </w:r>
            <w:r>
              <w:rPr>
                <w:rFonts w:cs="Times New Roman"/>
              </w:rPr>
              <w:t xml:space="preserve">type of sampling technique </w:t>
            </w:r>
            <w:r w:rsidRPr="0022267F">
              <w:rPr>
                <w:rFonts w:cs="Times New Roman"/>
              </w:rPr>
              <w:t>create</w:t>
            </w:r>
            <w:r>
              <w:rPr>
                <w:rFonts w:cs="Times New Roman"/>
              </w:rPr>
              <w:t>s</w:t>
            </w:r>
            <w:r w:rsidRPr="0022267F">
              <w:rPr>
                <w:rFonts w:cs="Times New Roman"/>
              </w:rPr>
              <w:t xml:space="preserve"> a situation where a random sample is not achieved</w:t>
            </w:r>
            <w:r>
              <w:rPr>
                <w:rFonts w:cs="Times New Roman"/>
              </w:rPr>
              <w:t>. Therefore, the sample</w:t>
            </w:r>
            <w:r w:rsidRPr="0022267F">
              <w:rPr>
                <w:rFonts w:cs="Times New Roman"/>
              </w:rPr>
              <w:t xml:space="preserve"> will be bias</w:t>
            </w:r>
            <w:r>
              <w:rPr>
                <w:rFonts w:cs="Times New Roman"/>
              </w:rPr>
              <w:t>ed</w:t>
            </w:r>
            <w:r w:rsidRPr="0022267F">
              <w:rPr>
                <w:rFonts w:cs="Times New Roman"/>
              </w:rPr>
              <w:t xml:space="preserve"> since the sample </w:t>
            </w:r>
            <w:r>
              <w:rPr>
                <w:rFonts w:cs="Times New Roman"/>
              </w:rPr>
              <w:t>is not</w:t>
            </w:r>
            <w:r w:rsidRPr="0022267F">
              <w:rPr>
                <w:rFonts w:cs="Times New Roman"/>
              </w:rPr>
              <w:t xml:space="preserve"> representative of the entire population</w:t>
            </w:r>
            <w:r>
              <w:rPr>
                <w:rFonts w:cs="Times New Roman"/>
              </w:rPr>
              <w:t>.</w:t>
            </w:r>
          </w:p>
        </w:tc>
      </w:tr>
    </w:tbl>
    <w:p w14:paraId="494626FC" w14:textId="77777777" w:rsidR="00CC42FE" w:rsidRDefault="00CC42FE" w:rsidP="00DB3F73">
      <w:pPr>
        <w:pStyle w:val="NoSpacing"/>
        <w:spacing w:line="276" w:lineRule="auto"/>
        <w:rPr>
          <w:rFonts w:cs="Times New Roman"/>
        </w:rPr>
      </w:pPr>
    </w:p>
    <w:p w14:paraId="4318E368" w14:textId="77777777" w:rsidR="00706FE1" w:rsidRDefault="001B7B3E" w:rsidP="00DB3F73">
      <w:pPr>
        <w:pStyle w:val="NoSpacing"/>
        <w:spacing w:line="276" w:lineRule="auto"/>
      </w:pPr>
      <w:r>
        <w:rPr>
          <w:rFonts w:cs="Times New Roman"/>
        </w:rPr>
        <w:t xml:space="preserve">For example, if you </w:t>
      </w:r>
      <w:r w:rsidR="0022267F">
        <w:t>s</w:t>
      </w:r>
      <w:r w:rsidR="0022267F" w:rsidRPr="0022267F">
        <w:t>tand outside the Democratic National Convention in order to survey people exiting the convention about their political views. This may be a convenient way to gather data, but the sample will not be represent</w:t>
      </w:r>
      <w:r w:rsidR="0007533D">
        <w:t>ative of the entire population.</w:t>
      </w:r>
    </w:p>
    <w:p w14:paraId="37C74FBF" w14:textId="317FD678" w:rsidR="009D3179" w:rsidRPr="002A3933" w:rsidRDefault="001977F5" w:rsidP="00DB3F73">
      <w:pPr>
        <w:pStyle w:val="NoSpacing"/>
        <w:spacing w:line="276" w:lineRule="auto"/>
        <w:rPr>
          <w:rStyle w:val="Strong"/>
          <w:b w:val="0"/>
          <w:bCs w:val="0"/>
        </w:rPr>
      </w:pPr>
      <w:r>
        <w:rPr>
          <w:rFonts w:cs="Times New Roman"/>
          <w:iCs/>
        </w:rPr>
        <w:t>Of all of the sampling types, a random sample is the best</w:t>
      </w:r>
      <w:r w:rsidR="001B7B3E">
        <w:rPr>
          <w:rFonts w:cs="Times New Roman"/>
          <w:iCs/>
        </w:rPr>
        <w:t xml:space="preserve"> type</w:t>
      </w:r>
      <w:r w:rsidR="003D4E90">
        <w:rPr>
          <w:rFonts w:cs="Times New Roman"/>
          <w:iCs/>
        </w:rPr>
        <w:t xml:space="preserve">. </w:t>
      </w:r>
      <w:r w:rsidR="0007533D">
        <w:rPr>
          <w:rFonts w:cs="Times New Roman"/>
          <w:iCs/>
        </w:rPr>
        <w:t>Sometimes, i</w:t>
      </w:r>
      <w:r w:rsidR="004B5F1A">
        <w:rPr>
          <w:rFonts w:cs="Times New Roman"/>
          <w:iCs/>
        </w:rPr>
        <w:t xml:space="preserve">t </w:t>
      </w:r>
      <w:r w:rsidR="0007533D">
        <w:rPr>
          <w:rFonts w:cs="Times New Roman"/>
          <w:iCs/>
        </w:rPr>
        <w:t>may be difficult to collect</w:t>
      </w:r>
      <w:r w:rsidR="004B5F1A">
        <w:rPr>
          <w:rFonts w:cs="Times New Roman"/>
          <w:iCs/>
        </w:rPr>
        <w:t xml:space="preserve"> a perfect random sample since getting a list of all of the individuals</w:t>
      </w:r>
      <w:r w:rsidR="0007533D">
        <w:rPr>
          <w:rFonts w:cs="Times New Roman"/>
          <w:iCs/>
        </w:rPr>
        <w:t xml:space="preserve"> to randomly choose from may be</w:t>
      </w:r>
      <w:r w:rsidR="004B5F1A">
        <w:rPr>
          <w:rFonts w:cs="Times New Roman"/>
          <w:iCs/>
        </w:rPr>
        <w:t xml:space="preserve"> hard to do</w:t>
      </w:r>
      <w:r w:rsidR="003D4E90">
        <w:rPr>
          <w:rFonts w:cs="Times New Roman"/>
          <w:iCs/>
        </w:rPr>
        <w:t xml:space="preserve">. </w:t>
      </w:r>
    </w:p>
    <w:p w14:paraId="0299227F" w14:textId="117C59C4" w:rsidR="009D3179" w:rsidRDefault="001B7B3E" w:rsidP="00DB3F73">
      <w:pPr>
        <w:pStyle w:val="NoSpacing"/>
        <w:spacing w:line="276" w:lineRule="auto"/>
        <w:rPr>
          <w:rStyle w:val="Strong"/>
          <w:color w:val="000000"/>
        </w:rPr>
      </w:pPr>
      <w:r>
        <w:rPr>
          <w:rStyle w:val="Strong"/>
          <w:color w:val="000000"/>
        </w:rPr>
        <w:lastRenderedPageBreak/>
        <w:t xml:space="preserve">Example </w:t>
      </w:r>
      <w:r w:rsidR="009D3179">
        <w:rPr>
          <w:rStyle w:val="Strong"/>
          <w:color w:val="000000"/>
        </w:rPr>
        <w:t>1.2</w:t>
      </w:r>
      <w:r w:rsidR="009D3179" w:rsidRPr="000D4D1F">
        <w:rPr>
          <w:rStyle w:val="Strong"/>
          <w:color w:val="000000"/>
        </w:rPr>
        <w:t xml:space="preserve">.1: </w:t>
      </w:r>
      <w:r w:rsidR="00DE7F39">
        <w:rPr>
          <w:rStyle w:val="Strong"/>
          <w:color w:val="000000"/>
        </w:rPr>
        <w:t>Which T</w:t>
      </w:r>
      <w:r w:rsidR="009D3179">
        <w:rPr>
          <w:rStyle w:val="Strong"/>
          <w:color w:val="000000"/>
        </w:rPr>
        <w:t>yp</w:t>
      </w:r>
      <w:r w:rsidR="00DE7F39">
        <w:rPr>
          <w:rStyle w:val="Strong"/>
          <w:color w:val="000000"/>
        </w:rPr>
        <w:t>e of S</w:t>
      </w:r>
      <w:r w:rsidR="009D3179">
        <w:rPr>
          <w:rStyle w:val="Strong"/>
          <w:color w:val="000000"/>
        </w:rPr>
        <w:t>ample?</w:t>
      </w:r>
    </w:p>
    <w:p w14:paraId="5E643EFF" w14:textId="77777777" w:rsidR="008A3F43" w:rsidRDefault="008A3F43" w:rsidP="00DB3F73">
      <w:pPr>
        <w:pStyle w:val="NoSpacing"/>
        <w:spacing w:line="276" w:lineRule="auto"/>
        <w:ind w:left="720"/>
        <w:rPr>
          <w:rStyle w:val="Strong"/>
          <w:b w:val="0"/>
          <w:color w:val="000000"/>
        </w:rPr>
      </w:pPr>
    </w:p>
    <w:p w14:paraId="47CD19A9" w14:textId="5BF1CF37" w:rsidR="009D3179" w:rsidRDefault="0022267F" w:rsidP="00DB3F73">
      <w:pPr>
        <w:pStyle w:val="NoSpacing"/>
        <w:spacing w:line="276" w:lineRule="auto"/>
        <w:ind w:left="720"/>
        <w:rPr>
          <w:rStyle w:val="Strong"/>
          <w:b w:val="0"/>
          <w:color w:val="000000"/>
        </w:rPr>
      </w:pPr>
      <w:r>
        <w:rPr>
          <w:rStyle w:val="Strong"/>
          <w:b w:val="0"/>
          <w:color w:val="000000"/>
        </w:rPr>
        <w:t>Determine if the sample</w:t>
      </w:r>
      <w:r w:rsidR="009D3179">
        <w:rPr>
          <w:rStyle w:val="Strong"/>
          <w:b w:val="0"/>
          <w:color w:val="000000"/>
        </w:rPr>
        <w:t xml:space="preserve"> type is simple random sample, stratified sample, systematic</w:t>
      </w:r>
      <w:r>
        <w:rPr>
          <w:rStyle w:val="Strong"/>
          <w:b w:val="0"/>
          <w:color w:val="000000"/>
        </w:rPr>
        <w:t xml:space="preserve"> sample, cluster sample, quota sample, or convenience sample</w:t>
      </w:r>
      <w:r w:rsidR="009D3179">
        <w:rPr>
          <w:rStyle w:val="Strong"/>
          <w:b w:val="0"/>
          <w:color w:val="000000"/>
        </w:rPr>
        <w:t>.</w:t>
      </w:r>
    </w:p>
    <w:p w14:paraId="7910C1A0" w14:textId="77777777" w:rsidR="00706FE1" w:rsidRDefault="00706FE1" w:rsidP="00DB3F73">
      <w:pPr>
        <w:pStyle w:val="NoSpacing"/>
        <w:spacing w:line="276" w:lineRule="auto"/>
        <w:ind w:left="720"/>
        <w:rPr>
          <w:rStyle w:val="Strong"/>
          <w:b w:val="0"/>
          <w:color w:val="000000"/>
        </w:rPr>
      </w:pPr>
    </w:p>
    <w:p w14:paraId="528F9D31" w14:textId="134A7B95" w:rsidR="00FA14A1" w:rsidRDefault="00B973DB" w:rsidP="00DB3F73">
      <w:pPr>
        <w:pStyle w:val="NoSpacing"/>
        <w:numPr>
          <w:ilvl w:val="0"/>
          <w:numId w:val="31"/>
        </w:numPr>
        <w:spacing w:line="276" w:lineRule="auto"/>
        <w:rPr>
          <w:rStyle w:val="Strong"/>
          <w:b w:val="0"/>
          <w:color w:val="000000"/>
        </w:rPr>
      </w:pPr>
      <w:r>
        <w:rPr>
          <w:rStyle w:val="Strong"/>
          <w:b w:val="0"/>
          <w:color w:val="000000"/>
        </w:rPr>
        <w:t>A researcher wants to determine the different species of trees tha</w:t>
      </w:r>
      <w:r w:rsidR="001B7B3E">
        <w:rPr>
          <w:rStyle w:val="Strong"/>
          <w:b w:val="0"/>
          <w:color w:val="000000"/>
        </w:rPr>
        <w:t>t are</w:t>
      </w:r>
      <w:r>
        <w:rPr>
          <w:rStyle w:val="Strong"/>
          <w:b w:val="0"/>
          <w:color w:val="000000"/>
        </w:rPr>
        <w:t xml:space="preserve"> in the Coconino National Forest</w:t>
      </w:r>
      <w:r w:rsidR="003D4E90">
        <w:rPr>
          <w:rStyle w:val="Strong"/>
          <w:b w:val="0"/>
          <w:color w:val="000000"/>
        </w:rPr>
        <w:t xml:space="preserve">. </w:t>
      </w:r>
      <w:r>
        <w:rPr>
          <w:rStyle w:val="Strong"/>
          <w:b w:val="0"/>
          <w:color w:val="000000"/>
        </w:rPr>
        <w:t>She divides the forest using a grid system</w:t>
      </w:r>
      <w:r w:rsidR="003D4E90">
        <w:rPr>
          <w:rStyle w:val="Strong"/>
          <w:b w:val="0"/>
          <w:color w:val="000000"/>
        </w:rPr>
        <w:t xml:space="preserve">. </w:t>
      </w:r>
      <w:r>
        <w:rPr>
          <w:rStyle w:val="Strong"/>
          <w:b w:val="0"/>
          <w:color w:val="000000"/>
        </w:rPr>
        <w:t xml:space="preserve">She then randomly picks </w:t>
      </w:r>
      <w:r w:rsidR="00611651">
        <w:rPr>
          <w:rStyle w:val="Strong"/>
          <w:b w:val="0"/>
          <w:color w:val="000000"/>
        </w:rPr>
        <w:t>20 different sections and records the species of every tree in each of the chosen sections.</w:t>
      </w:r>
    </w:p>
    <w:p w14:paraId="6D277A5A" w14:textId="77777777" w:rsidR="00FA14A1" w:rsidRDefault="00FA14A1" w:rsidP="00DB3F73">
      <w:pPr>
        <w:pStyle w:val="NoSpacing"/>
        <w:spacing w:line="276" w:lineRule="auto"/>
        <w:ind w:left="1080"/>
        <w:rPr>
          <w:rStyle w:val="Strong"/>
          <w:b w:val="0"/>
          <w:color w:val="000000"/>
        </w:rPr>
      </w:pPr>
    </w:p>
    <w:p w14:paraId="29D019B8" w14:textId="6A8E38D7" w:rsidR="0022267F" w:rsidRDefault="0022267F" w:rsidP="00DB3F73">
      <w:pPr>
        <w:pStyle w:val="NoSpacing"/>
        <w:spacing w:line="276" w:lineRule="auto"/>
        <w:ind w:left="1080"/>
        <w:rPr>
          <w:rStyle w:val="Strong"/>
          <w:b w:val="0"/>
          <w:color w:val="000000"/>
        </w:rPr>
      </w:pPr>
      <w:r w:rsidRPr="00FA14A1">
        <w:rPr>
          <w:rStyle w:val="Strong"/>
          <w:b w:val="0"/>
          <w:color w:val="000000"/>
        </w:rPr>
        <w:t xml:space="preserve">This is a cluster sample, since </w:t>
      </w:r>
      <w:r w:rsidR="001B7B3E" w:rsidRPr="00FA14A1">
        <w:rPr>
          <w:rStyle w:val="Strong"/>
          <w:b w:val="0"/>
          <w:color w:val="000000"/>
        </w:rPr>
        <w:t>she randomly selected</w:t>
      </w:r>
      <w:r w:rsidRPr="00FA14A1">
        <w:rPr>
          <w:rStyle w:val="Strong"/>
          <w:b w:val="0"/>
          <w:color w:val="000000"/>
        </w:rPr>
        <w:t xml:space="preserve"> some of the groups, and all individuals in the </w:t>
      </w:r>
      <w:r w:rsidR="001B7B3E" w:rsidRPr="00FA14A1">
        <w:rPr>
          <w:rStyle w:val="Strong"/>
          <w:b w:val="0"/>
          <w:color w:val="000000"/>
        </w:rPr>
        <w:t xml:space="preserve">chosen </w:t>
      </w:r>
      <w:r w:rsidRPr="00FA14A1">
        <w:rPr>
          <w:rStyle w:val="Strong"/>
          <w:b w:val="0"/>
          <w:color w:val="000000"/>
        </w:rPr>
        <w:t>groups</w:t>
      </w:r>
      <w:r w:rsidR="001B7B3E" w:rsidRPr="00FA14A1">
        <w:rPr>
          <w:rStyle w:val="Strong"/>
          <w:b w:val="0"/>
          <w:color w:val="000000"/>
        </w:rPr>
        <w:t xml:space="preserve"> were surveyed</w:t>
      </w:r>
      <w:r w:rsidRPr="00FA14A1">
        <w:rPr>
          <w:rStyle w:val="Strong"/>
          <w:b w:val="0"/>
          <w:color w:val="000000"/>
        </w:rPr>
        <w:t>.</w:t>
      </w:r>
    </w:p>
    <w:p w14:paraId="1E8DBE44" w14:textId="77777777" w:rsidR="00FA14A1" w:rsidRPr="00FA14A1" w:rsidRDefault="00FA14A1" w:rsidP="00DB3F73">
      <w:pPr>
        <w:pStyle w:val="NoSpacing"/>
        <w:spacing w:line="276" w:lineRule="auto"/>
        <w:ind w:left="1080"/>
        <w:rPr>
          <w:rStyle w:val="Strong"/>
          <w:b w:val="0"/>
          <w:color w:val="000000"/>
        </w:rPr>
      </w:pPr>
    </w:p>
    <w:p w14:paraId="66A7590E" w14:textId="15E98C46" w:rsidR="0022267F" w:rsidRDefault="0022267F" w:rsidP="00DB3F73">
      <w:pPr>
        <w:pStyle w:val="NoSpacing"/>
        <w:numPr>
          <w:ilvl w:val="0"/>
          <w:numId w:val="31"/>
        </w:numPr>
        <w:spacing w:line="276" w:lineRule="auto"/>
        <w:rPr>
          <w:rStyle w:val="Strong"/>
          <w:b w:val="0"/>
          <w:color w:val="000000"/>
        </w:rPr>
      </w:pPr>
      <w:r>
        <w:rPr>
          <w:rStyle w:val="Strong"/>
          <w:b w:val="0"/>
          <w:color w:val="000000"/>
        </w:rPr>
        <w:t>A pollster stands in front of an organic foods grocery store and asks people leaving the store how concerned they are about pesticides in their food.</w:t>
      </w:r>
    </w:p>
    <w:p w14:paraId="3EC8FC03" w14:textId="77777777" w:rsidR="00FA14A1" w:rsidRDefault="00FA14A1" w:rsidP="00DB3F73">
      <w:pPr>
        <w:pStyle w:val="NoSpacing"/>
        <w:spacing w:line="276" w:lineRule="auto"/>
        <w:rPr>
          <w:rStyle w:val="Strong"/>
          <w:b w:val="0"/>
          <w:color w:val="000000"/>
        </w:rPr>
      </w:pPr>
    </w:p>
    <w:p w14:paraId="2E78A30B" w14:textId="13AC6D67" w:rsidR="0022267F" w:rsidRDefault="0022267F" w:rsidP="00DB3F73">
      <w:pPr>
        <w:pStyle w:val="NoSpacing"/>
        <w:spacing w:line="276" w:lineRule="auto"/>
        <w:ind w:left="1080"/>
        <w:rPr>
          <w:rStyle w:val="Strong"/>
          <w:b w:val="0"/>
          <w:color w:val="000000"/>
        </w:rPr>
      </w:pPr>
      <w:r>
        <w:rPr>
          <w:rStyle w:val="Strong"/>
          <w:b w:val="0"/>
          <w:color w:val="000000"/>
        </w:rPr>
        <w:t>This is a convenience sample, since the person is just standing out in front of one store</w:t>
      </w:r>
      <w:r w:rsidR="003D4E90">
        <w:rPr>
          <w:rStyle w:val="Strong"/>
          <w:b w:val="0"/>
          <w:color w:val="000000"/>
        </w:rPr>
        <w:t xml:space="preserve">. </w:t>
      </w:r>
      <w:r>
        <w:rPr>
          <w:rStyle w:val="Strong"/>
          <w:b w:val="0"/>
          <w:color w:val="000000"/>
        </w:rPr>
        <w:t>Most likely the people leaving an organic food grocery store are concerned about pesticides in their food, so the sample would be bias</w:t>
      </w:r>
      <w:r w:rsidR="001B7B3E">
        <w:rPr>
          <w:rStyle w:val="Strong"/>
          <w:b w:val="0"/>
          <w:color w:val="000000"/>
        </w:rPr>
        <w:t>ed</w:t>
      </w:r>
      <w:r>
        <w:rPr>
          <w:rStyle w:val="Strong"/>
          <w:b w:val="0"/>
          <w:color w:val="000000"/>
        </w:rPr>
        <w:t>.</w:t>
      </w:r>
    </w:p>
    <w:p w14:paraId="59E5015A" w14:textId="77777777" w:rsidR="007B4D79" w:rsidRDefault="007B4D79" w:rsidP="0007533D">
      <w:pPr>
        <w:pStyle w:val="NoSpacing"/>
        <w:spacing w:line="276" w:lineRule="auto"/>
        <w:rPr>
          <w:rStyle w:val="Strong"/>
          <w:b w:val="0"/>
          <w:color w:val="000000"/>
        </w:rPr>
      </w:pPr>
    </w:p>
    <w:p w14:paraId="44BCC627" w14:textId="34BB2171" w:rsidR="00611651" w:rsidRDefault="00611651" w:rsidP="00DB3F73">
      <w:pPr>
        <w:pStyle w:val="NoSpacing"/>
        <w:numPr>
          <w:ilvl w:val="0"/>
          <w:numId w:val="31"/>
        </w:numPr>
        <w:spacing w:line="276" w:lineRule="auto"/>
        <w:rPr>
          <w:rStyle w:val="Strong"/>
          <w:b w:val="0"/>
          <w:color w:val="000000"/>
        </w:rPr>
      </w:pPr>
      <w:r>
        <w:rPr>
          <w:rStyle w:val="Strong"/>
          <w:b w:val="0"/>
          <w:color w:val="000000"/>
        </w:rPr>
        <w:t>The Pew Research Center wants to determine the education level of mothers</w:t>
      </w:r>
      <w:r w:rsidR="003D4E90">
        <w:rPr>
          <w:rStyle w:val="Strong"/>
          <w:b w:val="0"/>
          <w:color w:val="000000"/>
        </w:rPr>
        <w:t xml:space="preserve">. </w:t>
      </w:r>
      <w:r>
        <w:rPr>
          <w:rStyle w:val="Strong"/>
          <w:b w:val="0"/>
          <w:color w:val="000000"/>
        </w:rPr>
        <w:t xml:space="preserve">They </w:t>
      </w:r>
      <w:r w:rsidR="00E50BDD">
        <w:rPr>
          <w:rStyle w:val="Strong"/>
          <w:b w:val="0"/>
          <w:color w:val="000000"/>
        </w:rPr>
        <w:t>randomly ask mothers to say if the</w:t>
      </w:r>
      <w:r w:rsidR="001B7B3E">
        <w:rPr>
          <w:rStyle w:val="Strong"/>
          <w:b w:val="0"/>
          <w:color w:val="000000"/>
        </w:rPr>
        <w:t>y</w:t>
      </w:r>
      <w:r w:rsidR="00E50BDD">
        <w:rPr>
          <w:rStyle w:val="Strong"/>
          <w:b w:val="0"/>
          <w:color w:val="000000"/>
        </w:rPr>
        <w:t xml:space="preserve"> had some high school, graduated high school, some college, graduated from college, or advance degree.</w:t>
      </w:r>
    </w:p>
    <w:p w14:paraId="4171D028" w14:textId="77777777" w:rsidR="007B4D79" w:rsidRDefault="007B4D79" w:rsidP="00DB3F73">
      <w:pPr>
        <w:pStyle w:val="NoSpacing"/>
        <w:spacing w:line="276" w:lineRule="auto"/>
        <w:rPr>
          <w:rStyle w:val="Strong"/>
          <w:b w:val="0"/>
          <w:color w:val="000000"/>
        </w:rPr>
      </w:pPr>
    </w:p>
    <w:p w14:paraId="6712357B" w14:textId="5D79A102" w:rsidR="008A3F43" w:rsidRDefault="0022267F" w:rsidP="003B523B">
      <w:pPr>
        <w:pStyle w:val="NoSpacing"/>
        <w:spacing w:line="276" w:lineRule="auto"/>
        <w:ind w:left="360" w:firstLine="720"/>
        <w:rPr>
          <w:rStyle w:val="Strong"/>
          <w:b w:val="0"/>
          <w:color w:val="000000"/>
        </w:rPr>
      </w:pPr>
      <w:r>
        <w:rPr>
          <w:rStyle w:val="Strong"/>
          <w:b w:val="0"/>
          <w:color w:val="000000"/>
        </w:rPr>
        <w:t>This is a simple random sample, since the individuals were picked randomly.</w:t>
      </w:r>
    </w:p>
    <w:p w14:paraId="547073A1" w14:textId="77777777" w:rsidR="00706FE1" w:rsidRDefault="00706FE1" w:rsidP="003B523B">
      <w:pPr>
        <w:pStyle w:val="NoSpacing"/>
        <w:spacing w:line="276" w:lineRule="auto"/>
        <w:ind w:left="360" w:firstLine="720"/>
        <w:rPr>
          <w:rStyle w:val="Strong"/>
          <w:b w:val="0"/>
          <w:color w:val="000000"/>
        </w:rPr>
      </w:pPr>
    </w:p>
    <w:p w14:paraId="6129AC12" w14:textId="0A3798D4" w:rsidR="00E50BDD" w:rsidRDefault="00E50BDD" w:rsidP="00DB3F73">
      <w:pPr>
        <w:pStyle w:val="NoSpacing"/>
        <w:numPr>
          <w:ilvl w:val="0"/>
          <w:numId w:val="31"/>
        </w:numPr>
        <w:spacing w:line="276" w:lineRule="auto"/>
        <w:rPr>
          <w:rStyle w:val="Strong"/>
          <w:b w:val="0"/>
          <w:color w:val="000000"/>
        </w:rPr>
      </w:pPr>
      <w:r>
        <w:rPr>
          <w:rStyle w:val="Strong"/>
          <w:b w:val="0"/>
          <w:color w:val="000000"/>
        </w:rPr>
        <w:t>Penn State wants to determine the salaries of their graduates</w:t>
      </w:r>
      <w:r w:rsidR="00D1093D">
        <w:rPr>
          <w:rStyle w:val="Strong"/>
          <w:b w:val="0"/>
          <w:color w:val="000000"/>
        </w:rPr>
        <w:t xml:space="preserve"> in the majors of agricultural sciences, business, engineering, and education</w:t>
      </w:r>
      <w:r w:rsidR="003D4E90">
        <w:rPr>
          <w:rStyle w:val="Strong"/>
          <w:b w:val="0"/>
          <w:color w:val="000000"/>
        </w:rPr>
        <w:t xml:space="preserve">. </w:t>
      </w:r>
      <w:r>
        <w:rPr>
          <w:rStyle w:val="Strong"/>
          <w:b w:val="0"/>
          <w:color w:val="000000"/>
        </w:rPr>
        <w:t xml:space="preserve">They </w:t>
      </w:r>
      <w:r w:rsidR="002011C6">
        <w:rPr>
          <w:rStyle w:val="Strong"/>
          <w:b w:val="0"/>
          <w:color w:val="000000"/>
        </w:rPr>
        <w:t xml:space="preserve">randomly </w:t>
      </w:r>
      <w:r>
        <w:rPr>
          <w:rStyle w:val="Strong"/>
          <w:b w:val="0"/>
          <w:color w:val="000000"/>
        </w:rPr>
        <w:t xml:space="preserve">ask 50 graduates </w:t>
      </w:r>
      <w:r w:rsidR="008B1585">
        <w:rPr>
          <w:rStyle w:val="Strong"/>
          <w:b w:val="0"/>
          <w:color w:val="000000"/>
        </w:rPr>
        <w:t>of agricultural sciences, 100 graduates of business, 200 graduates of engineering, and 75 graduates of education</w:t>
      </w:r>
      <w:r w:rsidR="00D1093D">
        <w:rPr>
          <w:rStyle w:val="Strong"/>
          <w:b w:val="0"/>
          <w:color w:val="000000"/>
        </w:rPr>
        <w:t xml:space="preserve"> what their salaries are</w:t>
      </w:r>
      <w:r w:rsidR="008B1585">
        <w:rPr>
          <w:rStyle w:val="Strong"/>
          <w:b w:val="0"/>
          <w:color w:val="000000"/>
        </w:rPr>
        <w:t>.</w:t>
      </w:r>
    </w:p>
    <w:p w14:paraId="171E3BF2" w14:textId="77777777" w:rsidR="007E4BAE" w:rsidRDefault="007E4BAE" w:rsidP="00DB3F73">
      <w:pPr>
        <w:pStyle w:val="NoSpacing"/>
        <w:spacing w:line="276" w:lineRule="auto"/>
        <w:rPr>
          <w:rStyle w:val="Strong"/>
          <w:b w:val="0"/>
          <w:color w:val="000000"/>
        </w:rPr>
      </w:pPr>
    </w:p>
    <w:p w14:paraId="5D2500AA" w14:textId="25BEA406" w:rsidR="0022267F" w:rsidRDefault="00D1093D" w:rsidP="00DB3F73">
      <w:pPr>
        <w:pStyle w:val="NoSpacing"/>
        <w:spacing w:line="276" w:lineRule="auto"/>
        <w:ind w:left="1080"/>
        <w:rPr>
          <w:rStyle w:val="Strong"/>
          <w:b w:val="0"/>
          <w:color w:val="000000"/>
        </w:rPr>
      </w:pPr>
      <w:r>
        <w:rPr>
          <w:rStyle w:val="Strong"/>
          <w:b w:val="0"/>
          <w:color w:val="000000"/>
        </w:rPr>
        <w:t>This is a stratified sample, since all groups were use</w:t>
      </w:r>
      <w:r w:rsidR="001B7B3E">
        <w:rPr>
          <w:rStyle w:val="Strong"/>
          <w:b w:val="0"/>
          <w:color w:val="000000"/>
        </w:rPr>
        <w:t>d</w:t>
      </w:r>
      <w:r>
        <w:rPr>
          <w:rStyle w:val="Strong"/>
          <w:b w:val="0"/>
          <w:color w:val="000000"/>
        </w:rPr>
        <w:t>, and then random samples were taken inside each group.</w:t>
      </w:r>
    </w:p>
    <w:p w14:paraId="56EFAAAC" w14:textId="77777777" w:rsidR="007B4D79" w:rsidRDefault="007B4D79" w:rsidP="00DB3F73">
      <w:pPr>
        <w:pStyle w:val="NoSpacing"/>
        <w:spacing w:line="276" w:lineRule="auto"/>
        <w:ind w:left="1080"/>
        <w:rPr>
          <w:rStyle w:val="Strong"/>
          <w:b w:val="0"/>
          <w:color w:val="000000"/>
        </w:rPr>
      </w:pPr>
    </w:p>
    <w:p w14:paraId="5E642E91" w14:textId="36971DC4" w:rsidR="008B1585" w:rsidRDefault="008B1585" w:rsidP="00DB3F73">
      <w:pPr>
        <w:pStyle w:val="NoSpacing"/>
        <w:numPr>
          <w:ilvl w:val="0"/>
          <w:numId w:val="31"/>
        </w:numPr>
        <w:spacing w:line="276" w:lineRule="auto"/>
        <w:rPr>
          <w:rStyle w:val="Strong"/>
          <w:b w:val="0"/>
          <w:color w:val="000000"/>
        </w:rPr>
      </w:pPr>
      <w:r>
        <w:rPr>
          <w:rStyle w:val="Strong"/>
          <w:b w:val="0"/>
          <w:color w:val="000000"/>
        </w:rPr>
        <w:t>In order for the Ford Motor Company to ensure quality of their cars, they test every 130</w:t>
      </w:r>
      <w:r w:rsidR="001B7B3E" w:rsidRPr="001B7B3E">
        <w:rPr>
          <w:rStyle w:val="Strong"/>
          <w:b w:val="0"/>
          <w:color w:val="000000"/>
          <w:vertAlign w:val="superscript"/>
        </w:rPr>
        <w:t>th</w:t>
      </w:r>
      <w:r w:rsidR="001B7B3E">
        <w:rPr>
          <w:rStyle w:val="Strong"/>
          <w:b w:val="0"/>
          <w:color w:val="000000"/>
        </w:rPr>
        <w:t xml:space="preserve"> </w:t>
      </w:r>
      <w:r>
        <w:rPr>
          <w:rStyle w:val="Strong"/>
          <w:b w:val="0"/>
          <w:color w:val="000000"/>
        </w:rPr>
        <w:t>car coming off the assembly line of their Ohio Assembly Plant in Avon Lake, OH.</w:t>
      </w:r>
    </w:p>
    <w:p w14:paraId="437372BC" w14:textId="77777777" w:rsidR="007B4D79" w:rsidRDefault="007B4D79" w:rsidP="00DB3F73">
      <w:pPr>
        <w:pStyle w:val="NoSpacing"/>
        <w:spacing w:line="276" w:lineRule="auto"/>
        <w:rPr>
          <w:rStyle w:val="Strong"/>
          <w:b w:val="0"/>
          <w:color w:val="000000"/>
        </w:rPr>
      </w:pPr>
    </w:p>
    <w:p w14:paraId="3F055F81" w14:textId="105395AF" w:rsidR="007B4D79" w:rsidRDefault="00D1093D" w:rsidP="002A3933">
      <w:pPr>
        <w:pStyle w:val="NoSpacing"/>
        <w:spacing w:line="276" w:lineRule="auto"/>
        <w:ind w:left="360" w:firstLine="720"/>
        <w:rPr>
          <w:rStyle w:val="Strong"/>
          <w:b w:val="0"/>
          <w:color w:val="000000"/>
        </w:rPr>
      </w:pPr>
      <w:r>
        <w:rPr>
          <w:rStyle w:val="Strong"/>
          <w:b w:val="0"/>
          <w:color w:val="000000"/>
        </w:rPr>
        <w:t>This is a systematic sample since they picked every 130</w:t>
      </w:r>
      <w:r w:rsidRPr="002011C6">
        <w:rPr>
          <w:rStyle w:val="Strong"/>
          <w:b w:val="0"/>
          <w:color w:val="000000"/>
          <w:vertAlign w:val="superscript"/>
        </w:rPr>
        <w:t>th</w:t>
      </w:r>
      <w:r>
        <w:rPr>
          <w:rStyle w:val="Strong"/>
          <w:b w:val="0"/>
          <w:color w:val="000000"/>
        </w:rPr>
        <w:t xml:space="preserve"> car.</w:t>
      </w:r>
    </w:p>
    <w:p w14:paraId="081E0A8D" w14:textId="182FC1BF" w:rsidR="008B1585" w:rsidRDefault="0098677E" w:rsidP="00DB3F73">
      <w:pPr>
        <w:pStyle w:val="NoSpacing"/>
        <w:numPr>
          <w:ilvl w:val="0"/>
          <w:numId w:val="31"/>
        </w:numPr>
        <w:spacing w:line="276" w:lineRule="auto"/>
        <w:rPr>
          <w:rStyle w:val="Strong"/>
          <w:b w:val="0"/>
          <w:color w:val="000000"/>
        </w:rPr>
      </w:pPr>
      <w:r>
        <w:rPr>
          <w:rStyle w:val="Strong"/>
          <w:b w:val="0"/>
          <w:color w:val="000000"/>
        </w:rPr>
        <w:lastRenderedPageBreak/>
        <w:t>A town council wants to know the opinion of their residents on a new regional plan</w:t>
      </w:r>
      <w:r w:rsidR="003D4E90">
        <w:rPr>
          <w:rStyle w:val="Strong"/>
          <w:b w:val="0"/>
          <w:color w:val="000000"/>
        </w:rPr>
        <w:t xml:space="preserve">. </w:t>
      </w:r>
      <w:r>
        <w:rPr>
          <w:rStyle w:val="Strong"/>
          <w:b w:val="0"/>
          <w:color w:val="000000"/>
        </w:rPr>
        <w:t>The town is 45% Caucasian, 25% African American, 20% Asian, and 10% Native American</w:t>
      </w:r>
      <w:r w:rsidR="003D4E90">
        <w:rPr>
          <w:rStyle w:val="Strong"/>
          <w:b w:val="0"/>
          <w:color w:val="000000"/>
        </w:rPr>
        <w:t xml:space="preserve">. </w:t>
      </w:r>
      <w:r>
        <w:rPr>
          <w:rStyle w:val="Strong"/>
          <w:b w:val="0"/>
          <w:color w:val="000000"/>
        </w:rPr>
        <w:t>It also is 55% Christian, 25% Jewish, 12% Islamic, and 8% Atheist</w:t>
      </w:r>
      <w:r w:rsidR="003D4E90">
        <w:rPr>
          <w:rStyle w:val="Strong"/>
          <w:b w:val="0"/>
          <w:color w:val="000000"/>
        </w:rPr>
        <w:t xml:space="preserve">. </w:t>
      </w:r>
      <w:r>
        <w:rPr>
          <w:rStyle w:val="Strong"/>
          <w:b w:val="0"/>
          <w:color w:val="000000"/>
        </w:rPr>
        <w:t>In additio</w:t>
      </w:r>
      <w:r w:rsidR="00F1247B">
        <w:rPr>
          <w:rStyle w:val="Strong"/>
          <w:b w:val="0"/>
          <w:color w:val="000000"/>
        </w:rPr>
        <w:t>n, 8% of the town did not graduate from high school, 12% have graduated from high school but never went to college, 16% have had some college, 45% have obtained bachelor’s degree, and 19% have obtained a post-graduate degree</w:t>
      </w:r>
      <w:r w:rsidR="003D4E90">
        <w:rPr>
          <w:rStyle w:val="Strong"/>
          <w:b w:val="0"/>
          <w:color w:val="000000"/>
        </w:rPr>
        <w:t xml:space="preserve">. </w:t>
      </w:r>
      <w:r w:rsidR="00F1247B">
        <w:rPr>
          <w:rStyle w:val="Strong"/>
          <w:b w:val="0"/>
          <w:color w:val="000000"/>
        </w:rPr>
        <w:t>So the town council decides that the sample of residents will be taken so that it mirrors these breakdowns.</w:t>
      </w:r>
    </w:p>
    <w:p w14:paraId="4C2D9D19" w14:textId="77777777" w:rsidR="007B4D79" w:rsidRDefault="007B4D79" w:rsidP="00DB3F73">
      <w:pPr>
        <w:pStyle w:val="NoSpacing"/>
        <w:spacing w:line="276" w:lineRule="auto"/>
        <w:rPr>
          <w:rStyle w:val="Strong"/>
          <w:b w:val="0"/>
          <w:color w:val="000000"/>
        </w:rPr>
      </w:pPr>
    </w:p>
    <w:p w14:paraId="5ADAFE59" w14:textId="4496BC8B" w:rsidR="00F1247B" w:rsidRDefault="002011C6" w:rsidP="00DB3F73">
      <w:pPr>
        <w:pStyle w:val="NoSpacing"/>
        <w:spacing w:line="276" w:lineRule="auto"/>
        <w:ind w:left="1080"/>
        <w:rPr>
          <w:rStyle w:val="Strong"/>
          <w:b w:val="0"/>
          <w:color w:val="000000"/>
        </w:rPr>
      </w:pPr>
      <w:r>
        <w:rPr>
          <w:rStyle w:val="Strong"/>
          <w:b w:val="0"/>
          <w:color w:val="000000"/>
        </w:rPr>
        <w:t>This is a quota sample, since they tried to pick people who fit into these subcategories.</w:t>
      </w:r>
    </w:p>
    <w:p w14:paraId="225E32BA" w14:textId="77777777" w:rsidR="009D3179" w:rsidRPr="008A3F43" w:rsidRDefault="009D3179" w:rsidP="00DB3F73">
      <w:pPr>
        <w:pStyle w:val="NoSpacing"/>
        <w:spacing w:line="276" w:lineRule="auto"/>
        <w:rPr>
          <w:rStyle w:val="Strong"/>
          <w:b w:val="0"/>
          <w:color w:val="000000"/>
        </w:rPr>
      </w:pPr>
    </w:p>
    <w:p w14:paraId="058F3746" w14:textId="77777777" w:rsidR="007B4D79" w:rsidRPr="008A3F43" w:rsidRDefault="007B4D79" w:rsidP="00DB3F73">
      <w:pPr>
        <w:pStyle w:val="NoSpacing"/>
        <w:spacing w:line="276" w:lineRule="auto"/>
        <w:rPr>
          <w:rStyle w:val="Strong"/>
          <w:b w:val="0"/>
          <w:color w:val="000000"/>
        </w:rPr>
      </w:pPr>
    </w:p>
    <w:p w14:paraId="4389B12A" w14:textId="35CBF9DD" w:rsidR="008F4366" w:rsidRPr="000D4D1F" w:rsidRDefault="008F4366" w:rsidP="00DB3F73">
      <w:pPr>
        <w:pStyle w:val="NoSpacing"/>
        <w:spacing w:line="276" w:lineRule="auto"/>
        <w:rPr>
          <w:rStyle w:val="Strong"/>
          <w:color w:val="000000"/>
          <w:sz w:val="28"/>
        </w:rPr>
      </w:pPr>
      <w:r w:rsidRPr="000D4D1F">
        <w:rPr>
          <w:rStyle w:val="Strong"/>
          <w:color w:val="000000"/>
          <w:sz w:val="28"/>
        </w:rPr>
        <w:t xml:space="preserve">Section 1.3: </w:t>
      </w:r>
      <w:r w:rsidR="00567B67" w:rsidRPr="000D4D1F">
        <w:rPr>
          <w:rFonts w:cstheme="minorHAnsi"/>
          <w:b/>
          <w:spacing w:val="-2"/>
          <w:sz w:val="28"/>
        </w:rPr>
        <w:t>Clinical Studies</w:t>
      </w:r>
    </w:p>
    <w:p w14:paraId="7D230527" w14:textId="77777777" w:rsidR="008F4366" w:rsidRPr="008A3F43" w:rsidRDefault="008F4366" w:rsidP="00DB3F73">
      <w:pPr>
        <w:pStyle w:val="NoSpacing"/>
        <w:spacing w:line="276" w:lineRule="auto"/>
        <w:rPr>
          <w:rStyle w:val="Strong"/>
          <w:b w:val="0"/>
          <w:color w:val="000000"/>
        </w:rPr>
      </w:pPr>
    </w:p>
    <w:p w14:paraId="1827FB2E" w14:textId="5835F005" w:rsidR="002011C6" w:rsidRDefault="00F453C2" w:rsidP="00DB3F73">
      <w:pPr>
        <w:pStyle w:val="NoSpacing"/>
        <w:spacing w:line="276" w:lineRule="auto"/>
        <w:rPr>
          <w:rStyle w:val="Strong"/>
          <w:b w:val="0"/>
          <w:color w:val="000000"/>
        </w:rPr>
      </w:pPr>
      <w:r>
        <w:rPr>
          <w:rStyle w:val="Strong"/>
          <w:b w:val="0"/>
          <w:color w:val="000000"/>
        </w:rPr>
        <w:t>N</w:t>
      </w:r>
      <w:r w:rsidR="00567B67">
        <w:rPr>
          <w:rStyle w:val="Strong"/>
          <w:b w:val="0"/>
          <w:color w:val="000000"/>
        </w:rPr>
        <w:t>ow you k</w:t>
      </w:r>
      <w:r>
        <w:rPr>
          <w:rStyle w:val="Strong"/>
          <w:b w:val="0"/>
          <w:color w:val="000000"/>
        </w:rPr>
        <w:t>now how to collect a sample, next</w:t>
      </w:r>
      <w:r w:rsidR="00567B67">
        <w:rPr>
          <w:rStyle w:val="Strong"/>
          <w:b w:val="0"/>
          <w:color w:val="000000"/>
        </w:rPr>
        <w:t xml:space="preserve"> you need to </w:t>
      </w:r>
      <w:r>
        <w:rPr>
          <w:rStyle w:val="Strong"/>
          <w:b w:val="0"/>
          <w:color w:val="000000"/>
        </w:rPr>
        <w:t>learn how to</w:t>
      </w:r>
      <w:r w:rsidR="00567B67">
        <w:rPr>
          <w:rStyle w:val="Strong"/>
          <w:b w:val="0"/>
          <w:color w:val="000000"/>
        </w:rPr>
        <w:t xml:space="preserve"> conduct a study</w:t>
      </w:r>
      <w:r w:rsidR="003D4E90">
        <w:rPr>
          <w:rStyle w:val="Strong"/>
          <w:b w:val="0"/>
          <w:color w:val="000000"/>
        </w:rPr>
        <w:t xml:space="preserve">. </w:t>
      </w:r>
      <w:r w:rsidR="00804263">
        <w:rPr>
          <w:rStyle w:val="Strong"/>
          <w:b w:val="0"/>
          <w:color w:val="000000"/>
        </w:rPr>
        <w:t>W</w:t>
      </w:r>
      <w:r w:rsidR="00943287">
        <w:rPr>
          <w:rStyle w:val="Strong"/>
          <w:b w:val="0"/>
          <w:color w:val="000000"/>
        </w:rPr>
        <w:t>e will discuss the basics of studies, both observational studies and experiments.</w:t>
      </w:r>
    </w:p>
    <w:p w14:paraId="714D0525" w14:textId="77777777" w:rsidR="00FC717C" w:rsidRDefault="00FC717C" w:rsidP="00DB3F73">
      <w:pPr>
        <w:pStyle w:val="NoSpacing"/>
        <w:spacing w:line="276" w:lineRule="auto"/>
        <w:rPr>
          <w:rStyle w:val="Strong"/>
          <w:b w:val="0"/>
          <w:color w:val="000000"/>
        </w:rPr>
      </w:pPr>
    </w:p>
    <w:p w14:paraId="32CB4079" w14:textId="2C1BBB42" w:rsidR="00FC717C" w:rsidRPr="00FC717C" w:rsidRDefault="00FC717C" w:rsidP="00DB3F73">
      <w:pPr>
        <w:pStyle w:val="NoSpacing"/>
        <w:pBdr>
          <w:top w:val="single" w:sz="4" w:space="1" w:color="auto"/>
          <w:left w:val="single" w:sz="4" w:space="4" w:color="auto"/>
          <w:bottom w:val="single" w:sz="4" w:space="1" w:color="auto"/>
          <w:right w:val="single" w:sz="4" w:space="4" w:color="auto"/>
        </w:pBdr>
        <w:spacing w:line="276" w:lineRule="auto"/>
        <w:rPr>
          <w:rStyle w:val="Strong"/>
          <w:b w:val="0"/>
          <w:color w:val="000000"/>
        </w:rPr>
      </w:pPr>
      <w:r>
        <w:rPr>
          <w:rStyle w:val="Strong"/>
          <w:color w:val="000000"/>
        </w:rPr>
        <w:t>Observational Study:</w:t>
      </w:r>
      <w:r>
        <w:rPr>
          <w:rStyle w:val="Strong"/>
          <w:b w:val="0"/>
          <w:color w:val="000000"/>
        </w:rPr>
        <w:t xml:space="preserve"> This is where data is collected from just observing what is happening</w:t>
      </w:r>
      <w:r w:rsidR="003D4E90">
        <w:rPr>
          <w:rStyle w:val="Strong"/>
          <w:b w:val="0"/>
          <w:color w:val="000000"/>
        </w:rPr>
        <w:t xml:space="preserve">. </w:t>
      </w:r>
      <w:r>
        <w:rPr>
          <w:rStyle w:val="Strong"/>
          <w:b w:val="0"/>
          <w:color w:val="000000"/>
        </w:rPr>
        <w:t>There is no treatment or activity being controlled in any way</w:t>
      </w:r>
      <w:r w:rsidR="003D4E90">
        <w:rPr>
          <w:rStyle w:val="Strong"/>
          <w:b w:val="0"/>
          <w:color w:val="000000"/>
        </w:rPr>
        <w:t xml:space="preserve">. </w:t>
      </w:r>
      <w:r>
        <w:rPr>
          <w:rStyle w:val="Strong"/>
          <w:b w:val="0"/>
          <w:color w:val="000000"/>
        </w:rPr>
        <w:t xml:space="preserve">Observational studies are commonly conducted using surveys, </w:t>
      </w:r>
      <w:r w:rsidR="00B510D1">
        <w:rPr>
          <w:rStyle w:val="Strong"/>
          <w:b w:val="0"/>
          <w:color w:val="000000"/>
        </w:rPr>
        <w:t xml:space="preserve">though you can also collect data by just watching what is happening such as observing </w:t>
      </w:r>
      <w:r w:rsidR="00804263">
        <w:rPr>
          <w:rStyle w:val="Strong"/>
          <w:b w:val="0"/>
          <w:color w:val="000000"/>
        </w:rPr>
        <w:t>the types of trees in a forest.</w:t>
      </w:r>
    </w:p>
    <w:p w14:paraId="409AA53F" w14:textId="3D1BF161" w:rsidR="008A3F43" w:rsidRDefault="008A3F43" w:rsidP="00DB3F73">
      <w:pPr>
        <w:pStyle w:val="NoSpacing"/>
        <w:spacing w:line="276" w:lineRule="auto"/>
        <w:rPr>
          <w:rStyle w:val="Strong"/>
          <w:b w:val="0"/>
          <w:color w:val="000000"/>
        </w:rPr>
      </w:pPr>
    </w:p>
    <w:p w14:paraId="71A2171D" w14:textId="77777777" w:rsidR="002A3933" w:rsidRDefault="002A3933" w:rsidP="00DB3F73">
      <w:pPr>
        <w:pStyle w:val="NoSpacing"/>
        <w:spacing w:line="276" w:lineRule="auto"/>
        <w:rPr>
          <w:rStyle w:val="Strong"/>
          <w:b w:val="0"/>
          <w:color w:val="000000"/>
        </w:rPr>
      </w:pPr>
    </w:p>
    <w:tbl>
      <w:tblPr>
        <w:tblStyle w:val="TableGrid"/>
        <w:tblW w:w="0" w:type="auto"/>
        <w:tblInd w:w="-5" w:type="dxa"/>
        <w:tblLook w:val="04A0" w:firstRow="1" w:lastRow="0" w:firstColumn="1" w:lastColumn="0" w:noHBand="0" w:noVBand="1"/>
      </w:tblPr>
      <w:tblGrid>
        <w:gridCol w:w="8630"/>
      </w:tblGrid>
      <w:tr w:rsidR="00706FE1" w14:paraId="6BF955D7" w14:textId="77777777" w:rsidTr="005B76BA">
        <w:tc>
          <w:tcPr>
            <w:tcW w:w="8630" w:type="dxa"/>
          </w:tcPr>
          <w:p w14:paraId="6546E62E" w14:textId="0685FAF3" w:rsidR="00706FE1" w:rsidRDefault="00706FE1" w:rsidP="00DB3F73">
            <w:pPr>
              <w:pStyle w:val="NoSpacing"/>
              <w:spacing w:line="276" w:lineRule="auto"/>
              <w:rPr>
                <w:rStyle w:val="Strong"/>
                <w:b w:val="0"/>
                <w:color w:val="000000"/>
              </w:rPr>
            </w:pPr>
            <w:r w:rsidRPr="00943287">
              <w:rPr>
                <w:b/>
                <w:bCs/>
              </w:rPr>
              <w:t>Survey:</w:t>
            </w:r>
            <w:r>
              <w:t xml:space="preserve"> Surveys are u</w:t>
            </w:r>
            <w:r w:rsidRPr="00943287">
              <w:t>sed for gathering data to create a sample</w:t>
            </w:r>
            <w:r>
              <w:t xml:space="preserve">. </w:t>
            </w:r>
            <w:r w:rsidRPr="00943287">
              <w:t>There are many different kinds of surveys, but overall, a survey is a method used to ask people questions when interested in the responses</w:t>
            </w:r>
            <w:r>
              <w:t>. Examples of surveys are I</w:t>
            </w:r>
            <w:r w:rsidRPr="00943287">
              <w:t xml:space="preserve">nternet and T.V. surveys, customer satisfaction surveys at stores or restaurants, new product surveys, phone surveys, </w:t>
            </w:r>
            <w:r>
              <w:t xml:space="preserve">and </w:t>
            </w:r>
            <w:r w:rsidRPr="00943287">
              <w:t>mail surveys</w:t>
            </w:r>
            <w:r>
              <w:t xml:space="preserve">. </w:t>
            </w:r>
            <w:r w:rsidRPr="00943287">
              <w:t>The majority of surveys are some type of public opinion poll</w:t>
            </w:r>
            <w:r>
              <w:t>.</w:t>
            </w:r>
          </w:p>
        </w:tc>
      </w:tr>
    </w:tbl>
    <w:p w14:paraId="5D7D038A" w14:textId="7407DF5E" w:rsidR="00706FE1" w:rsidRDefault="00706FE1" w:rsidP="00DB3F73">
      <w:pPr>
        <w:pStyle w:val="NoSpacing"/>
        <w:spacing w:line="276" w:lineRule="auto"/>
        <w:rPr>
          <w:rStyle w:val="Strong"/>
          <w:b w:val="0"/>
          <w:color w:val="000000"/>
        </w:rPr>
      </w:pPr>
    </w:p>
    <w:p w14:paraId="725DAABE" w14:textId="77777777" w:rsidR="002A3933" w:rsidRDefault="002A3933" w:rsidP="00DB3F73">
      <w:pPr>
        <w:pStyle w:val="NoSpacing"/>
        <w:spacing w:line="276" w:lineRule="auto"/>
        <w:rPr>
          <w:rStyle w:val="Strong"/>
          <w:b w:val="0"/>
          <w:color w:val="000000"/>
        </w:rPr>
      </w:pPr>
    </w:p>
    <w:p w14:paraId="337AC861" w14:textId="66160FEE" w:rsidR="00B510D1" w:rsidRPr="008145F3" w:rsidRDefault="00B510D1" w:rsidP="00DB3F73">
      <w:pPr>
        <w:pStyle w:val="NoSpacing"/>
        <w:pBdr>
          <w:top w:val="single" w:sz="4" w:space="1" w:color="auto"/>
          <w:left w:val="single" w:sz="4" w:space="4" w:color="auto"/>
          <w:bottom w:val="single" w:sz="4" w:space="1" w:color="auto"/>
          <w:right w:val="single" w:sz="4" w:space="4" w:color="auto"/>
        </w:pBdr>
        <w:spacing w:line="276" w:lineRule="auto"/>
      </w:pPr>
      <w:r>
        <w:rPr>
          <w:b/>
        </w:rPr>
        <w:t xml:space="preserve">Experiment: </w:t>
      </w:r>
      <w:r w:rsidR="008145F3">
        <w:t>This is an activity where the researcher controls some aspe</w:t>
      </w:r>
      <w:r w:rsidR="00804263">
        <w:t>ct of the study and then records</w:t>
      </w:r>
      <w:r w:rsidR="008145F3">
        <w:t xml:space="preserve"> what happens</w:t>
      </w:r>
      <w:r w:rsidR="003D4E90">
        <w:t xml:space="preserve">. </w:t>
      </w:r>
      <w:r w:rsidR="008145F3">
        <w:t>An example of this is giving a plant a new fertilizer, and then watching what happens to the plant</w:t>
      </w:r>
      <w:r w:rsidR="003D4E90">
        <w:t xml:space="preserve">. </w:t>
      </w:r>
      <w:r w:rsidR="00804263">
        <w:t>Another example is giving</w:t>
      </w:r>
      <w:r w:rsidR="008145F3">
        <w:t xml:space="preserve"> a cancer patient a new medication, and </w:t>
      </w:r>
      <w:r w:rsidR="00804263">
        <w:t>monitoring whether</w:t>
      </w:r>
      <w:r w:rsidR="008145F3">
        <w:t xml:space="preserve"> the medication stops the cancer</w:t>
      </w:r>
      <w:r w:rsidR="00804263">
        <w:t xml:space="preserve"> from growing</w:t>
      </w:r>
      <w:r w:rsidR="003D4E90">
        <w:t xml:space="preserve">. </w:t>
      </w:r>
      <w:r w:rsidR="008145F3">
        <w:t>There are many ways to do an experiment, but a clinical study is one of the more popular ways, so we will look at the aspects of this.</w:t>
      </w:r>
    </w:p>
    <w:p w14:paraId="1C4AE7B4" w14:textId="160A3829" w:rsidR="00943287" w:rsidRPr="00943287" w:rsidRDefault="00943287" w:rsidP="00DB3F73">
      <w:pPr>
        <w:pStyle w:val="NoSpacing"/>
        <w:spacing w:line="276" w:lineRule="auto"/>
        <w:rPr>
          <w:rFonts w:cs="Times New Roman"/>
        </w:rPr>
      </w:pPr>
    </w:p>
    <w:p w14:paraId="6BD5FCE8" w14:textId="124E6266" w:rsidR="00943287" w:rsidRPr="008145F3" w:rsidRDefault="00943287" w:rsidP="00DB3F73">
      <w:pPr>
        <w:pStyle w:val="NoSpacing"/>
        <w:pBdr>
          <w:top w:val="single" w:sz="4" w:space="1" w:color="auto"/>
          <w:left w:val="single" w:sz="4" w:space="4" w:color="auto"/>
          <w:bottom w:val="single" w:sz="4" w:space="1" w:color="auto"/>
          <w:right w:val="single" w:sz="4" w:space="4" w:color="auto"/>
        </w:pBdr>
        <w:spacing w:line="276" w:lineRule="auto"/>
      </w:pPr>
      <w:r w:rsidRPr="00943287">
        <w:rPr>
          <w:b/>
          <w:bCs/>
        </w:rPr>
        <w:lastRenderedPageBreak/>
        <w:t xml:space="preserve">Clinical Study: </w:t>
      </w:r>
      <w:r w:rsidRPr="00943287">
        <w:t xml:space="preserve">This is a method of collecting data </w:t>
      </w:r>
      <w:r w:rsidR="002F40AE">
        <w:t>for</w:t>
      </w:r>
      <w:r w:rsidRPr="00943287">
        <w:t xml:space="preserve"> a sample and then comparing that to data collected </w:t>
      </w:r>
      <w:r w:rsidR="002F40AE">
        <w:t>for</w:t>
      </w:r>
      <w:r w:rsidRPr="00943287">
        <w:t xml:space="preserve"> another sample where one sample has been given some sort of treatment and the other sample has not</w:t>
      </w:r>
      <w:r w:rsidR="008145F3">
        <w:t xml:space="preserve"> been given that treatment</w:t>
      </w:r>
      <w:r w:rsidR="00804263">
        <w:t xml:space="preserve"> (control)</w:t>
      </w:r>
      <w:r w:rsidR="003D4E90">
        <w:t xml:space="preserve">. </w:t>
      </w:r>
      <w:r w:rsidR="005B137B">
        <w:rPr>
          <w:i/>
        </w:rPr>
        <w:t>Note: T</w:t>
      </w:r>
      <w:r w:rsidR="008145F3">
        <w:rPr>
          <w:i/>
        </w:rPr>
        <w:t>here are occasions when you can have two treatments, and no control</w:t>
      </w:r>
      <w:r w:rsidR="003D4E90">
        <w:rPr>
          <w:i/>
        </w:rPr>
        <w:t xml:space="preserve">. </w:t>
      </w:r>
      <w:r w:rsidR="008145F3">
        <w:rPr>
          <w:i/>
        </w:rPr>
        <w:t>In this case you are trying to dete</w:t>
      </w:r>
      <w:r w:rsidR="00804263">
        <w:rPr>
          <w:i/>
        </w:rPr>
        <w:t>rmine which treatment is better.</w:t>
      </w:r>
    </w:p>
    <w:p w14:paraId="0162CEC3" w14:textId="3B646881" w:rsidR="00804263" w:rsidRDefault="00804263" w:rsidP="00DB3F73">
      <w:pPr>
        <w:pStyle w:val="NoSpacing"/>
        <w:spacing w:line="276" w:lineRule="auto"/>
        <w:rPr>
          <w:b/>
        </w:rPr>
      </w:pPr>
    </w:p>
    <w:p w14:paraId="2E7F9055" w14:textId="6C5616FC" w:rsidR="002F40AE" w:rsidRDefault="00804263" w:rsidP="00DB3F73">
      <w:pPr>
        <w:pStyle w:val="NoSpacing"/>
        <w:spacing w:line="276" w:lineRule="auto"/>
        <w:rPr>
          <w:b/>
        </w:rPr>
      </w:pPr>
      <w:r>
        <w:rPr>
          <w:b/>
        </w:rPr>
        <w:t xml:space="preserve">Example </w:t>
      </w:r>
      <w:r w:rsidR="002F40AE" w:rsidRPr="002F40AE">
        <w:rPr>
          <w:b/>
        </w:rPr>
        <w:t>1.3.1</w:t>
      </w:r>
      <w:r w:rsidR="002F40AE">
        <w:rPr>
          <w:b/>
        </w:rPr>
        <w:t>:</w:t>
      </w:r>
      <w:r w:rsidR="002F40AE" w:rsidRPr="002F40AE">
        <w:rPr>
          <w:b/>
        </w:rPr>
        <w:t xml:space="preserve"> Clinical Study Examples</w:t>
      </w:r>
    </w:p>
    <w:p w14:paraId="07C23B81" w14:textId="77777777" w:rsidR="008A3F43" w:rsidRDefault="008A3F43" w:rsidP="00DB3F73">
      <w:pPr>
        <w:pStyle w:val="NoSpacing"/>
        <w:spacing w:line="276" w:lineRule="auto"/>
        <w:rPr>
          <w:b/>
        </w:rPr>
      </w:pPr>
    </w:p>
    <w:p w14:paraId="00FF3975" w14:textId="2E1262BD" w:rsidR="002F40AE" w:rsidRPr="002F40AE" w:rsidRDefault="002F40AE" w:rsidP="00DB3F73">
      <w:pPr>
        <w:pStyle w:val="NoSpacing"/>
        <w:spacing w:line="276" w:lineRule="auto"/>
        <w:rPr>
          <w:sz w:val="32"/>
          <w:szCs w:val="32"/>
        </w:rPr>
      </w:pPr>
      <w:r>
        <w:rPr>
          <w:b/>
        </w:rPr>
        <w:tab/>
      </w:r>
      <w:r>
        <w:t>Here are examples of clinical studies.</w:t>
      </w:r>
    </w:p>
    <w:p w14:paraId="6ED0E4C4" w14:textId="0C75FF1B" w:rsidR="002F40AE" w:rsidRDefault="002F40AE" w:rsidP="00DB3F73">
      <w:pPr>
        <w:pStyle w:val="NoSpacing"/>
        <w:numPr>
          <w:ilvl w:val="0"/>
          <w:numId w:val="8"/>
        </w:numPr>
        <w:spacing w:line="276" w:lineRule="auto"/>
        <w:rPr>
          <w:rFonts w:cs="Times New Roman"/>
        </w:rPr>
      </w:pPr>
      <w:r w:rsidRPr="002F40AE">
        <w:rPr>
          <w:rFonts w:cs="Times New Roman"/>
        </w:rPr>
        <w:t>A researcher may want to study whether or not smoking increases a person's chances of heart disease.</w:t>
      </w:r>
    </w:p>
    <w:p w14:paraId="39E814B0" w14:textId="77777777" w:rsidR="002F40AE" w:rsidRDefault="002F40AE" w:rsidP="00DB3F73">
      <w:pPr>
        <w:pStyle w:val="NoSpacing"/>
        <w:numPr>
          <w:ilvl w:val="0"/>
          <w:numId w:val="8"/>
        </w:numPr>
        <w:spacing w:line="276" w:lineRule="auto"/>
        <w:rPr>
          <w:rFonts w:cs="Times New Roman"/>
        </w:rPr>
      </w:pPr>
      <w:r w:rsidRPr="002F40AE">
        <w:rPr>
          <w:rFonts w:cs="Times New Roman"/>
        </w:rPr>
        <w:t>A researcher may want to study whether a new antidepressant drug will work better than an old antidepressant drug.</w:t>
      </w:r>
    </w:p>
    <w:p w14:paraId="30C259B9" w14:textId="176E6401" w:rsidR="002F40AE" w:rsidRPr="002F40AE" w:rsidRDefault="002F40AE" w:rsidP="00DB3F73">
      <w:pPr>
        <w:pStyle w:val="NoSpacing"/>
        <w:numPr>
          <w:ilvl w:val="0"/>
          <w:numId w:val="8"/>
        </w:numPr>
        <w:spacing w:line="276" w:lineRule="auto"/>
        <w:rPr>
          <w:rFonts w:cs="Times New Roman"/>
        </w:rPr>
      </w:pPr>
      <w:r w:rsidRPr="002F40AE">
        <w:rPr>
          <w:rFonts w:cs="Times New Roman"/>
        </w:rPr>
        <w:t>A researcher may want to study whether taking folic acid before pregnancy will decrease the risk of birth defects.</w:t>
      </w:r>
    </w:p>
    <w:p w14:paraId="5D47CADB" w14:textId="77777777" w:rsidR="005B76BA" w:rsidRPr="008145F3" w:rsidRDefault="005B76BA" w:rsidP="00DB3F73">
      <w:pPr>
        <w:pStyle w:val="NoSpacing"/>
        <w:spacing w:line="276" w:lineRule="auto"/>
        <w:rPr>
          <w:rFonts w:cs="Times New Roman"/>
        </w:rPr>
      </w:pPr>
    </w:p>
    <w:p w14:paraId="46E252DD" w14:textId="62482C5A" w:rsidR="002F40AE" w:rsidRDefault="00943287" w:rsidP="00DB3F73">
      <w:pPr>
        <w:pStyle w:val="NoSpacing"/>
        <w:spacing w:line="276" w:lineRule="auto"/>
        <w:rPr>
          <w:rFonts w:cs="Times New Roman"/>
        </w:rPr>
      </w:pPr>
      <w:r w:rsidRPr="00943287">
        <w:rPr>
          <w:rFonts w:cs="Times New Roman"/>
          <w:b/>
          <w:bCs/>
        </w:rPr>
        <w:t>Clinical Study Terminology</w:t>
      </w:r>
      <w:r w:rsidR="00804263">
        <w:rPr>
          <w:rFonts w:cs="Times New Roman"/>
        </w:rPr>
        <w:t>:</w:t>
      </w:r>
      <w:r w:rsidR="007B4D79">
        <w:rPr>
          <w:rFonts w:cs="Times New Roman"/>
        </w:rPr>
        <w:br/>
      </w:r>
    </w:p>
    <w:p w14:paraId="08807054" w14:textId="25C95718" w:rsidR="002F40AE" w:rsidRDefault="00943287"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b/>
          <w:bCs/>
        </w:rPr>
        <w:t>Treatment Group:</w:t>
      </w:r>
      <w:r w:rsidRPr="00943287">
        <w:rPr>
          <w:rFonts w:cs="Times New Roman"/>
        </w:rPr>
        <w:t xml:space="preserve"> This is the group of individuals who are given some sort of treatment</w:t>
      </w:r>
      <w:r w:rsidR="003D4E90">
        <w:rPr>
          <w:rFonts w:cs="Times New Roman"/>
        </w:rPr>
        <w:t xml:space="preserve">. </w:t>
      </w:r>
      <w:r w:rsidRPr="00943287">
        <w:rPr>
          <w:rFonts w:cs="Times New Roman"/>
        </w:rPr>
        <w:t>The word treatment here does not necessarily mean medical treatment</w:t>
      </w:r>
      <w:r w:rsidR="003D4E90">
        <w:rPr>
          <w:rFonts w:cs="Times New Roman"/>
        </w:rPr>
        <w:t xml:space="preserve">. </w:t>
      </w:r>
      <w:r w:rsidRPr="00943287">
        <w:rPr>
          <w:rFonts w:cs="Times New Roman"/>
        </w:rPr>
        <w:t>The treatment is the cause</w:t>
      </w:r>
      <w:r w:rsidR="002F40AE">
        <w:rPr>
          <w:rFonts w:cs="Times New Roman"/>
        </w:rPr>
        <w:t>,</w:t>
      </w:r>
      <w:r w:rsidRPr="00943287">
        <w:rPr>
          <w:rFonts w:cs="Times New Roman"/>
        </w:rPr>
        <w:t xml:space="preserve"> which may produce an effect that t</w:t>
      </w:r>
      <w:r w:rsidR="002F40AE">
        <w:rPr>
          <w:rFonts w:cs="Times New Roman"/>
        </w:rPr>
        <w:t>he researcher is interested in.</w:t>
      </w:r>
    </w:p>
    <w:p w14:paraId="74AB8D65" w14:textId="77777777" w:rsidR="00F022CF" w:rsidRDefault="00F022CF"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p>
    <w:p w14:paraId="42A89855" w14:textId="58E8C3C7" w:rsidR="00F022CF" w:rsidRDefault="00943287"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b/>
          <w:bCs/>
        </w:rPr>
        <w:t>Control Group:</w:t>
      </w:r>
      <w:r w:rsidRPr="00943287">
        <w:rPr>
          <w:rFonts w:cs="Times New Roman"/>
        </w:rPr>
        <w:t xml:space="preserve"> This is the group of individuals who are not given the treatment. </w:t>
      </w:r>
    </w:p>
    <w:p w14:paraId="74233B5F" w14:textId="0D2E420D" w:rsidR="002F40AE" w:rsidRDefault="00943287"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rPr>
        <w:t>Sometimes, they may be given some old treatment, or sometimes they will not be given anything at all. Other times, they may be given a placebo (see below).</w:t>
      </w:r>
    </w:p>
    <w:p w14:paraId="1E22BB9F" w14:textId="1609DE81" w:rsidR="003B523B" w:rsidRPr="00F072E6" w:rsidRDefault="003B523B" w:rsidP="00DB3F73">
      <w:pPr>
        <w:pStyle w:val="NoSpacing"/>
        <w:spacing w:line="276" w:lineRule="auto"/>
      </w:pPr>
    </w:p>
    <w:p w14:paraId="3A60863E" w14:textId="4B3A2DC2" w:rsidR="008A3F43" w:rsidRPr="002F40AE" w:rsidRDefault="00804263" w:rsidP="00DB3F73">
      <w:pPr>
        <w:pStyle w:val="NoSpacing"/>
        <w:spacing w:line="276" w:lineRule="auto"/>
        <w:rPr>
          <w:b/>
        </w:rPr>
      </w:pPr>
      <w:r>
        <w:rPr>
          <w:b/>
        </w:rPr>
        <w:t xml:space="preserve">Example </w:t>
      </w:r>
      <w:r w:rsidR="002F40AE">
        <w:rPr>
          <w:b/>
        </w:rPr>
        <w:t>1.3.2:</w:t>
      </w:r>
      <w:r w:rsidR="002F40AE" w:rsidRPr="002F40AE">
        <w:rPr>
          <w:b/>
        </w:rPr>
        <w:t xml:space="preserve"> Treatment/Control Group Examples</w:t>
      </w:r>
    </w:p>
    <w:p w14:paraId="7663F74B" w14:textId="0FAAA9B2" w:rsidR="002F40AE" w:rsidRDefault="002F40AE" w:rsidP="00DB3F73">
      <w:pPr>
        <w:pStyle w:val="NoSpacing"/>
        <w:spacing w:line="276" w:lineRule="auto"/>
        <w:ind w:left="720"/>
        <w:rPr>
          <w:rFonts w:cs="Times New Roman"/>
        </w:rPr>
      </w:pPr>
      <w:r>
        <w:rPr>
          <w:rFonts w:cs="Times New Roman"/>
        </w:rPr>
        <w:t>De</w:t>
      </w:r>
      <w:r w:rsidR="00804263">
        <w:rPr>
          <w:rFonts w:cs="Times New Roman"/>
        </w:rPr>
        <w:t xml:space="preserve">termine the treatment group, </w:t>
      </w:r>
      <w:r>
        <w:rPr>
          <w:rFonts w:cs="Times New Roman"/>
        </w:rPr>
        <w:t>control group</w:t>
      </w:r>
      <w:r w:rsidR="00804263">
        <w:rPr>
          <w:rFonts w:cs="Times New Roman"/>
        </w:rPr>
        <w:t>, treatment, and control</w:t>
      </w:r>
      <w:r>
        <w:rPr>
          <w:rFonts w:cs="Times New Roman"/>
        </w:rPr>
        <w:t xml:space="preserve"> for </w:t>
      </w:r>
      <w:r w:rsidR="00804263">
        <w:rPr>
          <w:rFonts w:cs="Times New Roman"/>
        </w:rPr>
        <w:t>each clinical study in Example 1.3.1</w:t>
      </w:r>
      <w:r>
        <w:rPr>
          <w:rFonts w:cs="Times New Roman"/>
        </w:rPr>
        <w:t>.</w:t>
      </w:r>
    </w:p>
    <w:p w14:paraId="13A9B2D6" w14:textId="77777777" w:rsidR="003163FB" w:rsidRDefault="003163FB" w:rsidP="00DB3F73">
      <w:pPr>
        <w:pStyle w:val="NoSpacing"/>
        <w:spacing w:line="276" w:lineRule="auto"/>
        <w:ind w:left="720"/>
        <w:rPr>
          <w:rFonts w:cs="Times New Roman"/>
        </w:rPr>
      </w:pPr>
    </w:p>
    <w:p w14:paraId="05DA742E" w14:textId="6C22FCC3" w:rsidR="007B4D79" w:rsidRDefault="002F40AE" w:rsidP="00DB3F73">
      <w:pPr>
        <w:pStyle w:val="NoSpacing"/>
        <w:numPr>
          <w:ilvl w:val="0"/>
          <w:numId w:val="32"/>
        </w:numPr>
        <w:spacing w:line="276" w:lineRule="auto"/>
      </w:pPr>
      <w:r w:rsidRPr="008145F3">
        <w:t>A researcher may want to study whether or not smoking increases a per</w:t>
      </w:r>
      <w:r>
        <w:t>son's chances of heart disease</w:t>
      </w:r>
      <w:r w:rsidR="003D4E90">
        <w:t xml:space="preserve">. </w:t>
      </w:r>
    </w:p>
    <w:p w14:paraId="7412FAFE" w14:textId="38BBC2AD" w:rsidR="002F40AE" w:rsidRPr="00314AAD" w:rsidRDefault="002F40AE" w:rsidP="00DB3F73">
      <w:pPr>
        <w:pStyle w:val="NoSpacing"/>
        <w:spacing w:line="276" w:lineRule="auto"/>
        <w:ind w:left="1080"/>
      </w:pPr>
      <w:r w:rsidRPr="00314AAD">
        <w:t xml:space="preserve">The </w:t>
      </w:r>
      <w:r w:rsidRPr="00314AAD">
        <w:rPr>
          <w:iCs/>
        </w:rPr>
        <w:t>treatment group</w:t>
      </w:r>
      <w:r w:rsidRPr="00314AAD">
        <w:t xml:space="preserve"> is the people in the study who smoke and the </w:t>
      </w:r>
      <w:r w:rsidRPr="00314AAD">
        <w:rPr>
          <w:iCs/>
        </w:rPr>
        <w:t>treatment</w:t>
      </w:r>
      <w:r w:rsidR="006C75B6" w:rsidRPr="00314AAD">
        <w:t xml:space="preserve"> is smoking</w:t>
      </w:r>
      <w:r w:rsidR="003D4E90">
        <w:t xml:space="preserve">. </w:t>
      </w:r>
      <w:r w:rsidRPr="00314AAD">
        <w:t xml:space="preserve">The </w:t>
      </w:r>
      <w:r w:rsidRPr="00314AAD">
        <w:rPr>
          <w:iCs/>
        </w:rPr>
        <w:t>control group</w:t>
      </w:r>
      <w:r w:rsidRPr="00314AAD">
        <w:t xml:space="preserve"> is the people in the study who do not smoke and the </w:t>
      </w:r>
      <w:r w:rsidRPr="00314AAD">
        <w:rPr>
          <w:iCs/>
        </w:rPr>
        <w:t>control</w:t>
      </w:r>
      <w:r w:rsidRPr="00314AAD">
        <w:t xml:space="preserve"> is not smoking.</w:t>
      </w:r>
    </w:p>
    <w:p w14:paraId="28A7C960" w14:textId="77777777" w:rsidR="007B4D79" w:rsidRDefault="007B4D79" w:rsidP="00DB3F73">
      <w:pPr>
        <w:pStyle w:val="NoSpacing"/>
        <w:spacing w:line="276" w:lineRule="auto"/>
        <w:ind w:left="1080"/>
      </w:pPr>
    </w:p>
    <w:p w14:paraId="49417328" w14:textId="1E6692B8" w:rsidR="006C75B6" w:rsidRPr="006C75B6" w:rsidRDefault="002F40AE" w:rsidP="00DB3F73">
      <w:pPr>
        <w:pStyle w:val="NoSpacing"/>
        <w:numPr>
          <w:ilvl w:val="0"/>
          <w:numId w:val="32"/>
        </w:numPr>
        <w:spacing w:line="276" w:lineRule="auto"/>
      </w:pPr>
      <w:r w:rsidRPr="002F40AE">
        <w:rPr>
          <w:rFonts w:cs="Times New Roman"/>
        </w:rPr>
        <w:t>A researcher may want to study whether a new antidepressant drug will work better than an old antidepressant drug</w:t>
      </w:r>
      <w:r w:rsidR="003D4E90">
        <w:rPr>
          <w:rFonts w:cs="Times New Roman"/>
        </w:rPr>
        <w:t xml:space="preserve">. </w:t>
      </w:r>
    </w:p>
    <w:p w14:paraId="47E53859" w14:textId="77777777" w:rsidR="007B4D79" w:rsidRDefault="007B4D79" w:rsidP="00DB3F73">
      <w:pPr>
        <w:pStyle w:val="NoSpacing"/>
        <w:spacing w:line="276" w:lineRule="auto"/>
        <w:rPr>
          <w:rFonts w:cs="Times New Roman"/>
        </w:rPr>
      </w:pPr>
    </w:p>
    <w:p w14:paraId="1733E121" w14:textId="3F584F90" w:rsidR="002F40AE" w:rsidRPr="00314AAD" w:rsidRDefault="002F40AE" w:rsidP="00DB3F73">
      <w:pPr>
        <w:pStyle w:val="NoSpacing"/>
        <w:spacing w:line="276" w:lineRule="auto"/>
        <w:ind w:left="1080"/>
        <w:rPr>
          <w:rFonts w:cs="Times New Roman"/>
        </w:rPr>
      </w:pPr>
      <w:r w:rsidRPr="00314AAD">
        <w:rPr>
          <w:rFonts w:cs="Times New Roman"/>
        </w:rPr>
        <w:lastRenderedPageBreak/>
        <w:t xml:space="preserve">The </w:t>
      </w:r>
      <w:r w:rsidRPr="00314AAD">
        <w:rPr>
          <w:rFonts w:cs="Times New Roman"/>
          <w:iCs/>
        </w:rPr>
        <w:t>treatment group</w:t>
      </w:r>
      <w:r w:rsidRPr="00314AAD">
        <w:rPr>
          <w:rFonts w:cs="Times New Roman"/>
        </w:rPr>
        <w:t xml:space="preserve"> is the people in the study who take the new antidepressant drug and the </w:t>
      </w:r>
      <w:r w:rsidRPr="00314AAD">
        <w:rPr>
          <w:rFonts w:cs="Times New Roman"/>
          <w:iCs/>
        </w:rPr>
        <w:t>treatment</w:t>
      </w:r>
      <w:r w:rsidRPr="00314AAD">
        <w:rPr>
          <w:rFonts w:cs="Times New Roman"/>
        </w:rPr>
        <w:t xml:space="preserve"> is taking the new antidepressant drug</w:t>
      </w:r>
      <w:r w:rsidR="003D4E90">
        <w:rPr>
          <w:rFonts w:cs="Times New Roman"/>
        </w:rPr>
        <w:t xml:space="preserve">. </w:t>
      </w:r>
      <w:r w:rsidRPr="00314AAD">
        <w:rPr>
          <w:rFonts w:cs="Times New Roman"/>
        </w:rPr>
        <w:t xml:space="preserve">The </w:t>
      </w:r>
      <w:r w:rsidRPr="00314AAD">
        <w:rPr>
          <w:rFonts w:cs="Times New Roman"/>
          <w:iCs/>
        </w:rPr>
        <w:t>control group</w:t>
      </w:r>
      <w:r w:rsidRPr="00314AAD">
        <w:rPr>
          <w:rFonts w:cs="Times New Roman"/>
        </w:rPr>
        <w:t xml:space="preserve"> is the people in the study who take the old antidepressant drug and the </w:t>
      </w:r>
      <w:r w:rsidRPr="00314AAD">
        <w:rPr>
          <w:rFonts w:cs="Times New Roman"/>
          <w:iCs/>
        </w:rPr>
        <w:t>control</w:t>
      </w:r>
      <w:r w:rsidRPr="00314AAD">
        <w:rPr>
          <w:rFonts w:cs="Times New Roman"/>
        </w:rPr>
        <w:t xml:space="preserve"> is taking the old antidepressant drug</w:t>
      </w:r>
      <w:r w:rsidR="003D4E90">
        <w:rPr>
          <w:rFonts w:cs="Times New Roman"/>
        </w:rPr>
        <w:t xml:space="preserve">. </w:t>
      </w:r>
      <w:r w:rsidRPr="005B137B">
        <w:rPr>
          <w:rFonts w:cs="Times New Roman"/>
          <w:i/>
        </w:rPr>
        <w:t>Note</w:t>
      </w:r>
      <w:r w:rsidR="00804263" w:rsidRPr="005B137B">
        <w:rPr>
          <w:rFonts w:cs="Times New Roman"/>
          <w:i/>
        </w:rPr>
        <w:t>:</w:t>
      </w:r>
      <w:r w:rsidR="005B137B" w:rsidRPr="005B137B">
        <w:rPr>
          <w:rFonts w:cs="Times New Roman"/>
          <w:i/>
        </w:rPr>
        <w:t xml:space="preserve"> I</w:t>
      </w:r>
      <w:r w:rsidRPr="005B137B">
        <w:rPr>
          <w:rFonts w:cs="Times New Roman"/>
          <w:i/>
        </w:rPr>
        <w:t>n this case the control group is given</w:t>
      </w:r>
      <w:r w:rsidR="00F022CF" w:rsidRPr="005B137B">
        <w:rPr>
          <w:rFonts w:cs="Times New Roman"/>
          <w:i/>
        </w:rPr>
        <w:t xml:space="preserve"> s</w:t>
      </w:r>
      <w:r w:rsidR="00BE04B0">
        <w:rPr>
          <w:rFonts w:cs="Times New Roman"/>
          <w:i/>
        </w:rPr>
        <w:t>ome treatment since you should no</w:t>
      </w:r>
      <w:r w:rsidR="00F022CF" w:rsidRPr="005B137B">
        <w:rPr>
          <w:rFonts w:cs="Times New Roman"/>
          <w:i/>
        </w:rPr>
        <w:t xml:space="preserve">t </w:t>
      </w:r>
      <w:r w:rsidRPr="005B137B">
        <w:rPr>
          <w:rFonts w:cs="Times New Roman"/>
          <w:i/>
        </w:rPr>
        <w:t>give a person w</w:t>
      </w:r>
      <w:r w:rsidR="00F022CF" w:rsidRPr="005B137B">
        <w:rPr>
          <w:rFonts w:cs="Times New Roman"/>
          <w:i/>
        </w:rPr>
        <w:t>ith depression a non-treatment.</w:t>
      </w:r>
    </w:p>
    <w:p w14:paraId="3FAF8B52" w14:textId="77777777" w:rsidR="007B4D79" w:rsidRPr="007B4D79" w:rsidRDefault="007B4D79" w:rsidP="00DB3F73">
      <w:pPr>
        <w:pStyle w:val="NoSpacing"/>
        <w:spacing w:line="276" w:lineRule="auto"/>
        <w:ind w:left="1080"/>
      </w:pPr>
    </w:p>
    <w:p w14:paraId="64089101" w14:textId="77777777" w:rsidR="006C75B6" w:rsidRPr="006C75B6" w:rsidRDefault="002F40AE" w:rsidP="00DB3F73">
      <w:pPr>
        <w:pStyle w:val="NoSpacing"/>
        <w:numPr>
          <w:ilvl w:val="0"/>
          <w:numId w:val="32"/>
        </w:numPr>
        <w:spacing w:line="276" w:lineRule="auto"/>
      </w:pPr>
      <w:r w:rsidRPr="002F40AE">
        <w:rPr>
          <w:rFonts w:cs="Times New Roman"/>
        </w:rPr>
        <w:t>A researcher may want to study whether taking folic acid before pregnancy will decre</w:t>
      </w:r>
      <w:r w:rsidR="006C75B6">
        <w:rPr>
          <w:rFonts w:cs="Times New Roman"/>
        </w:rPr>
        <w:t>ase the risk of birth defects.</w:t>
      </w:r>
    </w:p>
    <w:p w14:paraId="56915840" w14:textId="77777777" w:rsidR="00314AAD" w:rsidRPr="00314AAD" w:rsidRDefault="00314AAD" w:rsidP="00DB3F73">
      <w:pPr>
        <w:pStyle w:val="NoSpacing"/>
        <w:spacing w:line="276" w:lineRule="auto"/>
        <w:ind w:left="720"/>
        <w:rPr>
          <w:rFonts w:cs="Times New Roman"/>
        </w:rPr>
      </w:pPr>
    </w:p>
    <w:p w14:paraId="230DD991" w14:textId="77777777" w:rsidR="00F072E6" w:rsidRDefault="002F40AE" w:rsidP="00915C2F">
      <w:pPr>
        <w:pStyle w:val="NoSpacing"/>
        <w:spacing w:line="276" w:lineRule="auto"/>
        <w:ind w:left="1080"/>
        <w:rPr>
          <w:rFonts w:cs="Times New Roman"/>
        </w:rPr>
      </w:pPr>
      <w:r w:rsidRPr="00314AAD">
        <w:rPr>
          <w:rFonts w:cs="Times New Roman"/>
        </w:rPr>
        <w:t xml:space="preserve">The </w:t>
      </w:r>
      <w:r w:rsidRPr="00314AAD">
        <w:rPr>
          <w:rFonts w:cs="Times New Roman"/>
          <w:iCs/>
        </w:rPr>
        <w:t>treatment group</w:t>
      </w:r>
      <w:r w:rsidRPr="00314AAD">
        <w:rPr>
          <w:rFonts w:cs="Times New Roman"/>
        </w:rPr>
        <w:t xml:space="preserve"> is the women who take folic acid before pregnancy and the </w:t>
      </w:r>
      <w:r w:rsidRPr="00314AAD">
        <w:rPr>
          <w:rFonts w:cs="Times New Roman"/>
          <w:iCs/>
        </w:rPr>
        <w:t>treatment</w:t>
      </w:r>
      <w:r w:rsidR="006C75B6" w:rsidRPr="00314AAD">
        <w:rPr>
          <w:rFonts w:cs="Times New Roman"/>
        </w:rPr>
        <w:t xml:space="preserve"> is taking folic acid</w:t>
      </w:r>
      <w:r w:rsidR="003D4E90">
        <w:rPr>
          <w:rFonts w:cs="Times New Roman"/>
        </w:rPr>
        <w:t xml:space="preserve">. </w:t>
      </w:r>
      <w:r w:rsidRPr="00314AAD">
        <w:rPr>
          <w:rFonts w:cs="Times New Roman"/>
        </w:rPr>
        <w:t xml:space="preserve">The </w:t>
      </w:r>
      <w:r w:rsidRPr="00314AAD">
        <w:rPr>
          <w:rFonts w:cs="Times New Roman"/>
          <w:iCs/>
        </w:rPr>
        <w:t>control group</w:t>
      </w:r>
      <w:r w:rsidRPr="00314AAD">
        <w:rPr>
          <w:rFonts w:cs="Times New Roman"/>
        </w:rPr>
        <w:t xml:space="preserve"> is the women who do not take folic acid before pregnancy and the </w:t>
      </w:r>
      <w:r w:rsidRPr="00314AAD">
        <w:rPr>
          <w:rFonts w:cs="Times New Roman"/>
          <w:iCs/>
        </w:rPr>
        <w:t>control</w:t>
      </w:r>
      <w:r w:rsidRPr="00314AAD">
        <w:rPr>
          <w:rFonts w:cs="Times New Roman"/>
        </w:rPr>
        <w:t xml:space="preserve"> is not taking the folic acid</w:t>
      </w:r>
      <w:r w:rsidR="003D4E90">
        <w:rPr>
          <w:rFonts w:cs="Times New Roman"/>
        </w:rPr>
        <w:t xml:space="preserve">. </w:t>
      </w:r>
    </w:p>
    <w:p w14:paraId="20F368A4" w14:textId="65605EA6" w:rsidR="00314AAD" w:rsidRPr="00915C2F" w:rsidRDefault="005B137B" w:rsidP="00915C2F">
      <w:pPr>
        <w:pStyle w:val="NoSpacing"/>
        <w:spacing w:line="276" w:lineRule="auto"/>
        <w:ind w:left="1080"/>
        <w:rPr>
          <w:rFonts w:cs="Times New Roman"/>
        </w:rPr>
      </w:pPr>
      <w:r w:rsidRPr="005B137B">
        <w:rPr>
          <w:rFonts w:cs="Times New Roman"/>
          <w:i/>
        </w:rPr>
        <w:t>Note: I</w:t>
      </w:r>
      <w:r w:rsidR="00804263" w:rsidRPr="005B137B">
        <w:rPr>
          <w:rFonts w:cs="Times New Roman"/>
          <w:i/>
        </w:rPr>
        <w:t>n this case, you may choose to do an observational study of women who did or did not take folic acid during pregnancy so that you are not inducing women to avoid folic acid during pregnancy which</w:t>
      </w:r>
      <w:r w:rsidR="00F022CF" w:rsidRPr="005B137B">
        <w:rPr>
          <w:rFonts w:cs="Times New Roman"/>
          <w:i/>
        </w:rPr>
        <w:t xml:space="preserve"> could be harmful to their baby.</w:t>
      </w:r>
    </w:p>
    <w:p w14:paraId="72C5DADC" w14:textId="77777777" w:rsidR="00915C2F" w:rsidRPr="00943287" w:rsidRDefault="00915C2F" w:rsidP="00915C2F">
      <w:pPr>
        <w:pStyle w:val="NoSpacing"/>
        <w:spacing w:line="276" w:lineRule="auto"/>
        <w:rPr>
          <w:rFonts w:cs="Times New Roman"/>
        </w:rPr>
      </w:pPr>
    </w:p>
    <w:p w14:paraId="3884956F" w14:textId="77777777" w:rsidR="00915C2F" w:rsidRDefault="00915C2F" w:rsidP="00915C2F">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b/>
          <w:bCs/>
        </w:rPr>
        <w:t>Confounding Variables:</w:t>
      </w:r>
      <w:r>
        <w:rPr>
          <w:rFonts w:cs="Times New Roman"/>
        </w:rPr>
        <w:t xml:space="preserve"> These are other </w:t>
      </w:r>
      <w:r w:rsidRPr="00943287">
        <w:rPr>
          <w:rFonts w:cs="Times New Roman"/>
        </w:rPr>
        <w:t>possible causes that may</w:t>
      </w:r>
      <w:r>
        <w:rPr>
          <w:rFonts w:cs="Times New Roman"/>
        </w:rPr>
        <w:t xml:space="preserve"> produce the effect of interest rather than</w:t>
      </w:r>
      <w:r w:rsidRPr="00943287">
        <w:rPr>
          <w:rFonts w:cs="Times New Roman"/>
        </w:rPr>
        <w:t xml:space="preserve"> the treatment under study</w:t>
      </w:r>
      <w:r>
        <w:rPr>
          <w:rFonts w:cs="Times New Roman"/>
        </w:rPr>
        <w:t xml:space="preserve">. </w:t>
      </w:r>
      <w:r w:rsidRPr="00943287">
        <w:rPr>
          <w:rFonts w:cs="Times New Roman"/>
        </w:rPr>
        <w:t xml:space="preserve">Researchers minimize the effect of confounding variables by comparing the results from the treatment </w:t>
      </w:r>
      <w:r>
        <w:rPr>
          <w:rFonts w:cs="Times New Roman"/>
        </w:rPr>
        <w:t>group versus the control group.</w:t>
      </w:r>
    </w:p>
    <w:p w14:paraId="2B40DF5E" w14:textId="77777777" w:rsidR="00915C2F" w:rsidRDefault="00915C2F" w:rsidP="00915C2F">
      <w:pPr>
        <w:pStyle w:val="NoSpacing"/>
        <w:spacing w:line="276" w:lineRule="auto"/>
      </w:pPr>
    </w:p>
    <w:p w14:paraId="281F0780" w14:textId="77777777" w:rsidR="00915C2F" w:rsidRDefault="00915C2F" w:rsidP="00915C2F">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b/>
          <w:bCs/>
        </w:rPr>
        <w:t xml:space="preserve">Controlled Study: </w:t>
      </w:r>
      <w:r w:rsidRPr="00943287">
        <w:rPr>
          <w:rFonts w:cs="Times New Roman"/>
        </w:rPr>
        <w:t>Any clinical study where the researchers compare the results of a treatmen</w:t>
      </w:r>
      <w:r>
        <w:rPr>
          <w:rFonts w:cs="Times New Roman"/>
        </w:rPr>
        <w:t>t group versus a control group.</w:t>
      </w:r>
    </w:p>
    <w:p w14:paraId="73F1ADEB" w14:textId="77777777" w:rsidR="00915C2F" w:rsidRPr="00314AAD" w:rsidRDefault="00915C2F" w:rsidP="00915C2F">
      <w:pPr>
        <w:pStyle w:val="NoSpacing"/>
        <w:spacing w:line="276" w:lineRule="auto"/>
      </w:pPr>
    </w:p>
    <w:p w14:paraId="78FE9432" w14:textId="07411CB0" w:rsidR="002F40AE" w:rsidRDefault="00943287"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b/>
          <w:bCs/>
        </w:rPr>
        <w:t>Placebo:</w:t>
      </w:r>
      <w:r w:rsidR="00F022CF">
        <w:rPr>
          <w:rFonts w:cs="Times New Roman"/>
        </w:rPr>
        <w:t xml:space="preserve"> A placebo is </w:t>
      </w:r>
      <w:r w:rsidRPr="00943287">
        <w:rPr>
          <w:rFonts w:cs="Times New Roman"/>
        </w:rPr>
        <w:t>sometimes used on the control group in a study to mimic the treatment that the treatment group is receiving</w:t>
      </w:r>
      <w:r w:rsidR="003D4E90">
        <w:rPr>
          <w:rFonts w:cs="Times New Roman"/>
        </w:rPr>
        <w:t xml:space="preserve">. </w:t>
      </w:r>
      <w:r w:rsidRPr="00943287">
        <w:rPr>
          <w:rFonts w:cs="Times New Roman"/>
        </w:rPr>
        <w:t>The idea is that if a placebo is used, then the people in the control group and in the treatment group will all think that they are receiving the treatment</w:t>
      </w:r>
      <w:r w:rsidR="003D4E90">
        <w:rPr>
          <w:rFonts w:cs="Times New Roman"/>
        </w:rPr>
        <w:t xml:space="preserve">. </w:t>
      </w:r>
      <w:r w:rsidRPr="00943287">
        <w:rPr>
          <w:rFonts w:cs="Times New Roman"/>
        </w:rPr>
        <w:t>However, the control group is merely receiving something that looks like the treatment, but should have no effect on the outcome</w:t>
      </w:r>
      <w:r w:rsidR="003D4E90">
        <w:rPr>
          <w:rFonts w:cs="Times New Roman"/>
        </w:rPr>
        <w:t xml:space="preserve">. </w:t>
      </w:r>
      <w:r w:rsidR="004C59EA">
        <w:rPr>
          <w:rFonts w:cs="Times New Roman"/>
        </w:rPr>
        <w:t xml:space="preserve">An example of a placebo could be a </w:t>
      </w:r>
      <w:r w:rsidR="002F40AE">
        <w:rPr>
          <w:rFonts w:cs="Times New Roman"/>
        </w:rPr>
        <w:t>suga</w:t>
      </w:r>
      <w:r w:rsidR="004C59EA">
        <w:rPr>
          <w:rFonts w:cs="Times New Roman"/>
        </w:rPr>
        <w:t>r pill if the treatment is a drug in pill form.</w:t>
      </w:r>
    </w:p>
    <w:p w14:paraId="0E6C3AEE" w14:textId="77777777" w:rsidR="002A3933" w:rsidRDefault="002A3933" w:rsidP="00DB3F73">
      <w:pPr>
        <w:pStyle w:val="NoSpacing"/>
        <w:spacing w:line="276" w:lineRule="auto"/>
        <w:rPr>
          <w:b/>
        </w:rPr>
      </w:pPr>
    </w:p>
    <w:p w14:paraId="307D6BCC" w14:textId="517C086D" w:rsidR="006C75B6" w:rsidRDefault="00F022CF" w:rsidP="00DB3F73">
      <w:pPr>
        <w:pStyle w:val="NoSpacing"/>
        <w:spacing w:line="276" w:lineRule="auto"/>
        <w:rPr>
          <w:b/>
        </w:rPr>
      </w:pPr>
      <w:r>
        <w:rPr>
          <w:b/>
        </w:rPr>
        <w:t xml:space="preserve">Example </w:t>
      </w:r>
      <w:r w:rsidR="006C75B6">
        <w:rPr>
          <w:b/>
        </w:rPr>
        <w:t>1.3.3:</w:t>
      </w:r>
      <w:r w:rsidR="006C75B6" w:rsidRPr="002F40AE">
        <w:rPr>
          <w:b/>
        </w:rPr>
        <w:t xml:space="preserve"> </w:t>
      </w:r>
      <w:r w:rsidR="006C75B6" w:rsidRPr="006C75B6">
        <w:rPr>
          <w:b/>
        </w:rPr>
        <w:t>Placebo Examples</w:t>
      </w:r>
    </w:p>
    <w:p w14:paraId="5491EAED" w14:textId="77777777" w:rsidR="003B523B" w:rsidRDefault="003B523B" w:rsidP="003B523B">
      <w:pPr>
        <w:pStyle w:val="NoSpacing"/>
        <w:spacing w:line="276" w:lineRule="auto"/>
        <w:ind w:firstLine="720"/>
      </w:pPr>
    </w:p>
    <w:p w14:paraId="43335FD5" w14:textId="358479D6" w:rsidR="00314AAD" w:rsidRDefault="00F022CF" w:rsidP="003B523B">
      <w:pPr>
        <w:pStyle w:val="NoSpacing"/>
        <w:spacing w:line="276" w:lineRule="auto"/>
        <w:ind w:firstLine="720"/>
      </w:pPr>
      <w:r>
        <w:t xml:space="preserve">For each situation in Example </w:t>
      </w:r>
      <w:r w:rsidR="006C75B6">
        <w:t>1.3.1, identify if</w:t>
      </w:r>
      <w:r w:rsidR="00314AAD">
        <w:t xml:space="preserve"> a placebo is necessary to use.</w:t>
      </w:r>
    </w:p>
    <w:p w14:paraId="1EE4EE3A" w14:textId="65D8C061" w:rsidR="006C75B6" w:rsidRDefault="006C75B6" w:rsidP="00DB3F73">
      <w:pPr>
        <w:pStyle w:val="NoSpacing"/>
        <w:numPr>
          <w:ilvl w:val="0"/>
          <w:numId w:val="39"/>
        </w:numPr>
        <w:spacing w:line="276" w:lineRule="auto"/>
      </w:pPr>
      <w:r w:rsidRPr="006C75B6">
        <w:t>A researcher may want to study whether or not smoking increases a per</w:t>
      </w:r>
      <w:r>
        <w:t>son's chances of heart disease.</w:t>
      </w:r>
    </w:p>
    <w:p w14:paraId="1E84E4D6" w14:textId="77777777" w:rsidR="00314AAD" w:rsidRDefault="00314AAD" w:rsidP="00DB3F73">
      <w:pPr>
        <w:pStyle w:val="NoSpacing"/>
        <w:spacing w:line="276" w:lineRule="auto"/>
      </w:pPr>
    </w:p>
    <w:p w14:paraId="569D4075" w14:textId="38CBB4DC" w:rsidR="006C75B6" w:rsidRDefault="006C75B6" w:rsidP="00DB3F73">
      <w:pPr>
        <w:pStyle w:val="NoSpacing"/>
        <w:spacing w:line="276" w:lineRule="auto"/>
        <w:ind w:left="1080"/>
      </w:pPr>
      <w:r w:rsidRPr="006C75B6">
        <w:lastRenderedPageBreak/>
        <w:t>In this example, it is impossible to use a placebo. The treatment group is comprised of people who smoke and the control group is comprised of people who do not smoke</w:t>
      </w:r>
      <w:r w:rsidR="003D4E90">
        <w:t xml:space="preserve">. </w:t>
      </w:r>
      <w:r w:rsidRPr="006C75B6">
        <w:t>There is no way to get the control group to think that they are smoking as well as the treatment group.</w:t>
      </w:r>
    </w:p>
    <w:p w14:paraId="6B4BADBF" w14:textId="77777777" w:rsidR="00314AAD" w:rsidRDefault="00314AAD" w:rsidP="00DB3F73">
      <w:pPr>
        <w:pStyle w:val="NoSpacing"/>
        <w:spacing w:line="276" w:lineRule="auto"/>
        <w:ind w:left="720"/>
      </w:pPr>
    </w:p>
    <w:p w14:paraId="5DF336DC" w14:textId="3ED87086" w:rsidR="006C75B6" w:rsidRDefault="006C75B6" w:rsidP="00DB3F73">
      <w:pPr>
        <w:pStyle w:val="NoSpacing"/>
        <w:numPr>
          <w:ilvl w:val="0"/>
          <w:numId w:val="39"/>
        </w:numPr>
        <w:spacing w:line="276" w:lineRule="auto"/>
      </w:pPr>
      <w:r w:rsidRPr="006C75B6">
        <w:t>A researcher may want to study whether a new antidepressant drug will work better t</w:t>
      </w:r>
      <w:r>
        <w:t>han an old antidepressant drug.</w:t>
      </w:r>
    </w:p>
    <w:p w14:paraId="51556794" w14:textId="77777777" w:rsidR="00314AAD" w:rsidRDefault="00314AAD" w:rsidP="00DB3F73">
      <w:pPr>
        <w:pStyle w:val="NoSpacing"/>
        <w:spacing w:line="276" w:lineRule="auto"/>
        <w:ind w:left="720"/>
      </w:pPr>
    </w:p>
    <w:p w14:paraId="69BEB00D" w14:textId="0F2B2FC1" w:rsidR="006C75B6" w:rsidRDefault="006C75B6" w:rsidP="00DB3F73">
      <w:pPr>
        <w:pStyle w:val="NoSpacing"/>
        <w:spacing w:line="276" w:lineRule="auto"/>
        <w:ind w:left="1080"/>
      </w:pPr>
      <w:r w:rsidRPr="006C75B6">
        <w:t>In this example, a placebo is not needed since we are comparing the results of two different antidepressant drugs.</w:t>
      </w:r>
    </w:p>
    <w:p w14:paraId="547387E2" w14:textId="77777777" w:rsidR="00314AAD" w:rsidRDefault="00314AAD" w:rsidP="00DB3F73">
      <w:pPr>
        <w:pStyle w:val="NoSpacing"/>
        <w:spacing w:line="276" w:lineRule="auto"/>
        <w:ind w:left="720"/>
      </w:pPr>
    </w:p>
    <w:p w14:paraId="0390CFDB" w14:textId="77777777" w:rsidR="006C75B6" w:rsidRDefault="006C75B6" w:rsidP="00DB3F73">
      <w:pPr>
        <w:pStyle w:val="NoSpacing"/>
        <w:numPr>
          <w:ilvl w:val="0"/>
          <w:numId w:val="39"/>
        </w:numPr>
        <w:spacing w:line="276" w:lineRule="auto"/>
      </w:pPr>
      <w:r w:rsidRPr="006C75B6">
        <w:t>A researcher may want to study whether taking folic acid before pregnancy will decr</w:t>
      </w:r>
      <w:r>
        <w:t>ease the risk of birth defects.</w:t>
      </w:r>
    </w:p>
    <w:p w14:paraId="10618A4B" w14:textId="77777777" w:rsidR="00314AAD" w:rsidRDefault="00314AAD" w:rsidP="00DB3F73">
      <w:pPr>
        <w:pStyle w:val="NoSpacing"/>
        <w:spacing w:line="276" w:lineRule="auto"/>
        <w:ind w:left="720"/>
      </w:pPr>
    </w:p>
    <w:p w14:paraId="1CF5456C" w14:textId="2796050E" w:rsidR="006C75B6" w:rsidRDefault="006C75B6" w:rsidP="00DB3F73">
      <w:pPr>
        <w:pStyle w:val="NoSpacing"/>
        <w:spacing w:line="276" w:lineRule="auto"/>
        <w:ind w:left="1080"/>
      </w:pPr>
      <w:r w:rsidRPr="006C75B6">
        <w:t>In this example, the control group could be given a sugar pill instead of folic acid. However, they may think that they are taking folic acid and so the psychologica</w:t>
      </w:r>
      <w:r w:rsidR="00F022CF">
        <w:t>l effect on a person's health can be</w:t>
      </w:r>
      <w:r w:rsidRPr="006C75B6">
        <w:t xml:space="preserve"> being measured. This way, when we compare the results of taking folic acid versus taking a sugar pill, we can see if there were any dramatic differences in the results.</w:t>
      </w:r>
    </w:p>
    <w:p w14:paraId="465AADF5" w14:textId="77777777" w:rsidR="006C75B6" w:rsidRPr="006C75B6" w:rsidRDefault="006C75B6" w:rsidP="00DB3F73">
      <w:pPr>
        <w:pStyle w:val="NoSpacing"/>
        <w:spacing w:line="276" w:lineRule="auto"/>
      </w:pPr>
    </w:p>
    <w:p w14:paraId="3168932A" w14:textId="47C46635" w:rsidR="00F022CF" w:rsidRPr="003B523B" w:rsidRDefault="00943287"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iCs/>
        </w:rPr>
      </w:pPr>
      <w:r w:rsidRPr="00943287">
        <w:rPr>
          <w:rFonts w:cs="Times New Roman"/>
          <w:b/>
          <w:bCs/>
        </w:rPr>
        <w:t xml:space="preserve">Blind Study: </w:t>
      </w:r>
      <w:r w:rsidRPr="00943287">
        <w:rPr>
          <w:rFonts w:cs="Times New Roman"/>
        </w:rPr>
        <w:t>Usually, when a placebo is used in a study, the people in the study will not know if they received the treatment or the placeb</w:t>
      </w:r>
      <w:r w:rsidR="006C75B6">
        <w:rPr>
          <w:rFonts w:cs="Times New Roman"/>
        </w:rPr>
        <w:t>o until the study is completed</w:t>
      </w:r>
      <w:r w:rsidR="003D4E90">
        <w:rPr>
          <w:rFonts w:cs="Times New Roman"/>
        </w:rPr>
        <w:t xml:space="preserve">. </w:t>
      </w:r>
      <w:r w:rsidRPr="00943287">
        <w:rPr>
          <w:rFonts w:cs="Times New Roman"/>
        </w:rPr>
        <w:t>In other wor</w:t>
      </w:r>
      <w:r w:rsidR="00F022CF">
        <w:rPr>
          <w:rFonts w:cs="Times New Roman"/>
        </w:rPr>
        <w:t>ds, the people in the study do</w:t>
      </w:r>
      <w:r w:rsidRPr="00943287">
        <w:rPr>
          <w:rFonts w:cs="Times New Roman"/>
        </w:rPr>
        <w:t xml:space="preserve"> not know if they are in the treatment</w:t>
      </w:r>
      <w:r w:rsidR="006C75B6">
        <w:rPr>
          <w:rFonts w:cs="Times New Roman"/>
        </w:rPr>
        <w:t xml:space="preserve"> group or in the control group</w:t>
      </w:r>
      <w:r w:rsidR="003D4E90">
        <w:rPr>
          <w:rFonts w:cs="Times New Roman"/>
        </w:rPr>
        <w:t xml:space="preserve">. </w:t>
      </w:r>
      <w:r w:rsidRPr="00943287">
        <w:rPr>
          <w:rFonts w:cs="Times New Roman"/>
        </w:rPr>
        <w:t>This type of</w:t>
      </w:r>
      <w:r w:rsidR="006C75B6">
        <w:rPr>
          <w:rFonts w:cs="Times New Roman"/>
        </w:rPr>
        <w:t xml:space="preserve"> study is called a blind study</w:t>
      </w:r>
      <w:r w:rsidR="003D4E90">
        <w:rPr>
          <w:rFonts w:cs="Times New Roman"/>
        </w:rPr>
        <w:t xml:space="preserve">. </w:t>
      </w:r>
      <w:r w:rsidR="00F022CF">
        <w:rPr>
          <w:rFonts w:cs="Times New Roman"/>
          <w:i/>
          <w:iCs/>
        </w:rPr>
        <w:t xml:space="preserve">Note: </w:t>
      </w:r>
      <w:r w:rsidR="005B137B">
        <w:rPr>
          <w:rFonts w:cs="Times New Roman"/>
          <w:i/>
          <w:iCs/>
        </w:rPr>
        <w:t>W</w:t>
      </w:r>
      <w:r w:rsidRPr="00943287">
        <w:rPr>
          <w:rFonts w:cs="Times New Roman"/>
          <w:i/>
          <w:iCs/>
        </w:rPr>
        <w:t xml:space="preserve">hen researchers use a placebo in a blind study, the people in the study are told ahead of time that they may be getting the actual treatment, or </w:t>
      </w:r>
      <w:r w:rsidR="00F022CF">
        <w:rPr>
          <w:rFonts w:cs="Times New Roman"/>
          <w:i/>
          <w:iCs/>
        </w:rPr>
        <w:t>they may be getting the placebo.</w:t>
      </w:r>
    </w:p>
    <w:p w14:paraId="4CB93C86" w14:textId="77777777" w:rsidR="003B523B" w:rsidRDefault="003B523B" w:rsidP="003B523B">
      <w:pPr>
        <w:pStyle w:val="NoSpacing"/>
        <w:spacing w:line="276" w:lineRule="auto"/>
        <w:rPr>
          <w:rFonts w:cs="Times New Roman"/>
        </w:rPr>
      </w:pPr>
    </w:p>
    <w:p w14:paraId="7953C335" w14:textId="691D7255" w:rsidR="003B523B" w:rsidRDefault="003B523B" w:rsidP="003B523B">
      <w:pPr>
        <w:pStyle w:val="NoSpacing"/>
        <w:pBdr>
          <w:top w:val="single" w:sz="4" w:space="1" w:color="auto"/>
          <w:left w:val="single" w:sz="4" w:space="4" w:color="auto"/>
          <w:bottom w:val="single" w:sz="4" w:space="1" w:color="auto"/>
          <w:right w:val="single" w:sz="4" w:space="4" w:color="auto"/>
        </w:pBdr>
        <w:spacing w:line="276" w:lineRule="auto"/>
      </w:pPr>
      <w:r w:rsidRPr="00943287">
        <w:rPr>
          <w:rFonts w:cs="Times New Roman"/>
          <w:b/>
          <w:bCs/>
        </w:rPr>
        <w:t xml:space="preserve">Double-Blind Study: </w:t>
      </w:r>
      <w:r w:rsidRPr="00943287">
        <w:rPr>
          <w:rFonts w:cs="Times New Roman"/>
        </w:rPr>
        <w:t xml:space="preserve">Sometimes when researchers are </w:t>
      </w:r>
      <w:r>
        <w:rPr>
          <w:rFonts w:cs="Times New Roman"/>
        </w:rPr>
        <w:t>conducting</w:t>
      </w:r>
      <w:r w:rsidRPr="00943287">
        <w:rPr>
          <w:rFonts w:cs="Times New Roman"/>
        </w:rPr>
        <w:t xml:space="preserve"> a very extensive study using many healthcare workers, the researchers will not tell the people in the study or the healthcare workers </w:t>
      </w:r>
      <w:r>
        <w:rPr>
          <w:rFonts w:cs="Times New Roman"/>
        </w:rPr>
        <w:t>which patients will receive</w:t>
      </w:r>
      <w:r w:rsidRPr="00943287">
        <w:rPr>
          <w:rFonts w:cs="Times New Roman"/>
        </w:rPr>
        <w:t xml:space="preserve"> the trea</w:t>
      </w:r>
      <w:r>
        <w:rPr>
          <w:rFonts w:cs="Times New Roman"/>
        </w:rPr>
        <w:t>tment and which patients will receive</w:t>
      </w:r>
      <w:r w:rsidRPr="00943287">
        <w:rPr>
          <w:rFonts w:cs="Times New Roman"/>
        </w:rPr>
        <w:t xml:space="preserve"> the placebo</w:t>
      </w:r>
      <w:r>
        <w:rPr>
          <w:rFonts w:cs="Times New Roman"/>
        </w:rPr>
        <w:t xml:space="preserve">. </w:t>
      </w:r>
      <w:r w:rsidRPr="00943287">
        <w:rPr>
          <w:rFonts w:cs="Times New Roman"/>
        </w:rPr>
        <w:t>In other words, the healthcare workers who ar</w:t>
      </w:r>
      <w:r w:rsidR="0000580B">
        <w:rPr>
          <w:rFonts w:cs="Times New Roman"/>
        </w:rPr>
        <w:t xml:space="preserve">e administering the treatment </w:t>
      </w:r>
      <w:r w:rsidRPr="00943287">
        <w:rPr>
          <w:rFonts w:cs="Times New Roman"/>
        </w:rPr>
        <w:t>or placebo to the people in the study do not know which people are in the treatment group and which people are in the control group</w:t>
      </w:r>
      <w:r>
        <w:rPr>
          <w:rFonts w:cs="Times New Roman"/>
        </w:rPr>
        <w:t xml:space="preserve">. </w:t>
      </w:r>
      <w:r w:rsidRPr="00943287">
        <w:rPr>
          <w:rFonts w:cs="Times New Roman"/>
        </w:rPr>
        <w:t xml:space="preserve">This type of study </w:t>
      </w:r>
      <w:r>
        <w:rPr>
          <w:rFonts w:cs="Times New Roman"/>
        </w:rPr>
        <w:t>is called a double-blind study.</w:t>
      </w:r>
    </w:p>
    <w:p w14:paraId="3BD74685" w14:textId="5FFD2AB2" w:rsidR="003B523B" w:rsidRPr="003B523B" w:rsidRDefault="003B523B" w:rsidP="00DB3F73">
      <w:pPr>
        <w:pStyle w:val="NoSpacing"/>
        <w:spacing w:line="276" w:lineRule="auto"/>
      </w:pPr>
    </w:p>
    <w:p w14:paraId="1A3DE9B3" w14:textId="77777777" w:rsidR="00915C2F" w:rsidRPr="00943287" w:rsidRDefault="00915C2F" w:rsidP="00915C2F">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b/>
          <w:bCs/>
        </w:rPr>
        <w:t>Randomized Controlled Study:</w:t>
      </w:r>
      <w:r w:rsidRPr="00943287">
        <w:rPr>
          <w:rFonts w:cs="Times New Roman"/>
        </w:rPr>
        <w:t xml:space="preserve"> Any </w:t>
      </w:r>
      <w:r>
        <w:rPr>
          <w:rFonts w:cs="Times New Roman"/>
        </w:rPr>
        <w:t xml:space="preserve">clinical </w:t>
      </w:r>
      <w:r w:rsidRPr="00943287">
        <w:rPr>
          <w:rFonts w:cs="Times New Roman"/>
        </w:rPr>
        <w:t>study in which the treatment group and the control group are selected randomly from the population.</w:t>
      </w:r>
    </w:p>
    <w:p w14:paraId="7697BCC7" w14:textId="004AFFE2" w:rsidR="00915C2F" w:rsidRDefault="00915C2F" w:rsidP="00DB3F73">
      <w:pPr>
        <w:pStyle w:val="NoSpacing"/>
        <w:spacing w:line="276" w:lineRule="auto"/>
        <w:rPr>
          <w:rFonts w:cs="Times New Roman"/>
        </w:rPr>
      </w:pPr>
    </w:p>
    <w:p w14:paraId="7AA98327" w14:textId="6157E846" w:rsidR="0038362B" w:rsidRPr="00943287" w:rsidRDefault="00D1093D" w:rsidP="00DB3F73">
      <w:pPr>
        <w:pStyle w:val="NoSpacing"/>
        <w:spacing w:line="276" w:lineRule="auto"/>
        <w:rPr>
          <w:rFonts w:cs="Times New Roman"/>
        </w:rPr>
      </w:pPr>
      <w:r>
        <w:rPr>
          <w:rFonts w:cs="Times New Roman"/>
        </w:rPr>
        <w:t>Whether you are doing an observational study or an experiment, you need to figure out what to do with the data</w:t>
      </w:r>
      <w:r w:rsidR="003D4E90">
        <w:rPr>
          <w:rFonts w:cs="Times New Roman"/>
        </w:rPr>
        <w:t xml:space="preserve">. </w:t>
      </w:r>
      <w:r>
        <w:rPr>
          <w:rFonts w:cs="Times New Roman"/>
        </w:rPr>
        <w:t>You will have many data values that you collected, and it</w:t>
      </w:r>
      <w:r w:rsidR="00F022CF">
        <w:rPr>
          <w:rFonts w:cs="Times New Roman"/>
        </w:rPr>
        <w:t xml:space="preserve"> </w:t>
      </w:r>
      <w:r w:rsidR="00F022CF">
        <w:rPr>
          <w:rFonts w:cs="Times New Roman"/>
        </w:rPr>
        <w:lastRenderedPageBreak/>
        <w:t xml:space="preserve">sometimes helps to calculate </w:t>
      </w:r>
      <w:r>
        <w:rPr>
          <w:rFonts w:cs="Times New Roman"/>
        </w:rPr>
        <w:t>number</w:t>
      </w:r>
      <w:r w:rsidR="00F022CF">
        <w:rPr>
          <w:rFonts w:cs="Times New Roman"/>
        </w:rPr>
        <w:t>s</w:t>
      </w:r>
      <w:r>
        <w:rPr>
          <w:rFonts w:cs="Times New Roman"/>
        </w:rPr>
        <w:t xml:space="preserve"> from these data values</w:t>
      </w:r>
      <w:r w:rsidR="003D4E90">
        <w:rPr>
          <w:rFonts w:cs="Times New Roman"/>
        </w:rPr>
        <w:t xml:space="preserve">. </w:t>
      </w:r>
      <w:r w:rsidR="00F022CF">
        <w:rPr>
          <w:rFonts w:cs="Times New Roman"/>
        </w:rPr>
        <w:t>Whether</w:t>
      </w:r>
      <w:r>
        <w:rPr>
          <w:rFonts w:cs="Times New Roman"/>
        </w:rPr>
        <w:t xml:space="preserve"> you are talking about the population or the sample, determines what we call these numbers</w:t>
      </w:r>
      <w:r w:rsidR="003D4E90">
        <w:rPr>
          <w:rFonts w:cs="Times New Roman"/>
        </w:rPr>
        <w:t xml:space="preserve">. </w:t>
      </w:r>
    </w:p>
    <w:p w14:paraId="7E2D4B41" w14:textId="77777777" w:rsidR="00B26784" w:rsidRDefault="00B26784" w:rsidP="00DB3F73">
      <w:pPr>
        <w:pStyle w:val="NoSpacing"/>
        <w:spacing w:line="276" w:lineRule="auto"/>
        <w:rPr>
          <w:rFonts w:cs="Times New Roman"/>
          <w:b/>
          <w:bCs/>
        </w:rPr>
      </w:pPr>
    </w:p>
    <w:p w14:paraId="35F9D799" w14:textId="508066FC" w:rsidR="00D1093D" w:rsidRDefault="00D1093D"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b/>
          <w:bCs/>
        </w:rPr>
        <w:t>Parameter:</w:t>
      </w:r>
      <w:r w:rsidR="00F022CF">
        <w:rPr>
          <w:rFonts w:cs="Times New Roman"/>
        </w:rPr>
        <w:t xml:space="preserve"> A n</w:t>
      </w:r>
      <w:r w:rsidRPr="00943287">
        <w:rPr>
          <w:rFonts w:cs="Times New Roman"/>
        </w:rPr>
        <w:t xml:space="preserve">umerical </w:t>
      </w:r>
      <w:r>
        <w:rPr>
          <w:rFonts w:cs="Times New Roman"/>
        </w:rPr>
        <w:t>value calculated from</w:t>
      </w:r>
      <w:r w:rsidRPr="00943287">
        <w:rPr>
          <w:rFonts w:cs="Times New Roman"/>
        </w:rPr>
        <w:t xml:space="preserve"> a population</w:t>
      </w:r>
    </w:p>
    <w:p w14:paraId="6656E3D2" w14:textId="47B001A9" w:rsidR="00D1093D" w:rsidRDefault="008145F3"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43287">
        <w:rPr>
          <w:rFonts w:cs="Times New Roman"/>
          <w:b/>
          <w:bCs/>
        </w:rPr>
        <w:t xml:space="preserve">Statistic: </w:t>
      </w:r>
      <w:r w:rsidR="00F022CF">
        <w:rPr>
          <w:rFonts w:cs="Times New Roman"/>
        </w:rPr>
        <w:t>A n</w:t>
      </w:r>
      <w:r w:rsidRPr="00943287">
        <w:rPr>
          <w:rFonts w:cs="Times New Roman"/>
        </w:rPr>
        <w:t xml:space="preserve">umerical </w:t>
      </w:r>
      <w:r w:rsidR="00D1093D">
        <w:rPr>
          <w:rFonts w:cs="Times New Roman"/>
        </w:rPr>
        <w:t>value calculated</w:t>
      </w:r>
      <w:r w:rsidRPr="00943287">
        <w:rPr>
          <w:rFonts w:cs="Times New Roman"/>
        </w:rPr>
        <w:t xml:space="preserve"> </w:t>
      </w:r>
      <w:r w:rsidR="00D1093D">
        <w:rPr>
          <w:rFonts w:cs="Times New Roman"/>
        </w:rPr>
        <w:t>from a sample, and</w:t>
      </w:r>
      <w:r w:rsidR="00F022CF">
        <w:rPr>
          <w:rFonts w:cs="Times New Roman"/>
        </w:rPr>
        <w:t xml:space="preserve"> used to estimate the parameter</w:t>
      </w:r>
    </w:p>
    <w:p w14:paraId="3F87DA21" w14:textId="77777777" w:rsidR="0083144C" w:rsidRDefault="0083144C" w:rsidP="00DB3F73">
      <w:pPr>
        <w:pStyle w:val="NoSpacing"/>
        <w:spacing w:line="276" w:lineRule="auto"/>
        <w:rPr>
          <w:rFonts w:cs="Times New Roman"/>
        </w:rPr>
      </w:pPr>
    </w:p>
    <w:p w14:paraId="6F23A948" w14:textId="576C98DB" w:rsidR="007134CD" w:rsidRDefault="00F022CF" w:rsidP="00DB3F73">
      <w:pPr>
        <w:pStyle w:val="NoSpacing"/>
        <w:spacing w:line="276" w:lineRule="auto"/>
        <w:rPr>
          <w:rFonts w:cs="Times New Roman"/>
        </w:rPr>
      </w:pPr>
      <w:r>
        <w:rPr>
          <w:rFonts w:cs="Times New Roman"/>
        </w:rPr>
        <w:t>Some e</w:t>
      </w:r>
      <w:r w:rsidR="007134CD">
        <w:rPr>
          <w:rFonts w:cs="Times New Roman"/>
        </w:rPr>
        <w:t>xamples of parameters that can be estimated from statistics are</w:t>
      </w:r>
      <w:r>
        <w:rPr>
          <w:rFonts w:cs="Times New Roman"/>
        </w:rPr>
        <w:t xml:space="preserve"> the</w:t>
      </w:r>
      <w:r w:rsidR="007134CD">
        <w:rPr>
          <w:rFonts w:cs="Times New Roman"/>
        </w:rPr>
        <w:t xml:space="preserve"> percentage of people who strongly agree to a question and mean net worth of all Americans</w:t>
      </w:r>
      <w:r w:rsidR="003D4E90">
        <w:rPr>
          <w:rFonts w:cs="Times New Roman"/>
        </w:rPr>
        <w:t xml:space="preserve">. </w:t>
      </w:r>
      <w:r w:rsidR="007134CD">
        <w:rPr>
          <w:rFonts w:cs="Times New Roman"/>
        </w:rPr>
        <w:t>The statistic would be the percentage of people asked who strongly agree to a question, and the mean net worth of a certain number of Americans.</w:t>
      </w:r>
    </w:p>
    <w:p w14:paraId="687FCA15" w14:textId="77777777" w:rsidR="003E584F" w:rsidRDefault="003E584F" w:rsidP="00DB3F73">
      <w:pPr>
        <w:pStyle w:val="NoSpacing"/>
        <w:spacing w:line="276" w:lineRule="auto"/>
        <w:rPr>
          <w:rFonts w:cs="Times New Roman"/>
          <w:b/>
        </w:rPr>
      </w:pPr>
    </w:p>
    <w:p w14:paraId="51B29A32" w14:textId="47B332CD" w:rsidR="007134CD" w:rsidRPr="008705C6" w:rsidRDefault="00005449" w:rsidP="00DB3F73">
      <w:pPr>
        <w:pStyle w:val="NoSpacing"/>
        <w:spacing w:line="276" w:lineRule="auto"/>
        <w:rPr>
          <w:rFonts w:cs="Times New Roman"/>
          <w:b/>
        </w:rPr>
      </w:pPr>
      <w:r>
        <w:rPr>
          <w:rFonts w:cs="Times New Roman"/>
          <w:b/>
        </w:rPr>
        <w:t>Notation for Parameter and S</w:t>
      </w:r>
      <w:r w:rsidR="007134CD" w:rsidRPr="008705C6">
        <w:rPr>
          <w:rFonts w:cs="Times New Roman"/>
          <w:b/>
        </w:rPr>
        <w:t>tatistics:</w:t>
      </w:r>
    </w:p>
    <w:p w14:paraId="4BD25132" w14:textId="6F7E0A46" w:rsidR="007134CD" w:rsidRDefault="008705C6" w:rsidP="00DB3F73">
      <w:pPr>
        <w:pStyle w:val="NoSpacing"/>
        <w:spacing w:line="276" w:lineRule="auto"/>
        <w:rPr>
          <w:rFonts w:cs="Times New Roman"/>
        </w:rPr>
      </w:pPr>
      <w:r>
        <w:rPr>
          <w:rFonts w:cs="Times New Roman"/>
        </w:rPr>
        <w:t>Parameters are usually denoted with Greek letters</w:t>
      </w:r>
      <w:r w:rsidR="003D4E90">
        <w:rPr>
          <w:rFonts w:cs="Times New Roman"/>
        </w:rPr>
        <w:t xml:space="preserve">. </w:t>
      </w:r>
      <w:r>
        <w:rPr>
          <w:rFonts w:cs="Times New Roman"/>
        </w:rPr>
        <w:t>This is not to make you learn a new alphabet</w:t>
      </w:r>
      <w:r w:rsidR="003D4E90">
        <w:rPr>
          <w:rFonts w:cs="Times New Roman"/>
        </w:rPr>
        <w:t xml:space="preserve">. </w:t>
      </w:r>
      <w:r w:rsidR="00BE04B0">
        <w:rPr>
          <w:rFonts w:cs="Times New Roman"/>
        </w:rPr>
        <w:t>It is because there just are not</w:t>
      </w:r>
      <w:r>
        <w:rPr>
          <w:rFonts w:cs="Times New Roman"/>
        </w:rPr>
        <w:t xml:space="preserve"> enough letters in our alphabet</w:t>
      </w:r>
      <w:r w:rsidR="003D4E90">
        <w:rPr>
          <w:rFonts w:cs="Times New Roman"/>
        </w:rPr>
        <w:t xml:space="preserve">. </w:t>
      </w:r>
      <w:r>
        <w:rPr>
          <w:rFonts w:cs="Times New Roman"/>
        </w:rPr>
        <w:t xml:space="preserve">Also, if you see a letter you </w:t>
      </w:r>
      <w:r w:rsidR="00BE04B0">
        <w:rPr>
          <w:rFonts w:cs="Times New Roman"/>
        </w:rPr>
        <w:t>do not</w:t>
      </w:r>
      <w:r>
        <w:rPr>
          <w:rFonts w:cs="Times New Roman"/>
        </w:rPr>
        <w:t xml:space="preserve"> know, then you know that the letter represents a parameter</w:t>
      </w:r>
      <w:r w:rsidR="003D4E90">
        <w:rPr>
          <w:rFonts w:cs="Times New Roman"/>
        </w:rPr>
        <w:t xml:space="preserve">. </w:t>
      </w:r>
      <w:r>
        <w:rPr>
          <w:rFonts w:cs="Times New Roman"/>
        </w:rPr>
        <w:t xml:space="preserve">Examples of letters that are used are </w:t>
      </w:r>
      <w:r w:rsidR="00161D33">
        <w:rPr>
          <w:rFonts w:cs="Times New Roman"/>
          <w:noProof/>
          <w:position w:val="-10"/>
          <w:lang w:eastAsia="en-US"/>
        </w:rPr>
        <w:drawing>
          <wp:inline distT="0" distB="0" distL="0" distR="0" wp14:anchorId="30AF3150" wp14:editId="7A32A238">
            <wp:extent cx="133350" cy="171450"/>
            <wp:effectExtent l="0" t="0" r="0" b="0"/>
            <wp:docPr id="2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33350" cy="171450"/>
                    </a:xfrm>
                    <a:prstGeom prst="rect">
                      <a:avLst/>
                    </a:prstGeom>
                    <a:noFill/>
                    <a:ln>
                      <a:noFill/>
                    </a:ln>
                  </pic:spPr>
                </pic:pic>
              </a:graphicData>
            </a:graphic>
          </wp:inline>
        </w:drawing>
      </w:r>
      <w:r>
        <w:rPr>
          <w:rFonts w:cs="Times New Roman"/>
        </w:rPr>
        <w:t xml:space="preserve"> (mu), </w:t>
      </w:r>
      <w:r w:rsidR="00161D33">
        <w:rPr>
          <w:rFonts w:cs="Times New Roman"/>
          <w:noProof/>
          <w:position w:val="-6"/>
          <w:lang w:eastAsia="en-US"/>
        </w:rPr>
        <w:drawing>
          <wp:inline distT="0" distB="0" distL="0" distR="0" wp14:anchorId="3FCD7C79" wp14:editId="6346D86C">
            <wp:extent cx="152400" cy="133350"/>
            <wp:effectExtent l="0" t="0" r="0" b="0"/>
            <wp:docPr id="24"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52400" cy="133350"/>
                    </a:xfrm>
                    <a:prstGeom prst="rect">
                      <a:avLst/>
                    </a:prstGeom>
                    <a:noFill/>
                    <a:ln>
                      <a:noFill/>
                    </a:ln>
                  </pic:spPr>
                </pic:pic>
              </a:graphicData>
            </a:graphic>
          </wp:inline>
        </w:drawing>
      </w:r>
      <w:r>
        <w:rPr>
          <w:rFonts w:cs="Times New Roman"/>
        </w:rPr>
        <w:t xml:space="preserve"> (sigma), </w:t>
      </w:r>
      <w:r w:rsidR="00161D33">
        <w:rPr>
          <w:rFonts w:cs="Times New Roman"/>
          <w:noProof/>
          <w:position w:val="-10"/>
          <w:lang w:eastAsia="en-US"/>
        </w:rPr>
        <w:drawing>
          <wp:inline distT="0" distB="0" distL="0" distR="0" wp14:anchorId="737AB049" wp14:editId="661706E8">
            <wp:extent cx="133350" cy="171450"/>
            <wp:effectExtent l="0" t="0" r="0" b="0"/>
            <wp:docPr id="2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33350" cy="171450"/>
                    </a:xfrm>
                    <a:prstGeom prst="rect">
                      <a:avLst/>
                    </a:prstGeom>
                    <a:noFill/>
                    <a:ln>
                      <a:noFill/>
                    </a:ln>
                  </pic:spPr>
                </pic:pic>
              </a:graphicData>
            </a:graphic>
          </wp:inline>
        </w:drawing>
      </w:r>
      <w:r>
        <w:rPr>
          <w:rFonts w:cs="Times New Roman"/>
        </w:rPr>
        <w:t xml:space="preserve"> (rho), and p (yes this is our letter because there </w:t>
      </w:r>
      <w:r w:rsidR="00BE04B0">
        <w:rPr>
          <w:rFonts w:cs="Times New Roman"/>
        </w:rPr>
        <w:t>is not</w:t>
      </w:r>
      <w:r>
        <w:rPr>
          <w:rFonts w:cs="Times New Roman"/>
        </w:rPr>
        <w:t xml:space="preserve"> a good choice in the Greek alphabet).</w:t>
      </w:r>
    </w:p>
    <w:p w14:paraId="73FDD822" w14:textId="4C08B8B9" w:rsidR="008705C6" w:rsidRDefault="008705C6" w:rsidP="00DB3F73">
      <w:pPr>
        <w:pStyle w:val="NoSpacing"/>
        <w:spacing w:line="276" w:lineRule="auto"/>
        <w:rPr>
          <w:rFonts w:cs="Times New Roman"/>
        </w:rPr>
      </w:pPr>
      <w:r>
        <w:rPr>
          <w:rFonts w:cs="Times New Roman"/>
        </w:rPr>
        <w:t>Statistics are usually denoted with our alphabet, and in some cases we try to use a letter that would be equivalent to the Greek letter</w:t>
      </w:r>
      <w:r w:rsidR="003D4E90">
        <w:rPr>
          <w:rFonts w:cs="Times New Roman"/>
        </w:rPr>
        <w:t xml:space="preserve">. </w:t>
      </w:r>
      <w:r>
        <w:rPr>
          <w:rFonts w:cs="Times New Roman"/>
        </w:rPr>
        <w:t xml:space="preserve">Examples of letter that are used are </w:t>
      </w:r>
      <w:r w:rsidR="00161D33">
        <w:rPr>
          <w:rFonts w:cs="Times New Roman"/>
          <w:noProof/>
          <w:position w:val="-4"/>
          <w:lang w:eastAsia="en-US"/>
        </w:rPr>
        <w:drawing>
          <wp:inline distT="0" distB="0" distL="0" distR="0" wp14:anchorId="0D2BA95E" wp14:editId="05B748C3">
            <wp:extent cx="133350" cy="152400"/>
            <wp:effectExtent l="0" t="0" r="0" b="0"/>
            <wp:docPr id="2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33350" cy="152400"/>
                    </a:xfrm>
                    <a:prstGeom prst="rect">
                      <a:avLst/>
                    </a:prstGeom>
                    <a:noFill/>
                    <a:ln>
                      <a:noFill/>
                    </a:ln>
                  </pic:spPr>
                </pic:pic>
              </a:graphicData>
            </a:graphic>
          </wp:inline>
        </w:drawing>
      </w:r>
      <w:r>
        <w:rPr>
          <w:rFonts w:cs="Times New Roman"/>
        </w:rPr>
        <w:t xml:space="preserve"> (x-bar), s, r, and </w:t>
      </w:r>
      <w:r w:rsidR="00161D33">
        <w:rPr>
          <w:rFonts w:cs="Times New Roman"/>
          <w:noProof/>
          <w:position w:val="-10"/>
          <w:lang w:eastAsia="en-US"/>
        </w:rPr>
        <w:drawing>
          <wp:inline distT="0" distB="0" distL="0" distR="0" wp14:anchorId="4B5EBBBB" wp14:editId="76408DF5">
            <wp:extent cx="133350" cy="209550"/>
            <wp:effectExtent l="0" t="0" r="0" b="0"/>
            <wp:docPr id="10"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3350" cy="209550"/>
                    </a:xfrm>
                    <a:prstGeom prst="rect">
                      <a:avLst/>
                    </a:prstGeom>
                    <a:noFill/>
                    <a:ln>
                      <a:noFill/>
                    </a:ln>
                  </pic:spPr>
                </pic:pic>
              </a:graphicData>
            </a:graphic>
          </wp:inline>
        </w:drawing>
      </w:r>
      <w:r>
        <w:rPr>
          <w:rFonts w:cs="Times New Roman"/>
        </w:rPr>
        <w:t xml:space="preserve"> (p-hat, since we already used p for the parameter).</w:t>
      </w:r>
    </w:p>
    <w:p w14:paraId="391E128C" w14:textId="51BA5F39" w:rsidR="00821742" w:rsidRDefault="008705C6" w:rsidP="00DB3F73">
      <w:pPr>
        <w:pStyle w:val="NoSpacing"/>
        <w:spacing w:line="276" w:lineRule="auto"/>
        <w:rPr>
          <w:rFonts w:cs="Times New Roman"/>
        </w:rPr>
      </w:pPr>
      <w:r>
        <w:rPr>
          <w:rFonts w:cs="Times New Roman"/>
        </w:rPr>
        <w:t>In addition</w:t>
      </w:r>
      <w:r w:rsidR="00EB6B0E">
        <w:rPr>
          <w:rFonts w:cs="Times New Roman"/>
        </w:rPr>
        <w:t>,</w:t>
      </w:r>
      <w:r>
        <w:rPr>
          <w:rFonts w:cs="Times New Roman"/>
        </w:rPr>
        <w:t xml:space="preserve"> N </w:t>
      </w:r>
      <w:r w:rsidR="00EB6B0E">
        <w:rPr>
          <w:rFonts w:cs="Times New Roman"/>
        </w:rPr>
        <w:t xml:space="preserve">is used </w:t>
      </w:r>
      <w:r>
        <w:rPr>
          <w:rFonts w:cs="Times New Roman"/>
        </w:rPr>
        <w:t>to deno</w:t>
      </w:r>
      <w:r w:rsidR="00EB6B0E">
        <w:rPr>
          <w:rFonts w:cs="Times New Roman"/>
        </w:rPr>
        <w:t xml:space="preserve">te the size of the population and </w:t>
      </w:r>
      <w:r>
        <w:rPr>
          <w:rFonts w:cs="Times New Roman"/>
        </w:rPr>
        <w:t xml:space="preserve">n </w:t>
      </w:r>
      <w:r w:rsidR="00EB6B0E">
        <w:rPr>
          <w:rFonts w:cs="Times New Roman"/>
        </w:rPr>
        <w:t xml:space="preserve">is used </w:t>
      </w:r>
      <w:r>
        <w:rPr>
          <w:rFonts w:cs="Times New Roman"/>
        </w:rPr>
        <w:t>to denote the size of the sample.</w:t>
      </w:r>
    </w:p>
    <w:p w14:paraId="75E3E9CA" w14:textId="77777777" w:rsidR="00821742" w:rsidRDefault="00821742" w:rsidP="00DB3F73">
      <w:pPr>
        <w:pStyle w:val="NoSpacing"/>
        <w:spacing w:line="276" w:lineRule="auto"/>
        <w:rPr>
          <w:rFonts w:cs="Times New Roman"/>
        </w:rPr>
      </w:pPr>
    </w:p>
    <w:tbl>
      <w:tblPr>
        <w:tblStyle w:val="TableGrid"/>
        <w:tblW w:w="0" w:type="auto"/>
        <w:tblLook w:val="04A0" w:firstRow="1" w:lastRow="0" w:firstColumn="1" w:lastColumn="0" w:noHBand="0" w:noVBand="1"/>
      </w:tblPr>
      <w:tblGrid>
        <w:gridCol w:w="8630"/>
      </w:tblGrid>
      <w:tr w:rsidR="00821742" w14:paraId="2F98C19C" w14:textId="77777777" w:rsidTr="00821742">
        <w:tc>
          <w:tcPr>
            <w:tcW w:w="8630" w:type="dxa"/>
          </w:tcPr>
          <w:p w14:paraId="6532D3C3" w14:textId="77777777" w:rsidR="00821742" w:rsidRDefault="00850A10" w:rsidP="00DB3F73">
            <w:pPr>
              <w:pStyle w:val="NoSpacing"/>
              <w:spacing w:line="276" w:lineRule="auto"/>
              <w:rPr>
                <w:rFonts w:cs="Times New Roman"/>
              </w:rPr>
            </w:pPr>
            <w:r w:rsidRPr="00943287">
              <w:rPr>
                <w:rFonts w:cs="Times New Roman"/>
                <w:b/>
                <w:bCs/>
              </w:rPr>
              <w:t xml:space="preserve">Sampling Error: </w:t>
            </w:r>
            <w:r w:rsidRPr="00943287">
              <w:rPr>
                <w:rFonts w:cs="Times New Roman"/>
              </w:rPr>
              <w:t>Th</w:t>
            </w:r>
            <w:r>
              <w:rPr>
                <w:rFonts w:cs="Times New Roman"/>
              </w:rPr>
              <w:t>is is the</w:t>
            </w:r>
            <w:r w:rsidRPr="00943287">
              <w:rPr>
                <w:rFonts w:cs="Times New Roman"/>
              </w:rPr>
              <w:t xml:space="preserve"> difference between a parameter and a statistic. There will always be some error between the two since a statistic is an estimate of a parameter. Sampling error is attributed t</w:t>
            </w:r>
            <w:r>
              <w:rPr>
                <w:rFonts w:cs="Times New Roman"/>
              </w:rPr>
              <w:t>o chance error and sample bias.</w:t>
            </w:r>
          </w:p>
          <w:p w14:paraId="69F2D507" w14:textId="77777777" w:rsidR="00850A10" w:rsidRDefault="00850A10" w:rsidP="00DB3F73">
            <w:pPr>
              <w:pStyle w:val="NoSpacing"/>
              <w:spacing w:line="276" w:lineRule="auto"/>
              <w:rPr>
                <w:rFonts w:cs="Times New Roman"/>
              </w:rPr>
            </w:pPr>
          </w:p>
          <w:p w14:paraId="46330D79" w14:textId="662656C7" w:rsidR="00850A10" w:rsidRDefault="00850A10" w:rsidP="00DB3F73">
            <w:pPr>
              <w:pStyle w:val="NoSpacing"/>
              <w:spacing w:line="276" w:lineRule="auto"/>
              <w:rPr>
                <w:rFonts w:cs="Times New Roman"/>
              </w:rPr>
            </w:pPr>
            <w:r w:rsidRPr="00943287">
              <w:rPr>
                <w:rFonts w:cs="Times New Roman"/>
                <w:b/>
                <w:bCs/>
              </w:rPr>
              <w:t xml:space="preserve">Chance Error: </w:t>
            </w:r>
            <w:r w:rsidRPr="00943287">
              <w:rPr>
                <w:rFonts w:cs="Times New Roman"/>
              </w:rPr>
              <w:t>The error inherent in taking information from a sample instead of from the whole population. This comes from the fact that two different samples from the same population will likely</w:t>
            </w:r>
            <w:r>
              <w:rPr>
                <w:rFonts w:cs="Times New Roman"/>
              </w:rPr>
              <w:t xml:space="preserve"> give two different statistics.</w:t>
            </w:r>
          </w:p>
        </w:tc>
      </w:tr>
    </w:tbl>
    <w:p w14:paraId="09787567" w14:textId="77777777" w:rsidR="003E584F" w:rsidRDefault="003E584F" w:rsidP="00DB3F73">
      <w:pPr>
        <w:pStyle w:val="NoSpacing"/>
        <w:spacing w:line="276" w:lineRule="auto"/>
        <w:rPr>
          <w:rStyle w:val="Strong"/>
          <w:b w:val="0"/>
          <w:color w:val="000000"/>
        </w:rPr>
      </w:pPr>
    </w:p>
    <w:tbl>
      <w:tblPr>
        <w:tblStyle w:val="TableGrid"/>
        <w:tblW w:w="0" w:type="auto"/>
        <w:tblLook w:val="04A0" w:firstRow="1" w:lastRow="0" w:firstColumn="1" w:lastColumn="0" w:noHBand="0" w:noVBand="1"/>
      </w:tblPr>
      <w:tblGrid>
        <w:gridCol w:w="8630"/>
      </w:tblGrid>
      <w:tr w:rsidR="00850A10" w14:paraId="4084FDF3" w14:textId="77777777" w:rsidTr="00850A10">
        <w:tc>
          <w:tcPr>
            <w:tcW w:w="8630" w:type="dxa"/>
          </w:tcPr>
          <w:p w14:paraId="6A8654D8" w14:textId="3E71C7B3" w:rsidR="00850A10" w:rsidRDefault="00850A10" w:rsidP="00DB3F73">
            <w:pPr>
              <w:pStyle w:val="NoSpacing"/>
              <w:spacing w:line="276" w:lineRule="auto"/>
              <w:rPr>
                <w:rFonts w:cs="Times New Roman"/>
              </w:rPr>
            </w:pPr>
            <w:r w:rsidRPr="00943287">
              <w:rPr>
                <w:rFonts w:cs="Times New Roman"/>
                <w:b/>
                <w:bCs/>
              </w:rPr>
              <w:t>Sample Bias:</w:t>
            </w:r>
            <w:r w:rsidRPr="00943287">
              <w:rPr>
                <w:rFonts w:cs="Times New Roman"/>
              </w:rPr>
              <w:t xml:space="preserve"> The error from using a sample that doe</w:t>
            </w:r>
            <w:r>
              <w:rPr>
                <w:rFonts w:cs="Times New Roman"/>
              </w:rPr>
              <w:t>s not represent the population. To avoid this, use some sort of random sample.</w:t>
            </w:r>
          </w:p>
          <w:p w14:paraId="2E06E0B7" w14:textId="77777777" w:rsidR="00850A10" w:rsidRDefault="00850A10" w:rsidP="00DB3F73">
            <w:pPr>
              <w:pStyle w:val="NoSpacing"/>
              <w:spacing w:line="276" w:lineRule="auto"/>
              <w:rPr>
                <w:rFonts w:cs="Times New Roman"/>
              </w:rPr>
            </w:pPr>
          </w:p>
          <w:p w14:paraId="40816ED0" w14:textId="64568482" w:rsidR="00850A10" w:rsidRDefault="00850A10" w:rsidP="00DB3F73">
            <w:pPr>
              <w:pStyle w:val="NoSpacing"/>
              <w:spacing w:line="276" w:lineRule="auto"/>
              <w:rPr>
                <w:rStyle w:val="Strong"/>
                <w:b w:val="0"/>
                <w:color w:val="000000"/>
              </w:rPr>
            </w:pPr>
            <w:r w:rsidRPr="00943287">
              <w:rPr>
                <w:rFonts w:cs="Times New Roman"/>
                <w:b/>
                <w:bCs/>
              </w:rPr>
              <w:t xml:space="preserve">Sampling Rate: </w:t>
            </w:r>
            <w:r w:rsidRPr="00943287">
              <w:rPr>
                <w:rFonts w:cs="Times New Roman"/>
              </w:rPr>
              <w:t>The fraction of the total population that is in the sample. This can be denoted by n/N</w:t>
            </w:r>
            <w:r>
              <w:rPr>
                <w:rFonts w:cs="Times New Roman"/>
              </w:rPr>
              <w:t>.</w:t>
            </w:r>
          </w:p>
        </w:tc>
      </w:tr>
    </w:tbl>
    <w:p w14:paraId="56BA7375" w14:textId="77777777" w:rsidR="00850A10" w:rsidRDefault="00850A10" w:rsidP="00DB3F73">
      <w:pPr>
        <w:pStyle w:val="NoSpacing"/>
        <w:spacing w:line="276" w:lineRule="auto"/>
        <w:rPr>
          <w:rStyle w:val="Strong"/>
          <w:b w:val="0"/>
          <w:color w:val="000000"/>
        </w:rPr>
      </w:pPr>
    </w:p>
    <w:p w14:paraId="49EC272B" w14:textId="77777777" w:rsidR="00850A10" w:rsidRDefault="00850A10" w:rsidP="00DB3F73">
      <w:pPr>
        <w:pStyle w:val="NoSpacing"/>
        <w:spacing w:line="276" w:lineRule="auto"/>
        <w:rPr>
          <w:rStyle w:val="Strong"/>
          <w:b w:val="0"/>
          <w:color w:val="000000"/>
        </w:rPr>
      </w:pPr>
    </w:p>
    <w:p w14:paraId="29B817B9" w14:textId="77777777" w:rsidR="002A3933" w:rsidRPr="005B76BA" w:rsidRDefault="002A3933" w:rsidP="00DB3F73">
      <w:pPr>
        <w:pStyle w:val="NoSpacing"/>
        <w:spacing w:line="276" w:lineRule="auto"/>
        <w:rPr>
          <w:rStyle w:val="Strong"/>
          <w:b w:val="0"/>
          <w:color w:val="000000"/>
        </w:rPr>
      </w:pPr>
    </w:p>
    <w:p w14:paraId="1B272399" w14:textId="27990E72" w:rsidR="008F4366" w:rsidRPr="000D4D1F" w:rsidRDefault="008F4366" w:rsidP="00DB3F73">
      <w:pPr>
        <w:pStyle w:val="NoSpacing"/>
        <w:spacing w:line="276" w:lineRule="auto"/>
        <w:rPr>
          <w:rStyle w:val="Strong"/>
          <w:color w:val="000000"/>
          <w:sz w:val="28"/>
        </w:rPr>
      </w:pPr>
      <w:r w:rsidRPr="000D4D1F">
        <w:rPr>
          <w:rStyle w:val="Strong"/>
          <w:color w:val="000000"/>
          <w:sz w:val="28"/>
        </w:rPr>
        <w:lastRenderedPageBreak/>
        <w:t xml:space="preserve">Section 1.4: </w:t>
      </w:r>
      <w:r w:rsidR="00567B67" w:rsidRPr="000D4D1F">
        <w:rPr>
          <w:rFonts w:cstheme="minorHAnsi"/>
          <w:b/>
          <w:spacing w:val="-2"/>
          <w:sz w:val="28"/>
        </w:rPr>
        <w:t>Should You Believe a Statistical Study?</w:t>
      </w:r>
    </w:p>
    <w:p w14:paraId="40B0B665" w14:textId="77777777" w:rsidR="00005449" w:rsidRDefault="00005449" w:rsidP="00DB3F73">
      <w:pPr>
        <w:pStyle w:val="NoSpacing"/>
        <w:spacing w:line="276" w:lineRule="auto"/>
        <w:rPr>
          <w:rFonts w:cs="Times New Roman"/>
        </w:rPr>
      </w:pPr>
    </w:p>
    <w:p w14:paraId="3A73A65F" w14:textId="7216E089" w:rsidR="009B6097" w:rsidRDefault="00EB6B0E" w:rsidP="00DB3F73">
      <w:pPr>
        <w:pStyle w:val="NoSpacing"/>
        <w:spacing w:line="276" w:lineRule="auto"/>
        <w:rPr>
          <w:rFonts w:cs="Times New Roman"/>
        </w:rPr>
      </w:pPr>
      <w:r>
        <w:rPr>
          <w:rFonts w:cs="Times New Roman"/>
        </w:rPr>
        <w:t>N</w:t>
      </w:r>
      <w:r w:rsidR="00E02A78">
        <w:rPr>
          <w:rFonts w:cs="Times New Roman"/>
        </w:rPr>
        <w:t>ow we have looked at the basics of a statistical study, but how do you make sure that you conduct a good statistical study</w:t>
      </w:r>
      <w:r w:rsidR="003D4E90">
        <w:rPr>
          <w:rFonts w:cs="Times New Roman"/>
        </w:rPr>
        <w:t xml:space="preserve">? </w:t>
      </w:r>
      <w:r w:rsidR="0055634C">
        <w:rPr>
          <w:rFonts w:cs="Times New Roman"/>
        </w:rPr>
        <w:t>You need to use the following guidelines.</w:t>
      </w:r>
    </w:p>
    <w:p w14:paraId="36518FFF" w14:textId="77777777" w:rsidR="0055634C" w:rsidRDefault="0055634C" w:rsidP="00DB3F73">
      <w:pPr>
        <w:pStyle w:val="NoSpacing"/>
        <w:spacing w:line="276" w:lineRule="auto"/>
        <w:rPr>
          <w:rFonts w:cs="Times New Roman"/>
        </w:rPr>
      </w:pPr>
    </w:p>
    <w:p w14:paraId="6A07BD87" w14:textId="05F94C2B" w:rsidR="0055634C" w:rsidRPr="00DE38EF" w:rsidRDefault="00EB6B0E" w:rsidP="00DB3F73">
      <w:pPr>
        <w:pStyle w:val="NoSpacing"/>
        <w:spacing w:line="276" w:lineRule="auto"/>
        <w:rPr>
          <w:b/>
        </w:rPr>
      </w:pPr>
      <w:r>
        <w:rPr>
          <w:b/>
        </w:rPr>
        <w:t>Guidelines for Conducting a Statistical S</w:t>
      </w:r>
      <w:r w:rsidR="0055634C" w:rsidRPr="00DE38EF">
        <w:rPr>
          <w:b/>
        </w:rPr>
        <w:t>tudy:</w:t>
      </w:r>
    </w:p>
    <w:p w14:paraId="4A89589A" w14:textId="15B96CC8" w:rsidR="0055634C" w:rsidRDefault="0055634C" w:rsidP="00DB3F73">
      <w:pPr>
        <w:pStyle w:val="NoSpacing"/>
        <w:numPr>
          <w:ilvl w:val="0"/>
          <w:numId w:val="11"/>
        </w:numPr>
        <w:spacing w:line="276" w:lineRule="auto"/>
      </w:pPr>
      <w:r w:rsidRPr="001C1338">
        <w:t>State th</w:t>
      </w:r>
      <w:r>
        <w:t>e goal of your study precisely</w:t>
      </w:r>
      <w:r w:rsidR="003D4E90">
        <w:t xml:space="preserve">. </w:t>
      </w:r>
      <w:r>
        <w:t>Make sure you understand what you actually want to know before you collect any data</w:t>
      </w:r>
      <w:r w:rsidR="003D4E90">
        <w:t xml:space="preserve">. </w:t>
      </w:r>
      <w:r w:rsidR="00673873">
        <w:t xml:space="preserve">Determine </w:t>
      </w:r>
      <w:r w:rsidR="00673873" w:rsidRPr="001C1338">
        <w:t>exactly wha</w:t>
      </w:r>
      <w:r w:rsidR="001D6A27">
        <w:t>t you would</w:t>
      </w:r>
      <w:r w:rsidR="00673873">
        <w:t xml:space="preserve"> like to learn about.</w:t>
      </w:r>
    </w:p>
    <w:p w14:paraId="639288A5" w14:textId="3BF99B22" w:rsidR="00673873" w:rsidRDefault="00673873" w:rsidP="00DB3F73">
      <w:pPr>
        <w:pStyle w:val="NoSpacing"/>
        <w:numPr>
          <w:ilvl w:val="0"/>
          <w:numId w:val="11"/>
        </w:numPr>
        <w:spacing w:line="276" w:lineRule="auto"/>
      </w:pPr>
      <w:r>
        <w:t>State</w:t>
      </w:r>
      <w:r w:rsidR="0055634C" w:rsidRPr="001C1338">
        <w:t xml:space="preserve"> the population you want to study</w:t>
      </w:r>
      <w:r w:rsidR="00EB6B0E">
        <w:t xml:space="preserve"> and state the population parameter(s) of interest.</w:t>
      </w:r>
    </w:p>
    <w:p w14:paraId="134B7132" w14:textId="66E109E0" w:rsidR="00673873" w:rsidRDefault="0055634C" w:rsidP="00DB3F73">
      <w:pPr>
        <w:pStyle w:val="NoSpacing"/>
        <w:numPr>
          <w:ilvl w:val="0"/>
          <w:numId w:val="11"/>
        </w:numPr>
        <w:spacing w:line="276" w:lineRule="auto"/>
      </w:pPr>
      <w:r w:rsidRPr="001C1338">
        <w:t xml:space="preserve">Choose a </w:t>
      </w:r>
      <w:r w:rsidR="00673873">
        <w:t>sampling method</w:t>
      </w:r>
      <w:r w:rsidR="003D4E90">
        <w:t xml:space="preserve">. </w:t>
      </w:r>
      <w:r w:rsidR="00EB6B0E">
        <w:t xml:space="preserve">A </w:t>
      </w:r>
      <w:r>
        <w:t xml:space="preserve">simple random sample is the best type of sample, though sometimes a stratified or cluster </w:t>
      </w:r>
      <w:r w:rsidR="00EB6B0E">
        <w:t xml:space="preserve">sample may be better </w:t>
      </w:r>
      <w:r>
        <w:t>depending on the question you are asking.</w:t>
      </w:r>
    </w:p>
    <w:p w14:paraId="5984B3A0" w14:textId="77777777" w:rsidR="00673873" w:rsidRDefault="0055634C" w:rsidP="00DB3F73">
      <w:pPr>
        <w:pStyle w:val="NoSpacing"/>
        <w:numPr>
          <w:ilvl w:val="0"/>
          <w:numId w:val="11"/>
        </w:numPr>
        <w:spacing w:line="276" w:lineRule="auto"/>
      </w:pPr>
      <w:r w:rsidRPr="001C1338">
        <w:t xml:space="preserve">Collect </w:t>
      </w:r>
      <w:r w:rsidR="00673873">
        <w:t>the</w:t>
      </w:r>
      <w:r w:rsidRPr="001C1338">
        <w:t xml:space="preserve"> data </w:t>
      </w:r>
      <w:r w:rsidR="00673873">
        <w:t>for</w:t>
      </w:r>
      <w:r w:rsidRPr="001C1338">
        <w:t xml:space="preserve"> the sample and summarize these data by finding sample statistics</w:t>
      </w:r>
      <w:r w:rsidR="00673873">
        <w:t>.</w:t>
      </w:r>
    </w:p>
    <w:p w14:paraId="6F0FC018" w14:textId="41456156" w:rsidR="00673873" w:rsidRDefault="0055634C" w:rsidP="00DB3F73">
      <w:pPr>
        <w:pStyle w:val="NoSpacing"/>
        <w:numPr>
          <w:ilvl w:val="0"/>
          <w:numId w:val="11"/>
        </w:numPr>
        <w:spacing w:line="276" w:lineRule="auto"/>
      </w:pPr>
      <w:r w:rsidRPr="001C1338">
        <w:t xml:space="preserve">Use the sample statistics to </w:t>
      </w:r>
      <w:r w:rsidR="00EB6B0E">
        <w:t xml:space="preserve">make inferences </w:t>
      </w:r>
      <w:r w:rsidR="00673873">
        <w:t>about the population parameters.</w:t>
      </w:r>
    </w:p>
    <w:p w14:paraId="45FED5B6" w14:textId="78A3618C" w:rsidR="0055634C" w:rsidRPr="001C1338" w:rsidRDefault="0055634C" w:rsidP="00DB3F73">
      <w:pPr>
        <w:pStyle w:val="NoSpacing"/>
        <w:numPr>
          <w:ilvl w:val="0"/>
          <w:numId w:val="11"/>
        </w:numPr>
        <w:spacing w:line="276" w:lineRule="auto"/>
      </w:pPr>
      <w:r w:rsidRPr="001C1338">
        <w:t>Draw conclusions: Determine what you learned and whether you achieved your goal.</w:t>
      </w:r>
    </w:p>
    <w:p w14:paraId="1CE4E54C" w14:textId="77777777" w:rsidR="0055634C" w:rsidRDefault="0055634C" w:rsidP="00DB3F73">
      <w:pPr>
        <w:pStyle w:val="NoSpacing"/>
        <w:spacing w:line="276" w:lineRule="auto"/>
        <w:rPr>
          <w:rFonts w:cs="Times New Roman"/>
        </w:rPr>
      </w:pPr>
    </w:p>
    <w:p w14:paraId="01753184" w14:textId="666E0E13" w:rsidR="00673873" w:rsidRDefault="00673873" w:rsidP="00DB3F73">
      <w:pPr>
        <w:pStyle w:val="NoSpacing"/>
        <w:spacing w:line="276" w:lineRule="auto"/>
        <w:rPr>
          <w:rFonts w:cs="Times New Roman"/>
        </w:rPr>
      </w:pPr>
      <w:r>
        <w:rPr>
          <w:rFonts w:cs="Times New Roman"/>
        </w:rPr>
        <w:t>The mistake that most people make when doing a statistical study is to collect the data, and then look at the data to see what questions can be answered</w:t>
      </w:r>
      <w:r w:rsidR="003D4E90">
        <w:rPr>
          <w:rFonts w:cs="Times New Roman"/>
        </w:rPr>
        <w:t xml:space="preserve">. </w:t>
      </w:r>
      <w:r>
        <w:rPr>
          <w:rFonts w:cs="Times New Roman"/>
        </w:rPr>
        <w:t>This is actually backwards</w:t>
      </w:r>
      <w:r w:rsidR="003D4E90">
        <w:rPr>
          <w:rFonts w:cs="Times New Roman"/>
        </w:rPr>
        <w:t xml:space="preserve">. </w:t>
      </w:r>
      <w:r>
        <w:rPr>
          <w:rFonts w:cs="Times New Roman"/>
        </w:rPr>
        <w:t>So</w:t>
      </w:r>
      <w:r w:rsidR="00EB6B0E">
        <w:rPr>
          <w:rFonts w:cs="Times New Roman"/>
        </w:rPr>
        <w:t>,</w:t>
      </w:r>
      <w:r>
        <w:rPr>
          <w:rFonts w:cs="Times New Roman"/>
        </w:rPr>
        <w:t xml:space="preserve"> make sure you know what question you want to answer before you collect any data.</w:t>
      </w:r>
    </w:p>
    <w:p w14:paraId="6E012EB4" w14:textId="77777777" w:rsidR="00673873" w:rsidRDefault="00673873" w:rsidP="00DB3F73">
      <w:pPr>
        <w:pStyle w:val="NoSpacing"/>
        <w:spacing w:line="276" w:lineRule="auto"/>
        <w:rPr>
          <w:rFonts w:cs="Times New Roman"/>
        </w:rPr>
      </w:pPr>
    </w:p>
    <w:p w14:paraId="30A17833" w14:textId="3067D0BF" w:rsidR="001C1338" w:rsidRPr="001C1338" w:rsidRDefault="00673873" w:rsidP="00DB3F73">
      <w:pPr>
        <w:pStyle w:val="NoSpacing"/>
        <w:spacing w:line="276" w:lineRule="auto"/>
        <w:rPr>
          <w:rFonts w:cs="Times New Roman"/>
        </w:rPr>
      </w:pPr>
      <w:r>
        <w:rPr>
          <w:rFonts w:cs="Times New Roman"/>
        </w:rPr>
        <w:t xml:space="preserve">Even if you </w:t>
      </w:r>
      <w:r w:rsidR="00BE04B0">
        <w:rPr>
          <w:rFonts w:cs="Times New Roman"/>
        </w:rPr>
        <w:t>do not</w:t>
      </w:r>
      <w:r>
        <w:rPr>
          <w:rFonts w:cs="Times New Roman"/>
        </w:rPr>
        <w:t xml:space="preserve"> conduct your own study, you will be looking at studies that other people have conducted</w:t>
      </w:r>
      <w:r w:rsidR="003D4E90">
        <w:rPr>
          <w:rFonts w:cs="Times New Roman"/>
        </w:rPr>
        <w:t xml:space="preserve">. </w:t>
      </w:r>
      <w:r w:rsidR="001C1338" w:rsidRPr="001C1338">
        <w:rPr>
          <w:rFonts w:cs="Times New Roman"/>
        </w:rPr>
        <w:t>Every</w:t>
      </w:r>
      <w:r w:rsidR="00EB6B0E">
        <w:rPr>
          <w:rFonts w:cs="Times New Roman"/>
        </w:rPr>
        <w:t xml:space="preserve"> </w:t>
      </w:r>
      <w:r w:rsidR="001C1338" w:rsidRPr="001C1338">
        <w:rPr>
          <w:rFonts w:cs="Times New Roman"/>
        </w:rPr>
        <w:t>day you hear and see statistics on the news, in ne</w:t>
      </w:r>
      <w:r w:rsidR="008705C6">
        <w:rPr>
          <w:rFonts w:cs="Times New Roman"/>
        </w:rPr>
        <w:t>wspapers and magazines, on the I</w:t>
      </w:r>
      <w:r w:rsidR="001C1338" w:rsidRPr="001C1338">
        <w:rPr>
          <w:rFonts w:cs="Times New Roman"/>
        </w:rPr>
        <w:t>nternet and other places</w:t>
      </w:r>
      <w:r w:rsidR="003D4E90">
        <w:rPr>
          <w:rFonts w:cs="Times New Roman"/>
        </w:rPr>
        <w:t xml:space="preserve">. </w:t>
      </w:r>
      <w:r w:rsidR="001C1338" w:rsidRPr="001C1338">
        <w:rPr>
          <w:rFonts w:cs="Times New Roman"/>
        </w:rPr>
        <w:t>Some of these statistics may be legitimate and beneficial, but some may be inaccurate and misleading</w:t>
      </w:r>
      <w:r w:rsidR="003D4E90">
        <w:rPr>
          <w:rFonts w:cs="Times New Roman"/>
        </w:rPr>
        <w:t xml:space="preserve">. </w:t>
      </w:r>
      <w:r w:rsidR="001C1338" w:rsidRPr="001C1338">
        <w:rPr>
          <w:rFonts w:cs="Times New Roman"/>
        </w:rPr>
        <w:t xml:space="preserve">Here are some </w:t>
      </w:r>
      <w:r w:rsidR="00EB6B0E">
        <w:rPr>
          <w:rFonts w:cs="Times New Roman"/>
        </w:rPr>
        <w:t>steps</w:t>
      </w:r>
      <w:r w:rsidR="001C1338" w:rsidRPr="001C1338">
        <w:rPr>
          <w:rFonts w:cs="Times New Roman"/>
        </w:rPr>
        <w:t xml:space="preserve"> to follow when evaluating whether or not a statistical study is believable.</w:t>
      </w:r>
    </w:p>
    <w:p w14:paraId="781BFA0B" w14:textId="77777777" w:rsidR="0083144C" w:rsidRPr="001C1338" w:rsidRDefault="0083144C" w:rsidP="00DB3F73">
      <w:pPr>
        <w:pStyle w:val="NoSpacing"/>
        <w:spacing w:line="276" w:lineRule="auto"/>
        <w:rPr>
          <w:rFonts w:cs="Times New Roman"/>
        </w:rPr>
      </w:pPr>
    </w:p>
    <w:p w14:paraId="644A57BD" w14:textId="2B5EE5ED" w:rsidR="001C1338" w:rsidRDefault="00EB6B0E" w:rsidP="00DB3F73">
      <w:pPr>
        <w:pStyle w:val="NoSpacing"/>
        <w:spacing w:line="276" w:lineRule="auto"/>
        <w:rPr>
          <w:rFonts w:cs="Times New Roman"/>
          <w:b/>
          <w:bCs/>
        </w:rPr>
      </w:pPr>
      <w:r>
        <w:rPr>
          <w:rFonts w:cs="Times New Roman"/>
          <w:b/>
          <w:bCs/>
        </w:rPr>
        <w:t>Steps</w:t>
      </w:r>
      <w:r w:rsidR="00673873">
        <w:rPr>
          <w:rFonts w:cs="Times New Roman"/>
          <w:b/>
          <w:bCs/>
        </w:rPr>
        <w:t xml:space="preserve"> for </w:t>
      </w:r>
      <w:r>
        <w:rPr>
          <w:rFonts w:cs="Times New Roman"/>
          <w:b/>
          <w:bCs/>
        </w:rPr>
        <w:t>Determining whether a Statistical S</w:t>
      </w:r>
      <w:r w:rsidR="00673873">
        <w:rPr>
          <w:rFonts w:cs="Times New Roman"/>
          <w:b/>
          <w:bCs/>
        </w:rPr>
        <w:t>tudy</w:t>
      </w:r>
      <w:r>
        <w:rPr>
          <w:rFonts w:cs="Times New Roman"/>
          <w:b/>
          <w:bCs/>
        </w:rPr>
        <w:t xml:space="preserve"> is Believable</w:t>
      </w:r>
      <w:r w:rsidR="001C1338" w:rsidRPr="001C1338">
        <w:rPr>
          <w:rFonts w:cs="Times New Roman"/>
          <w:b/>
          <w:bCs/>
        </w:rPr>
        <w:t>:</w:t>
      </w:r>
    </w:p>
    <w:p w14:paraId="448F69A3" w14:textId="77777777" w:rsidR="00EB6B0E" w:rsidRPr="001C1338" w:rsidRDefault="00EB6B0E" w:rsidP="00DB3F73">
      <w:pPr>
        <w:pStyle w:val="NoSpacing"/>
        <w:spacing w:line="276" w:lineRule="auto"/>
        <w:rPr>
          <w:rFonts w:cs="Times New Roman"/>
        </w:rPr>
      </w:pPr>
    </w:p>
    <w:p w14:paraId="21D12D2C" w14:textId="4CD4665C" w:rsidR="001C1338" w:rsidRPr="001C1338" w:rsidRDefault="000B54F4" w:rsidP="00DB3F73">
      <w:pPr>
        <w:pStyle w:val="NoSpacing"/>
        <w:spacing w:line="276" w:lineRule="auto"/>
        <w:rPr>
          <w:rFonts w:cs="Times New Roman"/>
        </w:rPr>
      </w:pPr>
      <w:r>
        <w:rPr>
          <w:rFonts w:cs="Times New Roman"/>
          <w:b/>
          <w:bCs/>
        </w:rPr>
        <w:t xml:space="preserve">1. </w:t>
      </w:r>
      <w:r w:rsidR="00EB6B0E">
        <w:rPr>
          <w:rFonts w:cs="Times New Roman"/>
          <w:b/>
          <w:bCs/>
        </w:rPr>
        <w:t>Are the population, goal of the study, and type of study clearly stated?</w:t>
      </w:r>
    </w:p>
    <w:p w14:paraId="70BEA701" w14:textId="77777777" w:rsidR="001C1338" w:rsidRPr="001C1338" w:rsidRDefault="001C1338" w:rsidP="00DB3F73">
      <w:pPr>
        <w:pStyle w:val="NoSpacing"/>
        <w:spacing w:line="276" w:lineRule="auto"/>
        <w:rPr>
          <w:rFonts w:cs="Times New Roman"/>
        </w:rPr>
      </w:pPr>
      <w:r w:rsidRPr="001C1338">
        <w:rPr>
          <w:rFonts w:cs="Times New Roman"/>
        </w:rPr>
        <w:t>You should be able to answer the following questions when reading about a statistical study:</w:t>
      </w:r>
    </w:p>
    <w:p w14:paraId="502847B2" w14:textId="0697FA74" w:rsidR="009B6097" w:rsidRDefault="00EB6B0E" w:rsidP="00DB3F73">
      <w:pPr>
        <w:pStyle w:val="NoSpacing"/>
        <w:numPr>
          <w:ilvl w:val="0"/>
          <w:numId w:val="10"/>
        </w:numPr>
        <w:spacing w:line="276" w:lineRule="auto"/>
        <w:rPr>
          <w:rFonts w:cs="Times New Roman"/>
        </w:rPr>
      </w:pPr>
      <w:r>
        <w:rPr>
          <w:rFonts w:cs="Times New Roman"/>
        </w:rPr>
        <w:t>Does the study have a clear goal</w:t>
      </w:r>
      <w:r w:rsidR="003D4E90">
        <w:rPr>
          <w:rFonts w:cs="Times New Roman"/>
        </w:rPr>
        <w:t xml:space="preserve">? </w:t>
      </w:r>
      <w:r>
        <w:rPr>
          <w:rFonts w:cs="Times New Roman"/>
        </w:rPr>
        <w:t>What is it?</w:t>
      </w:r>
    </w:p>
    <w:p w14:paraId="4252DBCE" w14:textId="5365E673" w:rsidR="001C1338" w:rsidRPr="009B6097" w:rsidRDefault="00EB6B0E" w:rsidP="00DB3F73">
      <w:pPr>
        <w:pStyle w:val="NoSpacing"/>
        <w:numPr>
          <w:ilvl w:val="0"/>
          <w:numId w:val="10"/>
        </w:numPr>
        <w:spacing w:line="276" w:lineRule="auto"/>
        <w:rPr>
          <w:rFonts w:cs="Times New Roman"/>
        </w:rPr>
      </w:pPr>
      <w:r>
        <w:rPr>
          <w:rFonts w:cs="Times New Roman"/>
        </w:rPr>
        <w:t>Is the population defined clearly</w:t>
      </w:r>
      <w:r w:rsidR="003D4E90">
        <w:rPr>
          <w:rFonts w:cs="Times New Roman"/>
        </w:rPr>
        <w:t xml:space="preserve">? </w:t>
      </w:r>
      <w:r>
        <w:rPr>
          <w:rFonts w:cs="Times New Roman"/>
        </w:rPr>
        <w:t>What is it?</w:t>
      </w:r>
    </w:p>
    <w:p w14:paraId="1A69C125" w14:textId="0746A2DF" w:rsidR="001C1338" w:rsidRPr="001C1338" w:rsidRDefault="00EB6B0E" w:rsidP="00DB3F73">
      <w:pPr>
        <w:pStyle w:val="NoSpacing"/>
        <w:numPr>
          <w:ilvl w:val="0"/>
          <w:numId w:val="10"/>
        </w:numPr>
        <w:spacing w:line="276" w:lineRule="auto"/>
        <w:rPr>
          <w:rFonts w:cs="Times New Roman"/>
        </w:rPr>
      </w:pPr>
      <w:r>
        <w:rPr>
          <w:rFonts w:cs="Times New Roman"/>
        </w:rPr>
        <w:t xml:space="preserve">Is the </w:t>
      </w:r>
      <w:r w:rsidR="001C1338" w:rsidRPr="001C1338">
        <w:rPr>
          <w:rFonts w:cs="Times New Roman"/>
        </w:rPr>
        <w:t>type of study</w:t>
      </w:r>
      <w:r>
        <w:rPr>
          <w:rFonts w:cs="Times New Roman"/>
        </w:rPr>
        <w:t xml:space="preserve"> used clear and appropriate</w:t>
      </w:r>
      <w:r w:rsidR="001C1338" w:rsidRPr="001C1338">
        <w:rPr>
          <w:rFonts w:cs="Times New Roman"/>
        </w:rPr>
        <w:t>?</w:t>
      </w:r>
    </w:p>
    <w:p w14:paraId="7ECAC909" w14:textId="77777777" w:rsidR="00EB6B0E" w:rsidRPr="001C1338" w:rsidRDefault="00EB6B0E" w:rsidP="00DB3F73">
      <w:pPr>
        <w:pStyle w:val="NoSpacing"/>
        <w:spacing w:line="276" w:lineRule="auto"/>
        <w:rPr>
          <w:rFonts w:cs="Times New Roman"/>
        </w:rPr>
      </w:pPr>
    </w:p>
    <w:p w14:paraId="75AF765C" w14:textId="0D388706" w:rsidR="001C1338" w:rsidRPr="001C1338" w:rsidRDefault="000B54F4" w:rsidP="00DB3F73">
      <w:pPr>
        <w:pStyle w:val="NoSpacing"/>
        <w:spacing w:line="276" w:lineRule="auto"/>
        <w:rPr>
          <w:rFonts w:cs="Times New Roman"/>
        </w:rPr>
      </w:pPr>
      <w:r>
        <w:rPr>
          <w:rFonts w:cs="Times New Roman"/>
          <w:b/>
          <w:bCs/>
        </w:rPr>
        <w:lastRenderedPageBreak/>
        <w:t xml:space="preserve">2. </w:t>
      </w:r>
      <w:r w:rsidR="00EB6B0E">
        <w:rPr>
          <w:rFonts w:cs="Times New Roman"/>
          <w:b/>
          <w:bCs/>
        </w:rPr>
        <w:t>Is the source of the study identified</w:t>
      </w:r>
      <w:r w:rsidR="003D4E90">
        <w:rPr>
          <w:rFonts w:cs="Times New Roman"/>
          <w:b/>
          <w:bCs/>
        </w:rPr>
        <w:t xml:space="preserve">? </w:t>
      </w:r>
      <w:r w:rsidR="00EB6B0E">
        <w:rPr>
          <w:rFonts w:cs="Times New Roman"/>
          <w:b/>
          <w:bCs/>
        </w:rPr>
        <w:t>Are there any concerns with the source?</w:t>
      </w:r>
    </w:p>
    <w:p w14:paraId="0F620ECE" w14:textId="77777777" w:rsidR="00EB6B0E" w:rsidRDefault="001C1338" w:rsidP="00DB3F73">
      <w:pPr>
        <w:pStyle w:val="NoSpacing"/>
        <w:spacing w:line="276" w:lineRule="auto"/>
        <w:rPr>
          <w:rFonts w:cs="Times New Roman"/>
        </w:rPr>
      </w:pPr>
      <w:r w:rsidRPr="001C1338">
        <w:rPr>
          <w:rFonts w:cs="Times New Roman"/>
        </w:rPr>
        <w:t>A study may not have been conducted fairly if those who funded the s</w:t>
      </w:r>
      <w:r w:rsidR="00EB6B0E">
        <w:rPr>
          <w:rFonts w:cs="Times New Roman"/>
        </w:rPr>
        <w:t>tudy are biased.</w:t>
      </w:r>
    </w:p>
    <w:p w14:paraId="5CDA6C00" w14:textId="77777777" w:rsidR="00EB6B0E" w:rsidRDefault="00EB6B0E" w:rsidP="00DB3F73">
      <w:pPr>
        <w:pStyle w:val="NoSpacing"/>
        <w:spacing w:line="276" w:lineRule="auto"/>
        <w:rPr>
          <w:rFonts w:cs="Times New Roman"/>
        </w:rPr>
      </w:pPr>
    </w:p>
    <w:p w14:paraId="426E189D" w14:textId="3C66816A" w:rsidR="00EB6B0E" w:rsidRDefault="00EB6B0E" w:rsidP="00DB3F73">
      <w:pPr>
        <w:pStyle w:val="NoSpacing"/>
        <w:spacing w:line="276" w:lineRule="auto"/>
        <w:rPr>
          <w:rFonts w:cs="Times New Roman"/>
          <w:b/>
        </w:rPr>
      </w:pPr>
      <w:r w:rsidRPr="00EB6B0E">
        <w:rPr>
          <w:rFonts w:cs="Times New Roman"/>
          <w:b/>
        </w:rPr>
        <w:t>Example 1.4.1</w:t>
      </w:r>
      <w:r w:rsidR="002B1DB6">
        <w:rPr>
          <w:rFonts w:cs="Times New Roman"/>
          <w:b/>
        </w:rPr>
        <w:t xml:space="preserve">: </w:t>
      </w:r>
      <w:r w:rsidRPr="00EB6B0E">
        <w:rPr>
          <w:rFonts w:cs="Times New Roman"/>
          <w:b/>
        </w:rPr>
        <w:t>Source of Study 1</w:t>
      </w:r>
    </w:p>
    <w:p w14:paraId="2D324F49" w14:textId="77777777" w:rsidR="00F918C3" w:rsidRPr="00EB6B0E" w:rsidRDefault="00F918C3" w:rsidP="00DB3F73">
      <w:pPr>
        <w:pStyle w:val="NoSpacing"/>
        <w:spacing w:line="276" w:lineRule="auto"/>
        <w:rPr>
          <w:rFonts w:cs="Times New Roman"/>
          <w:b/>
        </w:rPr>
      </w:pPr>
    </w:p>
    <w:p w14:paraId="675C97F6" w14:textId="77AC3932" w:rsidR="001C1338" w:rsidRPr="001C1338" w:rsidRDefault="00EB6B0E" w:rsidP="00DB3F73">
      <w:pPr>
        <w:pStyle w:val="NoSpacing"/>
        <w:spacing w:line="276" w:lineRule="auto"/>
        <w:ind w:left="720"/>
        <w:rPr>
          <w:rFonts w:cs="Times New Roman"/>
        </w:rPr>
      </w:pPr>
      <w:r>
        <w:rPr>
          <w:rFonts w:cs="Times New Roman"/>
        </w:rPr>
        <w:t>S</w:t>
      </w:r>
      <w:r w:rsidR="001C1338" w:rsidRPr="001C1338">
        <w:rPr>
          <w:rFonts w:cs="Times New Roman"/>
        </w:rPr>
        <w:t>uppose a study is conducted to find out the percentage of United States college professors that belong to the Libertarian party</w:t>
      </w:r>
      <w:r w:rsidR="003D4E90">
        <w:rPr>
          <w:rFonts w:cs="Times New Roman"/>
        </w:rPr>
        <w:t xml:space="preserve">. </w:t>
      </w:r>
      <w:r w:rsidR="001C1338" w:rsidRPr="001C1338">
        <w:rPr>
          <w:rFonts w:cs="Times New Roman"/>
        </w:rPr>
        <w:t>If this study was paid for by the Libertarian party, or another political party, then there may have been bias involved with conducting the study</w:t>
      </w:r>
      <w:r w:rsidR="003D4E90">
        <w:rPr>
          <w:rFonts w:cs="Times New Roman"/>
        </w:rPr>
        <w:t xml:space="preserve">. </w:t>
      </w:r>
      <w:r w:rsidR="001C1338" w:rsidRPr="001C1338">
        <w:rPr>
          <w:rFonts w:cs="Times New Roman"/>
        </w:rPr>
        <w:t>Usually an independent group is a good source for conducting political studies.</w:t>
      </w:r>
    </w:p>
    <w:p w14:paraId="663EB1F9" w14:textId="5468F46C" w:rsidR="001C1338" w:rsidRDefault="001C1338" w:rsidP="00DB3F73">
      <w:pPr>
        <w:pStyle w:val="NoSpacing"/>
        <w:spacing w:line="276" w:lineRule="auto"/>
        <w:rPr>
          <w:rFonts w:cs="Times New Roman"/>
        </w:rPr>
      </w:pPr>
    </w:p>
    <w:p w14:paraId="4FBA68A8" w14:textId="56E75854" w:rsidR="00673873" w:rsidRDefault="00EB6B0E" w:rsidP="00DB3F73">
      <w:pPr>
        <w:pStyle w:val="NoSpacing"/>
        <w:spacing w:line="276" w:lineRule="auto"/>
        <w:rPr>
          <w:rFonts w:cs="Times New Roman"/>
          <w:b/>
        </w:rPr>
      </w:pPr>
      <w:r>
        <w:rPr>
          <w:rFonts w:cs="Times New Roman"/>
          <w:b/>
        </w:rPr>
        <w:t>Example 1.4.2: Source of Study 2</w:t>
      </w:r>
    </w:p>
    <w:p w14:paraId="7E187E08" w14:textId="77777777" w:rsidR="00F918C3" w:rsidRPr="000457DE" w:rsidRDefault="00F918C3" w:rsidP="00DB3F73">
      <w:pPr>
        <w:pStyle w:val="NoSpacing"/>
        <w:spacing w:line="276" w:lineRule="auto"/>
        <w:rPr>
          <w:rFonts w:cs="Times New Roman"/>
        </w:rPr>
      </w:pPr>
    </w:p>
    <w:p w14:paraId="5198CDC2" w14:textId="794081E0" w:rsidR="00673873" w:rsidRDefault="00673873" w:rsidP="00DB3F73">
      <w:pPr>
        <w:pStyle w:val="NoSpacing"/>
        <w:spacing w:line="276" w:lineRule="auto"/>
        <w:ind w:left="720"/>
        <w:rPr>
          <w:rFonts w:cs="Times New Roman"/>
        </w:rPr>
      </w:pPr>
      <w:r>
        <w:rPr>
          <w:rFonts w:cs="Times New Roman"/>
        </w:rPr>
        <w:t xml:space="preserve">There was once a full-page ad in many of the newspapers around the </w:t>
      </w:r>
      <w:r w:rsidR="004A2ED6">
        <w:rPr>
          <w:rFonts w:cs="Times New Roman"/>
        </w:rPr>
        <w:t>U</w:t>
      </w:r>
      <w:r w:rsidR="00071E27">
        <w:rPr>
          <w:rFonts w:cs="Times New Roman"/>
        </w:rPr>
        <w:t>.</w:t>
      </w:r>
      <w:r w:rsidR="004A2ED6">
        <w:rPr>
          <w:rFonts w:cs="Times New Roman"/>
        </w:rPr>
        <w:t>S</w:t>
      </w:r>
      <w:r w:rsidR="00071E27">
        <w:rPr>
          <w:rFonts w:cs="Times New Roman"/>
        </w:rPr>
        <w:t>.</w:t>
      </w:r>
      <w:r>
        <w:rPr>
          <w:rFonts w:cs="Times New Roman"/>
        </w:rPr>
        <w:t xml:space="preserve"> that said that global warming was not happening</w:t>
      </w:r>
      <w:r w:rsidR="003D4E90">
        <w:rPr>
          <w:rFonts w:cs="Times New Roman"/>
        </w:rPr>
        <w:t xml:space="preserve">. </w:t>
      </w:r>
      <w:r>
        <w:rPr>
          <w:rFonts w:cs="Times New Roman"/>
        </w:rPr>
        <w:t>The ad</w:t>
      </w:r>
      <w:r w:rsidR="00BE04B0">
        <w:rPr>
          <w:rFonts w:cs="Times New Roman"/>
        </w:rPr>
        <w:t xml:space="preserve"> gave some reasons why it was not</w:t>
      </w:r>
      <w:r>
        <w:rPr>
          <w:rFonts w:cs="Times New Roman"/>
        </w:rPr>
        <w:t xml:space="preserve"> happening based on studies conducted</w:t>
      </w:r>
      <w:r w:rsidR="003D4E90">
        <w:rPr>
          <w:rFonts w:cs="Times New Roman"/>
        </w:rPr>
        <w:t xml:space="preserve">. </w:t>
      </w:r>
      <w:r>
        <w:rPr>
          <w:rFonts w:cs="Times New Roman"/>
        </w:rPr>
        <w:t>At the bottom of the page, in small print, were the words that the study and ad were paid for by the oil and gas industry</w:t>
      </w:r>
      <w:r w:rsidR="003D4E90">
        <w:rPr>
          <w:rFonts w:cs="Times New Roman"/>
        </w:rPr>
        <w:t xml:space="preserve">. </w:t>
      </w:r>
      <w:r>
        <w:rPr>
          <w:rFonts w:cs="Times New Roman"/>
        </w:rPr>
        <w:t>So, the study may have been a good study, but since it was funded by the industry that would benefit from the results, then you should question the validity of the results.</w:t>
      </w:r>
    </w:p>
    <w:p w14:paraId="1030A706" w14:textId="77777777" w:rsidR="00F918C3" w:rsidRPr="00673873" w:rsidRDefault="00F918C3" w:rsidP="00DB3F73">
      <w:pPr>
        <w:pStyle w:val="NoSpacing"/>
        <w:spacing w:line="276" w:lineRule="auto"/>
        <w:rPr>
          <w:rFonts w:cs="Times New Roman"/>
        </w:rPr>
      </w:pPr>
    </w:p>
    <w:p w14:paraId="3423ACE4" w14:textId="411DD314" w:rsidR="000A0FE1" w:rsidRPr="001C1338" w:rsidRDefault="000A0FE1" w:rsidP="00DB3F73">
      <w:pPr>
        <w:pStyle w:val="NoSpacing"/>
        <w:spacing w:line="276" w:lineRule="auto"/>
        <w:rPr>
          <w:rFonts w:cs="Times New Roman"/>
        </w:rPr>
      </w:pPr>
      <w:r w:rsidRPr="000A0FE1">
        <w:rPr>
          <w:rFonts w:cs="Times New Roman"/>
          <w:b/>
        </w:rPr>
        <w:t>3</w:t>
      </w:r>
      <w:r w:rsidRPr="000A0FE1">
        <w:rPr>
          <w:rFonts w:cs="Times New Roman"/>
          <w:b/>
          <w:bCs/>
        </w:rPr>
        <w:t>.</w:t>
      </w:r>
      <w:r w:rsidRPr="000A0FE1">
        <w:rPr>
          <w:rFonts w:cs="Times New Roman"/>
          <w:b/>
        </w:rPr>
        <w:t xml:space="preserve"> </w:t>
      </w:r>
      <w:r w:rsidR="00171E30">
        <w:rPr>
          <w:rFonts w:cs="Times New Roman"/>
          <w:b/>
          <w:bCs/>
        </w:rPr>
        <w:t>Are there any</w:t>
      </w:r>
      <w:r w:rsidRPr="000A0FE1">
        <w:rPr>
          <w:rFonts w:cs="Times New Roman"/>
          <w:b/>
          <w:bCs/>
        </w:rPr>
        <w:t xml:space="preserve"> </w:t>
      </w:r>
      <w:r w:rsidR="00171E30">
        <w:rPr>
          <w:rFonts w:cs="Times New Roman"/>
          <w:b/>
          <w:bCs/>
        </w:rPr>
        <w:t>confounding v</w:t>
      </w:r>
      <w:r w:rsidRPr="001C1338">
        <w:rPr>
          <w:rFonts w:cs="Times New Roman"/>
          <w:b/>
          <w:bCs/>
        </w:rPr>
        <w:t>ariables</w:t>
      </w:r>
      <w:r w:rsidR="00171E30">
        <w:rPr>
          <w:rFonts w:cs="Times New Roman"/>
          <w:b/>
          <w:bCs/>
        </w:rPr>
        <w:t xml:space="preserve"> that could skew the results of the study?</w:t>
      </w:r>
    </w:p>
    <w:p w14:paraId="57AC67A4" w14:textId="29C5E3CD" w:rsidR="000A0FE1" w:rsidRPr="001C1338" w:rsidRDefault="000A0FE1" w:rsidP="00DB3F73">
      <w:pPr>
        <w:pStyle w:val="NoSpacing"/>
        <w:spacing w:line="276" w:lineRule="auto"/>
        <w:rPr>
          <w:rFonts w:cs="Times New Roman"/>
        </w:rPr>
      </w:pPr>
      <w:r w:rsidRPr="001C1338">
        <w:rPr>
          <w:rFonts w:cs="Times New Roman"/>
        </w:rPr>
        <w:t>Confounding variables are other possible causes that may produce the effect of interest besides the variable under study</w:t>
      </w:r>
      <w:r w:rsidR="003D4E90">
        <w:rPr>
          <w:rFonts w:cs="Times New Roman"/>
        </w:rPr>
        <w:t xml:space="preserve">. </w:t>
      </w:r>
      <w:r w:rsidRPr="001C1338">
        <w:rPr>
          <w:rFonts w:cs="Times New Roman"/>
        </w:rPr>
        <w:t>In a scientific experiment researchers may be able to minimize the effect of confounding variables by comparing the results from a treatment group versus a control group.</w:t>
      </w:r>
    </w:p>
    <w:p w14:paraId="049A7268" w14:textId="1C2F0F41" w:rsidR="000A0FE1" w:rsidRDefault="000A0FE1" w:rsidP="00DB3F73">
      <w:pPr>
        <w:pStyle w:val="NoSpacing"/>
        <w:spacing w:line="276" w:lineRule="auto"/>
        <w:rPr>
          <w:rFonts w:cs="Times New Roman"/>
          <w:b/>
          <w:bCs/>
        </w:rPr>
      </w:pPr>
    </w:p>
    <w:p w14:paraId="53F74B19" w14:textId="77DFA513" w:rsidR="00673873" w:rsidRDefault="00171E30" w:rsidP="00DB3F73">
      <w:pPr>
        <w:pStyle w:val="NoSpacing"/>
        <w:spacing w:line="276" w:lineRule="auto"/>
        <w:rPr>
          <w:rFonts w:cs="Times New Roman"/>
          <w:b/>
          <w:bCs/>
        </w:rPr>
      </w:pPr>
      <w:r>
        <w:rPr>
          <w:rFonts w:cs="Times New Roman"/>
          <w:b/>
          <w:bCs/>
        </w:rPr>
        <w:t>Example 1.4.3</w:t>
      </w:r>
      <w:r w:rsidR="00673873">
        <w:rPr>
          <w:rFonts w:cs="Times New Roman"/>
          <w:b/>
          <w:bCs/>
        </w:rPr>
        <w:t>: Confounding Variable</w:t>
      </w:r>
    </w:p>
    <w:p w14:paraId="2D399EFE" w14:textId="77777777" w:rsidR="00F918C3" w:rsidRDefault="00F918C3" w:rsidP="00DB3F73">
      <w:pPr>
        <w:pStyle w:val="NoSpacing"/>
        <w:spacing w:line="276" w:lineRule="auto"/>
        <w:rPr>
          <w:rFonts w:cs="Times New Roman"/>
          <w:b/>
          <w:bCs/>
        </w:rPr>
      </w:pPr>
    </w:p>
    <w:p w14:paraId="0C3B15AF" w14:textId="22B033AB" w:rsidR="00673873" w:rsidRDefault="00673873" w:rsidP="00DB3F73">
      <w:pPr>
        <w:pStyle w:val="NoSpacing"/>
        <w:spacing w:line="276" w:lineRule="auto"/>
        <w:ind w:left="720"/>
        <w:rPr>
          <w:rFonts w:cs="Times New Roman"/>
          <w:bCs/>
        </w:rPr>
      </w:pPr>
      <w:r>
        <w:rPr>
          <w:rFonts w:cs="Times New Roman"/>
          <w:bCs/>
        </w:rPr>
        <w:t>A study was done to show that microwave ovens were dangerous</w:t>
      </w:r>
      <w:r w:rsidR="003D4E90">
        <w:rPr>
          <w:rFonts w:cs="Times New Roman"/>
          <w:bCs/>
        </w:rPr>
        <w:t xml:space="preserve">. </w:t>
      </w:r>
      <w:r>
        <w:rPr>
          <w:rFonts w:cs="Times New Roman"/>
          <w:bCs/>
        </w:rPr>
        <w:t>The study involved plants, where one plant was given tap water and one plant was given water that was boiled in the microwave oven</w:t>
      </w:r>
      <w:r w:rsidR="003D4E90">
        <w:rPr>
          <w:rFonts w:cs="Times New Roman"/>
          <w:bCs/>
        </w:rPr>
        <w:t xml:space="preserve">. </w:t>
      </w:r>
      <w:r>
        <w:rPr>
          <w:rFonts w:cs="Times New Roman"/>
          <w:bCs/>
        </w:rPr>
        <w:t xml:space="preserve">The plant given the water that </w:t>
      </w:r>
      <w:r w:rsidR="00105B4C">
        <w:rPr>
          <w:rFonts w:cs="Times New Roman"/>
          <w:bCs/>
        </w:rPr>
        <w:t>was boiled died</w:t>
      </w:r>
      <w:r w:rsidR="003D4E90">
        <w:rPr>
          <w:rFonts w:cs="Times New Roman"/>
          <w:bCs/>
        </w:rPr>
        <w:t xml:space="preserve">. </w:t>
      </w:r>
      <w:r w:rsidR="00105B4C">
        <w:rPr>
          <w:rFonts w:cs="Times New Roman"/>
          <w:bCs/>
        </w:rPr>
        <w:t>So the conclusion was that microwaving water caused damage to the water</w:t>
      </w:r>
      <w:r w:rsidR="00171E30">
        <w:rPr>
          <w:rFonts w:cs="Times New Roman"/>
          <w:bCs/>
        </w:rPr>
        <w:t xml:space="preserve"> and thus</w:t>
      </w:r>
      <w:r w:rsidR="00105B4C">
        <w:rPr>
          <w:rFonts w:cs="Times New Roman"/>
          <w:bCs/>
        </w:rPr>
        <w:t xml:space="preserve"> caused the plant</w:t>
      </w:r>
      <w:r w:rsidR="00171E30">
        <w:rPr>
          <w:rFonts w:cs="Times New Roman"/>
          <w:bCs/>
        </w:rPr>
        <w:t xml:space="preserve"> to die</w:t>
      </w:r>
      <w:r w:rsidR="003D4E90">
        <w:rPr>
          <w:rFonts w:cs="Times New Roman"/>
          <w:bCs/>
        </w:rPr>
        <w:t xml:space="preserve">. </w:t>
      </w:r>
      <w:r w:rsidR="00171E30">
        <w:rPr>
          <w:rFonts w:cs="Times New Roman"/>
          <w:bCs/>
        </w:rPr>
        <w:t>However, it could</w:t>
      </w:r>
      <w:r w:rsidR="00105B4C">
        <w:rPr>
          <w:rFonts w:cs="Times New Roman"/>
          <w:bCs/>
        </w:rPr>
        <w:t xml:space="preserve"> easily have been the fact that boiling </w:t>
      </w:r>
      <w:r w:rsidR="00171E30">
        <w:rPr>
          <w:rFonts w:cs="Times New Roman"/>
          <w:bCs/>
        </w:rPr>
        <w:t>water was poured onto the plant that caused the plant to die.</w:t>
      </w:r>
    </w:p>
    <w:p w14:paraId="3AC7F837" w14:textId="77777777" w:rsidR="00105B4C" w:rsidRPr="00673873" w:rsidRDefault="00105B4C" w:rsidP="00DB3F73">
      <w:pPr>
        <w:pStyle w:val="NoSpacing"/>
        <w:spacing w:line="276" w:lineRule="auto"/>
        <w:rPr>
          <w:rFonts w:cs="Times New Roman"/>
        </w:rPr>
      </w:pPr>
    </w:p>
    <w:p w14:paraId="0E3E9618" w14:textId="03D21458" w:rsidR="001C1338" w:rsidRPr="001C1338" w:rsidRDefault="000A0FE1" w:rsidP="00DB3F73">
      <w:pPr>
        <w:pStyle w:val="NoSpacing"/>
        <w:spacing w:line="276" w:lineRule="auto"/>
        <w:rPr>
          <w:rFonts w:cs="Times New Roman"/>
        </w:rPr>
      </w:pPr>
      <w:r>
        <w:rPr>
          <w:rFonts w:cs="Times New Roman"/>
          <w:b/>
          <w:bCs/>
        </w:rPr>
        <w:t>4</w:t>
      </w:r>
      <w:r w:rsidR="001C1338" w:rsidRPr="001C1338">
        <w:rPr>
          <w:rFonts w:cs="Times New Roman"/>
          <w:b/>
          <w:bCs/>
        </w:rPr>
        <w:t>.</w:t>
      </w:r>
      <w:r w:rsidR="000B54F4">
        <w:rPr>
          <w:rFonts w:cs="Times New Roman"/>
        </w:rPr>
        <w:t xml:space="preserve"> </w:t>
      </w:r>
      <w:r w:rsidR="00171E30">
        <w:rPr>
          <w:rFonts w:cs="Times New Roman"/>
          <w:b/>
          <w:bCs/>
        </w:rPr>
        <w:t>Could there be any bias from the sampling method that was used?</w:t>
      </w:r>
    </w:p>
    <w:p w14:paraId="6454749A" w14:textId="7ECEDD40" w:rsidR="0083144C" w:rsidRPr="008A2E00" w:rsidRDefault="000A0FE1" w:rsidP="00DB3F73">
      <w:pPr>
        <w:pStyle w:val="NoSpacing"/>
        <w:spacing w:line="276" w:lineRule="auto"/>
      </w:pPr>
      <w:r w:rsidRPr="00FE5220">
        <w:t xml:space="preserve">Sometimes researchers will </w:t>
      </w:r>
      <w:r>
        <w:t>take a sample from</w:t>
      </w:r>
      <w:r w:rsidRPr="00FE5220">
        <w:t xml:space="preserve"> the population and the results may be biased.</w:t>
      </w:r>
    </w:p>
    <w:p w14:paraId="170A147C" w14:textId="7E8D90C0" w:rsidR="0083144C" w:rsidRPr="001C1338" w:rsidRDefault="001C1338" w:rsidP="00DB3F73">
      <w:pPr>
        <w:pStyle w:val="NoSpacing"/>
        <w:spacing w:line="276" w:lineRule="auto"/>
        <w:rPr>
          <w:rFonts w:cs="Times New Roman"/>
        </w:rPr>
      </w:pPr>
      <w:r w:rsidRPr="001C1338">
        <w:rPr>
          <w:rFonts w:cs="Times New Roman"/>
          <w:b/>
          <w:bCs/>
        </w:rPr>
        <w:lastRenderedPageBreak/>
        <w:t>Selection Bias:</w:t>
      </w:r>
      <w:r w:rsidRPr="001C1338">
        <w:rPr>
          <w:rFonts w:cs="Times New Roman"/>
        </w:rPr>
        <w:t xml:space="preserve"> This occurs when the sample chosen from the population is not representative of the population.</w:t>
      </w:r>
    </w:p>
    <w:p w14:paraId="2BB3549C" w14:textId="0760F142" w:rsidR="001C1338" w:rsidRPr="001C1338" w:rsidRDefault="001C1338" w:rsidP="00DB3F73">
      <w:pPr>
        <w:pStyle w:val="NoSpacing"/>
        <w:spacing w:line="276" w:lineRule="auto"/>
        <w:rPr>
          <w:rFonts w:cs="Times New Roman"/>
        </w:rPr>
      </w:pPr>
      <w:r w:rsidRPr="001C1338">
        <w:rPr>
          <w:rFonts w:cs="Times New Roman"/>
          <w:b/>
          <w:bCs/>
        </w:rPr>
        <w:t>Participation Bias (or Nonresponse Bias):</w:t>
      </w:r>
      <w:r w:rsidRPr="001C1338">
        <w:rPr>
          <w:rFonts w:cs="Times New Roman"/>
        </w:rPr>
        <w:t xml:space="preserve"> This occurs when the intended objects in the sample do not respond for many different reasons</w:t>
      </w:r>
      <w:r w:rsidR="003D4E90">
        <w:rPr>
          <w:rFonts w:cs="Times New Roman"/>
        </w:rPr>
        <w:t xml:space="preserve">. </w:t>
      </w:r>
      <w:r w:rsidRPr="001C1338">
        <w:rPr>
          <w:rFonts w:cs="Times New Roman"/>
        </w:rPr>
        <w:t>Those who feel strongly about an issue will be more likely to participate.</w:t>
      </w:r>
    </w:p>
    <w:p w14:paraId="19C1B36D" w14:textId="04B483C0" w:rsidR="001C1338" w:rsidRPr="001C1338" w:rsidRDefault="001C1338" w:rsidP="00DB3F73">
      <w:pPr>
        <w:pStyle w:val="NoSpacing"/>
        <w:spacing w:line="276" w:lineRule="auto"/>
        <w:rPr>
          <w:rFonts w:cs="Times New Roman"/>
        </w:rPr>
      </w:pPr>
    </w:p>
    <w:p w14:paraId="748C0F9E" w14:textId="17F7064C" w:rsidR="00F918C3" w:rsidRPr="00105B4C" w:rsidRDefault="009B1880" w:rsidP="00DB3F73">
      <w:pPr>
        <w:pStyle w:val="NoSpacing"/>
        <w:spacing w:line="276" w:lineRule="auto"/>
        <w:rPr>
          <w:b/>
        </w:rPr>
      </w:pPr>
      <w:r>
        <w:rPr>
          <w:b/>
        </w:rPr>
        <w:t xml:space="preserve">Example </w:t>
      </w:r>
      <w:r w:rsidR="00171E30">
        <w:rPr>
          <w:b/>
        </w:rPr>
        <w:t>1.4.4</w:t>
      </w:r>
      <w:r w:rsidR="00F918C3">
        <w:rPr>
          <w:b/>
        </w:rPr>
        <w:t>: Bias</w:t>
      </w:r>
    </w:p>
    <w:p w14:paraId="1D93B56E" w14:textId="2D08FA2C" w:rsidR="009B1880" w:rsidRDefault="009B1880" w:rsidP="00DB3F73">
      <w:pPr>
        <w:widowControl w:val="0"/>
        <w:autoSpaceDE w:val="0"/>
        <w:autoSpaceDN w:val="0"/>
        <w:adjustRightInd w:val="0"/>
        <w:spacing w:after="320" w:line="276" w:lineRule="auto"/>
        <w:ind w:left="720"/>
        <w:rPr>
          <w:rFonts w:cs="Times New Roman"/>
          <w:bCs/>
        </w:rPr>
      </w:pPr>
      <w:r w:rsidRPr="0038362B">
        <w:rPr>
          <w:rFonts w:cs="Times New Roman"/>
          <w:b/>
          <w:bCs/>
        </w:rPr>
        <w:t xml:space="preserve">The 1936 </w:t>
      </w:r>
      <w:r w:rsidRPr="0038362B">
        <w:rPr>
          <w:rFonts w:cs="Times New Roman"/>
          <w:b/>
          <w:bCs/>
          <w:i/>
          <w:iCs/>
        </w:rPr>
        <w:t>Literary Digest</w:t>
      </w:r>
      <w:r w:rsidRPr="0038362B">
        <w:rPr>
          <w:rFonts w:cs="Times New Roman"/>
          <w:b/>
          <w:bCs/>
        </w:rPr>
        <w:t xml:space="preserve"> Poll.</w:t>
      </w:r>
      <w:r>
        <w:rPr>
          <w:rFonts w:cs="Times New Roman"/>
          <w:b/>
          <w:bCs/>
        </w:rPr>
        <w:t xml:space="preserve"> </w:t>
      </w:r>
      <w:r>
        <w:rPr>
          <w:rFonts w:cs="Times New Roman"/>
          <w:bCs/>
        </w:rPr>
        <w:t xml:space="preserve">The </w:t>
      </w:r>
      <w:r>
        <w:rPr>
          <w:rFonts w:cs="Times New Roman"/>
          <w:bCs/>
          <w:i/>
        </w:rPr>
        <w:t>Literary Digest</w:t>
      </w:r>
      <w:r>
        <w:rPr>
          <w:rFonts w:cs="Times New Roman"/>
          <w:bCs/>
        </w:rPr>
        <w:t xml:space="preserve"> was a magazine that was founded in 1890</w:t>
      </w:r>
      <w:r w:rsidR="003D4E90">
        <w:rPr>
          <w:rFonts w:cs="Times New Roman"/>
          <w:bCs/>
        </w:rPr>
        <w:t xml:space="preserve">. </w:t>
      </w:r>
      <w:r>
        <w:rPr>
          <w:rFonts w:cs="Times New Roman"/>
          <w:bCs/>
        </w:rPr>
        <w:t xml:space="preserve">Starting with the 1916 </w:t>
      </w:r>
      <w:r w:rsidR="00071E27">
        <w:rPr>
          <w:rFonts w:cs="Times New Roman"/>
          <w:bCs/>
        </w:rPr>
        <w:t>U.S.</w:t>
      </w:r>
      <w:r>
        <w:rPr>
          <w:rFonts w:cs="Times New Roman"/>
          <w:bCs/>
        </w:rPr>
        <w:t xml:space="preserve"> presidential election, the magazine had predicted the winner of the each election</w:t>
      </w:r>
      <w:r w:rsidR="003D4E90">
        <w:rPr>
          <w:rFonts w:cs="Times New Roman"/>
          <w:bCs/>
        </w:rPr>
        <w:t xml:space="preserve">. </w:t>
      </w:r>
      <w:r>
        <w:rPr>
          <w:rFonts w:cs="Times New Roman"/>
          <w:bCs/>
        </w:rPr>
        <w:t xml:space="preserve">In 1936, the </w:t>
      </w:r>
      <w:r>
        <w:rPr>
          <w:rFonts w:cs="Times New Roman"/>
          <w:bCs/>
          <w:i/>
        </w:rPr>
        <w:t>Literary Digest</w:t>
      </w:r>
      <w:r>
        <w:rPr>
          <w:rFonts w:cs="Times New Roman"/>
          <w:bCs/>
        </w:rPr>
        <w:t xml:space="preserve"> predicted that Alfred Landon would win the election in a landslide over Franklin Delano Roosevelt with fifty-seven percent of the popular vote</w:t>
      </w:r>
      <w:r w:rsidR="003D4E90">
        <w:rPr>
          <w:rFonts w:cs="Times New Roman"/>
          <w:bCs/>
        </w:rPr>
        <w:t xml:space="preserve">. </w:t>
      </w:r>
      <w:r>
        <w:rPr>
          <w:rFonts w:cs="Times New Roman"/>
          <w:bCs/>
        </w:rPr>
        <w:t>The process for predicting the winner was that the magazine sent out ten million mock ballots to its subscribers and names of people who had automobiles and telephones</w:t>
      </w:r>
      <w:r w:rsidR="003D4E90">
        <w:rPr>
          <w:rFonts w:cs="Times New Roman"/>
          <w:bCs/>
        </w:rPr>
        <w:t xml:space="preserve">. </w:t>
      </w:r>
      <w:r>
        <w:rPr>
          <w:rFonts w:cs="Times New Roman"/>
          <w:bCs/>
        </w:rPr>
        <w:t>Two million mock ballots were sent back</w:t>
      </w:r>
      <w:r w:rsidR="003D4E90">
        <w:rPr>
          <w:rFonts w:cs="Times New Roman"/>
          <w:bCs/>
        </w:rPr>
        <w:t xml:space="preserve">. </w:t>
      </w:r>
      <w:r>
        <w:rPr>
          <w:rFonts w:cs="Times New Roman"/>
          <w:bCs/>
        </w:rPr>
        <w:t>In reality, Roosevelt won the election with 62% of the popular vote</w:t>
      </w:r>
      <w:r w:rsidR="003D4E90">
        <w:rPr>
          <w:rFonts w:cs="Times New Roman"/>
          <w:bCs/>
        </w:rPr>
        <w:t xml:space="preserve">. </w:t>
      </w:r>
      <w:r>
        <w:rPr>
          <w:rFonts w:cs="Times New Roman"/>
          <w:bCs/>
        </w:rPr>
        <w:t>(</w:t>
      </w:r>
      <w:r w:rsidR="00D9537A">
        <w:rPr>
          <w:rFonts w:cs="Times New Roman"/>
          <w:color w:val="262626"/>
        </w:rPr>
        <w:t xml:space="preserve">“Case Study 1: The 1936 </w:t>
      </w:r>
      <w:r w:rsidR="00D9537A" w:rsidRPr="00D9537A">
        <w:rPr>
          <w:rFonts w:cs="Times New Roman"/>
          <w:i/>
          <w:color w:val="262626"/>
        </w:rPr>
        <w:t>Literary Digest</w:t>
      </w:r>
      <w:r w:rsidR="00492128">
        <w:rPr>
          <w:rFonts w:cs="Times New Roman"/>
          <w:color w:val="262626"/>
        </w:rPr>
        <w:t xml:space="preserve"> Poll,” </w:t>
      </w:r>
      <w:proofErr w:type="spellStart"/>
      <w:r w:rsidR="00492128">
        <w:rPr>
          <w:rFonts w:cs="Times New Roman"/>
          <w:color w:val="262626"/>
        </w:rPr>
        <w:t>n.d.</w:t>
      </w:r>
      <w:proofErr w:type="spellEnd"/>
      <w:r>
        <w:rPr>
          <w:rFonts w:ascii="Times" w:hAnsi="Times" w:cs="Times"/>
          <w:color w:val="262626"/>
          <w:sz w:val="28"/>
          <w:szCs w:val="28"/>
        </w:rPr>
        <w:t>)</w:t>
      </w:r>
    </w:p>
    <w:p w14:paraId="46A410BB" w14:textId="77CB9FBA" w:rsidR="009B1880" w:rsidRPr="00015569" w:rsidRDefault="009B1880" w:rsidP="00DB3F73">
      <w:pPr>
        <w:widowControl w:val="0"/>
        <w:autoSpaceDE w:val="0"/>
        <w:autoSpaceDN w:val="0"/>
        <w:adjustRightInd w:val="0"/>
        <w:spacing w:after="320" w:line="276" w:lineRule="auto"/>
        <w:ind w:left="720"/>
        <w:rPr>
          <w:rFonts w:cs="Times New Roman"/>
          <w:bCs/>
        </w:rPr>
      </w:pPr>
      <w:r>
        <w:rPr>
          <w:rFonts w:cs="Times New Roman"/>
          <w:bCs/>
        </w:rPr>
        <w:t xml:space="preserve">A side note is that at the same time that the </w:t>
      </w:r>
      <w:r>
        <w:rPr>
          <w:rFonts w:cs="Times New Roman"/>
          <w:bCs/>
          <w:i/>
        </w:rPr>
        <w:t>Literary Digest</w:t>
      </w:r>
      <w:r>
        <w:rPr>
          <w:rFonts w:cs="Times New Roman"/>
          <w:bCs/>
        </w:rPr>
        <w:t xml:space="preserve"> was publishing its prediction, a man by the name of George Gallup also conducted a poll to predict the winner of the election</w:t>
      </w:r>
      <w:r w:rsidR="003D4E90">
        <w:rPr>
          <w:rFonts w:cs="Times New Roman"/>
          <w:bCs/>
        </w:rPr>
        <w:t xml:space="preserve">. </w:t>
      </w:r>
      <w:r>
        <w:rPr>
          <w:rFonts w:cs="Times New Roman"/>
          <w:bCs/>
        </w:rPr>
        <w:t>Gallup only polled about fifty thousand voters using random sampling techniques, yet his prediction was that Roosevelt would win the election</w:t>
      </w:r>
      <w:r w:rsidR="003D4E90">
        <w:rPr>
          <w:rFonts w:cs="Times New Roman"/>
          <w:bCs/>
        </w:rPr>
        <w:t xml:space="preserve">. </w:t>
      </w:r>
      <w:r>
        <w:rPr>
          <w:rFonts w:cs="Times New Roman"/>
          <w:bCs/>
        </w:rPr>
        <w:t>His polling techniques were shown to be the more accurate method, and have been used to present-day.</w:t>
      </w:r>
    </w:p>
    <w:p w14:paraId="1F22B29F" w14:textId="0FBBCCC2" w:rsidR="009B1880" w:rsidRPr="0038362B" w:rsidRDefault="009B1880" w:rsidP="00DB3F73">
      <w:pPr>
        <w:widowControl w:val="0"/>
        <w:autoSpaceDE w:val="0"/>
        <w:autoSpaceDN w:val="0"/>
        <w:adjustRightInd w:val="0"/>
        <w:spacing w:after="320" w:line="276" w:lineRule="auto"/>
        <w:ind w:left="720"/>
        <w:rPr>
          <w:rFonts w:cs="Times New Roman"/>
        </w:rPr>
      </w:pPr>
      <w:r w:rsidRPr="0038362B">
        <w:rPr>
          <w:rFonts w:cs="Times New Roman"/>
          <w:b/>
          <w:bCs/>
        </w:rPr>
        <w:t>Selection Bias:</w:t>
      </w:r>
      <w:r w:rsidRPr="0038362B">
        <w:rPr>
          <w:rFonts w:cs="Times New Roman"/>
        </w:rPr>
        <w:t xml:space="preserve"> </w:t>
      </w:r>
      <w:r>
        <w:rPr>
          <w:rFonts w:cs="Times New Roman"/>
        </w:rPr>
        <w:t xml:space="preserve">Because of </w:t>
      </w:r>
      <w:r w:rsidR="008079E3">
        <w:rPr>
          <w:rFonts w:cs="Times New Roman"/>
        </w:rPr>
        <w:t xml:space="preserve">the people </w:t>
      </w:r>
      <w:r>
        <w:rPr>
          <w:rFonts w:cs="Times New Roman"/>
        </w:rPr>
        <w:t xml:space="preserve">whom the </w:t>
      </w:r>
      <w:r>
        <w:rPr>
          <w:rFonts w:cs="Times New Roman"/>
          <w:i/>
        </w:rPr>
        <w:t>Literary Digest</w:t>
      </w:r>
      <w:r>
        <w:rPr>
          <w:rFonts w:cs="Times New Roman"/>
        </w:rPr>
        <w:t xml:space="preserve"> polled, they created something called a selection bias</w:t>
      </w:r>
      <w:r w:rsidR="003D4E90">
        <w:rPr>
          <w:rFonts w:cs="Times New Roman"/>
        </w:rPr>
        <w:t xml:space="preserve">. </w:t>
      </w:r>
      <w:r>
        <w:rPr>
          <w:rFonts w:cs="Times New Roman"/>
        </w:rPr>
        <w:t>The poll asked ten million people who owned cars, had telephones, and subscribed to the magazine</w:t>
      </w:r>
      <w:r w:rsidR="003D4E90">
        <w:rPr>
          <w:rFonts w:cs="Times New Roman"/>
        </w:rPr>
        <w:t xml:space="preserve">. </w:t>
      </w:r>
      <w:r>
        <w:rPr>
          <w:rFonts w:cs="Times New Roman"/>
        </w:rPr>
        <w:t>Today, you would probably think that this group of people would be representative of the entire U.S. However, in 1936 the country was in the mi</w:t>
      </w:r>
      <w:r w:rsidR="008079E3">
        <w:rPr>
          <w:rFonts w:cs="Times New Roman"/>
        </w:rPr>
        <w:t>d</w:t>
      </w:r>
      <w:r>
        <w:rPr>
          <w:rFonts w:cs="Times New Roman"/>
        </w:rPr>
        <w:t>st of the Great Depression</w:t>
      </w:r>
      <w:r w:rsidR="003D4E90">
        <w:rPr>
          <w:rFonts w:cs="Times New Roman"/>
        </w:rPr>
        <w:t xml:space="preserve">. </w:t>
      </w:r>
      <w:r>
        <w:rPr>
          <w:rFonts w:cs="Times New Roman"/>
        </w:rPr>
        <w:t>So the people polled were mostly in the upper middl</w:t>
      </w:r>
      <w:r w:rsidR="008079E3">
        <w:rPr>
          <w:rFonts w:cs="Times New Roman"/>
        </w:rPr>
        <w:t xml:space="preserve">e </w:t>
      </w:r>
      <w:r>
        <w:rPr>
          <w:rFonts w:cs="Times New Roman"/>
        </w:rPr>
        <w:t>to upper class</w:t>
      </w:r>
      <w:r w:rsidR="003D4E90">
        <w:rPr>
          <w:rFonts w:cs="Times New Roman"/>
        </w:rPr>
        <w:t xml:space="preserve">. </w:t>
      </w:r>
      <w:r>
        <w:rPr>
          <w:rFonts w:cs="Times New Roman"/>
        </w:rPr>
        <w:t>They did not represent the entire country</w:t>
      </w:r>
      <w:r w:rsidR="003D4E90">
        <w:rPr>
          <w:rFonts w:cs="Times New Roman"/>
        </w:rPr>
        <w:t xml:space="preserve">. </w:t>
      </w:r>
      <w:r w:rsidR="008079E3">
        <w:rPr>
          <w:rFonts w:cs="Times New Roman"/>
        </w:rPr>
        <w:t>It did not</w:t>
      </w:r>
      <w:r>
        <w:rPr>
          <w:rFonts w:cs="Times New Roman"/>
        </w:rPr>
        <w:t xml:space="preserve"> matter that the sample was very large</w:t>
      </w:r>
      <w:r w:rsidR="003D4E90">
        <w:rPr>
          <w:rFonts w:cs="Times New Roman"/>
        </w:rPr>
        <w:t xml:space="preserve">. </w:t>
      </w:r>
      <w:r>
        <w:rPr>
          <w:rFonts w:cs="Times New Roman"/>
        </w:rPr>
        <w:t xml:space="preserve">The most important part of a sample is that </w:t>
      </w:r>
      <w:r w:rsidR="00C661C7">
        <w:rPr>
          <w:rFonts w:cs="Times New Roman"/>
        </w:rPr>
        <w:t xml:space="preserve">it is </w:t>
      </w:r>
      <w:r>
        <w:rPr>
          <w:rFonts w:cs="Times New Roman"/>
        </w:rPr>
        <w:t>representative of the entire population</w:t>
      </w:r>
      <w:r w:rsidR="003D4E90">
        <w:rPr>
          <w:rFonts w:cs="Times New Roman"/>
        </w:rPr>
        <w:t xml:space="preserve">. </w:t>
      </w:r>
      <w:r w:rsidR="008079E3">
        <w:rPr>
          <w:rFonts w:cs="Times New Roman"/>
        </w:rPr>
        <w:t>If the sample is no</w:t>
      </w:r>
      <w:r>
        <w:rPr>
          <w:rFonts w:cs="Times New Roman"/>
        </w:rPr>
        <w:t>t, then the results could be wr</w:t>
      </w:r>
      <w:r w:rsidR="008079E3">
        <w:rPr>
          <w:rFonts w:cs="Times New Roman"/>
        </w:rPr>
        <w:t>ong,</w:t>
      </w:r>
      <w:r>
        <w:rPr>
          <w:rFonts w:cs="Times New Roman"/>
        </w:rPr>
        <w:t xml:space="preserve"> as</w:t>
      </w:r>
      <w:r w:rsidR="008079E3">
        <w:rPr>
          <w:rFonts w:cs="Times New Roman"/>
        </w:rPr>
        <w:t xml:space="preserve"> demonstrated</w:t>
      </w:r>
      <w:r>
        <w:rPr>
          <w:rFonts w:cs="Times New Roman"/>
        </w:rPr>
        <w:t xml:space="preserve"> in this case</w:t>
      </w:r>
      <w:r w:rsidR="003D4E90">
        <w:rPr>
          <w:rFonts w:cs="Times New Roman"/>
        </w:rPr>
        <w:t xml:space="preserve">. </w:t>
      </w:r>
      <w:r>
        <w:rPr>
          <w:rFonts w:cs="Times New Roman"/>
        </w:rPr>
        <w:t>It is important to collect data so that it has the best chance of representing the entire population</w:t>
      </w:r>
      <w:r w:rsidR="0083144C">
        <w:rPr>
          <w:rFonts w:cs="Times New Roman"/>
        </w:rPr>
        <w:t>.</w:t>
      </w:r>
    </w:p>
    <w:p w14:paraId="2A2C1756" w14:textId="314C3677" w:rsidR="000B54F4" w:rsidRDefault="009B1880" w:rsidP="00DB3F73">
      <w:pPr>
        <w:pStyle w:val="NoSpacing"/>
        <w:spacing w:line="276" w:lineRule="auto"/>
        <w:ind w:left="720"/>
        <w:rPr>
          <w:rFonts w:cs="Times New Roman"/>
        </w:rPr>
      </w:pPr>
      <w:r w:rsidRPr="0038362B">
        <w:rPr>
          <w:rFonts w:cs="Times New Roman"/>
          <w:b/>
          <w:bCs/>
        </w:rPr>
        <w:t>Nonresponse Bias:</w:t>
      </w:r>
      <w:r w:rsidRPr="0038362B">
        <w:rPr>
          <w:rFonts w:cs="Times New Roman"/>
        </w:rPr>
        <w:t xml:space="preserve"> </w:t>
      </w:r>
      <w:r>
        <w:rPr>
          <w:rFonts w:cs="Times New Roman"/>
        </w:rPr>
        <w:t>When looking at the number of ballots returned, two million appears to be a very large number</w:t>
      </w:r>
      <w:r w:rsidR="003D4E90">
        <w:rPr>
          <w:rFonts w:cs="Times New Roman"/>
        </w:rPr>
        <w:t xml:space="preserve">. </w:t>
      </w:r>
      <w:r>
        <w:rPr>
          <w:rFonts w:cs="Times New Roman"/>
        </w:rPr>
        <w:t>However, ten million ballots were sent out</w:t>
      </w:r>
      <w:r w:rsidR="003D4E90">
        <w:rPr>
          <w:rFonts w:cs="Times New Roman"/>
        </w:rPr>
        <w:t xml:space="preserve">. </w:t>
      </w:r>
      <w:r>
        <w:rPr>
          <w:rFonts w:cs="Times New Roman"/>
        </w:rPr>
        <w:t>So that means that only about one-fifth of all the ballots were actually returned</w:t>
      </w:r>
      <w:r w:rsidR="003D4E90">
        <w:rPr>
          <w:rFonts w:cs="Times New Roman"/>
        </w:rPr>
        <w:t xml:space="preserve">. </w:t>
      </w:r>
      <w:r>
        <w:rPr>
          <w:rFonts w:cs="Times New Roman"/>
        </w:rPr>
        <w:t>This is known as a nonresponse bias</w:t>
      </w:r>
      <w:r w:rsidR="003D4E90">
        <w:rPr>
          <w:rFonts w:cs="Times New Roman"/>
        </w:rPr>
        <w:t xml:space="preserve">. </w:t>
      </w:r>
      <w:r>
        <w:rPr>
          <w:rFonts w:cs="Times New Roman"/>
        </w:rPr>
        <w:t xml:space="preserve">The only people who probably took the time to </w:t>
      </w:r>
      <w:r>
        <w:rPr>
          <w:rFonts w:cs="Times New Roman"/>
        </w:rPr>
        <w:lastRenderedPageBreak/>
        <w:t>fill out and return the ballot were those who felt strongly about the issue</w:t>
      </w:r>
      <w:r w:rsidR="003D4E90">
        <w:rPr>
          <w:rFonts w:cs="Times New Roman"/>
        </w:rPr>
        <w:t xml:space="preserve">. </w:t>
      </w:r>
      <w:r>
        <w:rPr>
          <w:rFonts w:cs="Times New Roman"/>
        </w:rPr>
        <w:t>So when you send out a survey, you have to pay attention to what percentage of surveys are actually returned</w:t>
      </w:r>
      <w:r w:rsidR="003D4E90">
        <w:rPr>
          <w:rFonts w:cs="Times New Roman"/>
        </w:rPr>
        <w:t xml:space="preserve">. </w:t>
      </w:r>
      <w:r>
        <w:rPr>
          <w:rFonts w:cs="Times New Roman"/>
        </w:rPr>
        <w:t>If at all possible, it is better to conduct the survey in person or through the telephone</w:t>
      </w:r>
      <w:r w:rsidR="003D4E90">
        <w:rPr>
          <w:rFonts w:cs="Times New Roman"/>
        </w:rPr>
        <w:t xml:space="preserve">. </w:t>
      </w:r>
      <w:r>
        <w:rPr>
          <w:rFonts w:cs="Times New Roman"/>
        </w:rPr>
        <w:t xml:space="preserve">Most </w:t>
      </w:r>
      <w:r w:rsidR="00DA39B4">
        <w:rPr>
          <w:rFonts w:cs="Times New Roman"/>
        </w:rPr>
        <w:t xml:space="preserve">credible </w:t>
      </w:r>
      <w:r>
        <w:rPr>
          <w:rFonts w:cs="Times New Roman"/>
        </w:rPr>
        <w:t>polls conducted today</w:t>
      </w:r>
      <w:r w:rsidR="00DA39B4">
        <w:rPr>
          <w:rFonts w:cs="Times New Roman"/>
        </w:rPr>
        <w:t>,</w:t>
      </w:r>
      <w:r>
        <w:rPr>
          <w:rFonts w:cs="Times New Roman"/>
        </w:rPr>
        <w:t xml:space="preserve"> such as Gallup, are conducted either in person or over the telephone</w:t>
      </w:r>
      <w:r w:rsidR="003D4E90">
        <w:rPr>
          <w:rFonts w:cs="Times New Roman"/>
        </w:rPr>
        <w:t xml:space="preserve">. </w:t>
      </w:r>
      <w:r>
        <w:rPr>
          <w:rFonts w:cs="Times New Roman"/>
        </w:rPr>
        <w:t xml:space="preserve">Do be careful though, just because a polling group conducts the poll in person or on the telephone </w:t>
      </w:r>
      <w:r w:rsidR="00BE04B0">
        <w:rPr>
          <w:rFonts w:cs="Times New Roman"/>
        </w:rPr>
        <w:t>does not</w:t>
      </w:r>
      <w:r>
        <w:rPr>
          <w:rFonts w:cs="Times New Roman"/>
        </w:rPr>
        <w:t xml:space="preserve"> mean that it is necessarily credible.</w:t>
      </w:r>
    </w:p>
    <w:p w14:paraId="556A8905" w14:textId="77777777" w:rsidR="005B76BA" w:rsidRDefault="005B76BA" w:rsidP="0083144C">
      <w:pPr>
        <w:pStyle w:val="NoSpacing"/>
        <w:spacing w:line="276" w:lineRule="auto"/>
        <w:rPr>
          <w:rFonts w:cs="Times New Roman"/>
        </w:rPr>
      </w:pPr>
    </w:p>
    <w:p w14:paraId="71C9A27B" w14:textId="17C53CA7" w:rsidR="001C1338" w:rsidRDefault="000A0FE1" w:rsidP="00DB3F73">
      <w:pPr>
        <w:pStyle w:val="NoSpacing"/>
        <w:spacing w:line="276" w:lineRule="auto"/>
        <w:rPr>
          <w:rFonts w:cs="Times New Roman"/>
          <w:b/>
          <w:bCs/>
        </w:rPr>
      </w:pPr>
      <w:r>
        <w:rPr>
          <w:rFonts w:cs="Times New Roman"/>
          <w:b/>
          <w:bCs/>
        </w:rPr>
        <w:t>5</w:t>
      </w:r>
      <w:r w:rsidR="001C1338" w:rsidRPr="001C1338">
        <w:rPr>
          <w:rFonts w:cs="Times New Roman"/>
          <w:b/>
          <w:bCs/>
        </w:rPr>
        <w:t>.</w:t>
      </w:r>
      <w:r w:rsidR="00A93715">
        <w:rPr>
          <w:rFonts w:cs="Times New Roman"/>
        </w:rPr>
        <w:t xml:space="preserve"> </w:t>
      </w:r>
      <w:r w:rsidR="00171E30">
        <w:rPr>
          <w:rFonts w:cs="Times New Roman"/>
          <w:b/>
          <w:bCs/>
        </w:rPr>
        <w:t>Are there any problems with the setting of a survey?</w:t>
      </w:r>
    </w:p>
    <w:p w14:paraId="54BBBD95" w14:textId="22B12C00" w:rsidR="000A0FE1" w:rsidRPr="000A0FE1" w:rsidRDefault="000A0FE1" w:rsidP="00DB3F73">
      <w:pPr>
        <w:pStyle w:val="NoSpacing"/>
        <w:spacing w:line="276" w:lineRule="auto"/>
        <w:rPr>
          <w:rFonts w:cs="Times New Roman"/>
        </w:rPr>
      </w:pPr>
      <w:r>
        <w:rPr>
          <w:rFonts w:cs="Times New Roman"/>
          <w:bCs/>
        </w:rPr>
        <w:t>The setting of the survey can create bias</w:t>
      </w:r>
      <w:r w:rsidR="003D4E90">
        <w:rPr>
          <w:rFonts w:cs="Times New Roman"/>
          <w:bCs/>
        </w:rPr>
        <w:t xml:space="preserve">. </w:t>
      </w:r>
      <w:r>
        <w:rPr>
          <w:rFonts w:cs="Times New Roman"/>
          <w:bCs/>
        </w:rPr>
        <w:t xml:space="preserve">So you want to make sure that the setting is as neutral as </w:t>
      </w:r>
      <w:r w:rsidR="00C72A20">
        <w:rPr>
          <w:rFonts w:cs="Times New Roman"/>
          <w:bCs/>
        </w:rPr>
        <w:t>possible, so that someone does no</w:t>
      </w:r>
      <w:r>
        <w:rPr>
          <w:rFonts w:cs="Times New Roman"/>
          <w:bCs/>
        </w:rPr>
        <w:t>t answer based on where the survey is conducted or who is giving the survey.</w:t>
      </w:r>
    </w:p>
    <w:p w14:paraId="04B25D5C" w14:textId="77777777" w:rsidR="007E6213" w:rsidRDefault="007E6213" w:rsidP="00DB3F73">
      <w:pPr>
        <w:pStyle w:val="NoSpacing"/>
        <w:spacing w:line="276" w:lineRule="auto"/>
        <w:rPr>
          <w:rFonts w:cs="Times New Roman"/>
          <w:b/>
          <w:bCs/>
        </w:rPr>
      </w:pPr>
    </w:p>
    <w:p w14:paraId="1E41EFA4" w14:textId="7E015E33" w:rsidR="007E6213" w:rsidRDefault="00171E30" w:rsidP="00DB3F73">
      <w:pPr>
        <w:pStyle w:val="NoSpacing"/>
        <w:spacing w:line="276" w:lineRule="auto"/>
        <w:rPr>
          <w:rFonts w:cs="Times New Roman"/>
          <w:b/>
          <w:bCs/>
        </w:rPr>
      </w:pPr>
      <w:r>
        <w:rPr>
          <w:rFonts w:cs="Times New Roman"/>
          <w:b/>
          <w:bCs/>
        </w:rPr>
        <w:t>Example 1.4.5</w:t>
      </w:r>
      <w:r w:rsidR="007E6213">
        <w:rPr>
          <w:rFonts w:cs="Times New Roman"/>
          <w:b/>
          <w:bCs/>
        </w:rPr>
        <w:t xml:space="preserve">: </w:t>
      </w:r>
      <w:r>
        <w:rPr>
          <w:rFonts w:cs="Times New Roman"/>
          <w:b/>
          <w:bCs/>
        </w:rPr>
        <w:t>Setting Example</w:t>
      </w:r>
    </w:p>
    <w:p w14:paraId="7F78106C" w14:textId="77777777" w:rsidR="00F918C3" w:rsidRDefault="00F918C3" w:rsidP="00DB3F73">
      <w:pPr>
        <w:pStyle w:val="NoSpacing"/>
        <w:spacing w:line="276" w:lineRule="auto"/>
        <w:rPr>
          <w:rFonts w:cs="Times New Roman"/>
        </w:rPr>
      </w:pPr>
    </w:p>
    <w:p w14:paraId="5F6B3B79" w14:textId="62931B7A" w:rsidR="001C1338" w:rsidRPr="001C1338" w:rsidRDefault="001C1338" w:rsidP="00DB3F73">
      <w:pPr>
        <w:pStyle w:val="NoSpacing"/>
        <w:spacing w:line="276" w:lineRule="auto"/>
        <w:ind w:left="720"/>
        <w:rPr>
          <w:rFonts w:cs="Times New Roman"/>
        </w:rPr>
      </w:pPr>
      <w:r w:rsidRPr="001C1338">
        <w:rPr>
          <w:rFonts w:cs="Times New Roman"/>
        </w:rPr>
        <w:t>Suppose a survey is being conducted to learn more about illegal drug use among college students. If a uniformed police officer is conducting the survey, then the results will very likely be biased since the college students may feel uncomfortable telling the truth to the police officer.</w:t>
      </w:r>
    </w:p>
    <w:p w14:paraId="3C1AEDFB" w14:textId="77777777" w:rsidR="00F918C3" w:rsidRDefault="00F918C3" w:rsidP="00DB3F73">
      <w:pPr>
        <w:pStyle w:val="NoSpacing"/>
        <w:spacing w:line="276" w:lineRule="auto"/>
        <w:rPr>
          <w:rFonts w:cs="Times New Roman"/>
          <w:b/>
          <w:bCs/>
        </w:rPr>
      </w:pPr>
    </w:p>
    <w:p w14:paraId="51F96F85" w14:textId="29E135DC" w:rsidR="000A0FE1" w:rsidRDefault="000A0FE1" w:rsidP="00DB3F73">
      <w:pPr>
        <w:pStyle w:val="NoSpacing"/>
        <w:spacing w:line="276" w:lineRule="auto"/>
        <w:rPr>
          <w:rFonts w:cs="Times New Roman"/>
          <w:b/>
          <w:bCs/>
        </w:rPr>
      </w:pPr>
      <w:r>
        <w:rPr>
          <w:rFonts w:cs="Times New Roman"/>
          <w:b/>
          <w:bCs/>
        </w:rPr>
        <w:t>6.</w:t>
      </w:r>
      <w:r w:rsidRPr="001C1338">
        <w:rPr>
          <w:rFonts w:cs="Times New Roman"/>
          <w:b/>
          <w:bCs/>
        </w:rPr>
        <w:t xml:space="preserve"> </w:t>
      </w:r>
      <w:r w:rsidR="00171E30">
        <w:rPr>
          <w:rFonts w:cs="Times New Roman"/>
          <w:b/>
          <w:bCs/>
        </w:rPr>
        <w:t>Are there any problems with the wording of a survey?</w:t>
      </w:r>
    </w:p>
    <w:p w14:paraId="70751F5A" w14:textId="565204F3" w:rsidR="007E6213" w:rsidRDefault="000A0FE1" w:rsidP="00DB3F73">
      <w:pPr>
        <w:pStyle w:val="NoSpacing"/>
        <w:spacing w:line="276" w:lineRule="auto"/>
        <w:rPr>
          <w:rFonts w:cs="Times New Roman"/>
          <w:bCs/>
        </w:rPr>
      </w:pPr>
      <w:r>
        <w:rPr>
          <w:rFonts w:cs="Times New Roman"/>
          <w:bCs/>
        </w:rPr>
        <w:t>How a question is worded can elicit a particular response</w:t>
      </w:r>
      <w:r w:rsidR="003D4E90">
        <w:rPr>
          <w:rFonts w:cs="Times New Roman"/>
          <w:bCs/>
        </w:rPr>
        <w:t xml:space="preserve">. </w:t>
      </w:r>
      <w:r>
        <w:rPr>
          <w:rFonts w:cs="Times New Roman"/>
          <w:bCs/>
        </w:rPr>
        <w:t>Also the order of the questions may affect a person’s answers</w:t>
      </w:r>
      <w:r w:rsidR="003D4E90">
        <w:rPr>
          <w:rFonts w:cs="Times New Roman"/>
          <w:bCs/>
        </w:rPr>
        <w:t xml:space="preserve">. </w:t>
      </w:r>
      <w:r>
        <w:rPr>
          <w:rFonts w:cs="Times New Roman"/>
          <w:bCs/>
        </w:rPr>
        <w:t xml:space="preserve">So make sure that </w:t>
      </w:r>
      <w:r w:rsidR="007E6213">
        <w:rPr>
          <w:rFonts w:cs="Times New Roman"/>
          <w:bCs/>
        </w:rPr>
        <w:t>the questions are worded in a way that would not lead a person to a particular answer.</w:t>
      </w:r>
    </w:p>
    <w:p w14:paraId="32AAE3E7" w14:textId="77777777" w:rsidR="0083144C" w:rsidRPr="00005449" w:rsidRDefault="0083144C" w:rsidP="00DB3F73">
      <w:pPr>
        <w:pStyle w:val="NoSpacing"/>
        <w:spacing w:line="276" w:lineRule="auto"/>
        <w:rPr>
          <w:rFonts w:cs="Times New Roman"/>
          <w:bCs/>
        </w:rPr>
      </w:pPr>
    </w:p>
    <w:p w14:paraId="43379888" w14:textId="5D2F6CEF" w:rsidR="007E6213" w:rsidRDefault="00171E30" w:rsidP="00DB3F73">
      <w:pPr>
        <w:pStyle w:val="NoSpacing"/>
        <w:spacing w:line="276" w:lineRule="auto"/>
        <w:rPr>
          <w:rFonts w:cs="Times New Roman"/>
          <w:b/>
          <w:bCs/>
        </w:rPr>
      </w:pPr>
      <w:r>
        <w:rPr>
          <w:rFonts w:cs="Times New Roman"/>
          <w:b/>
          <w:bCs/>
        </w:rPr>
        <w:t>Example 1.4.6</w:t>
      </w:r>
      <w:r w:rsidR="007E6213">
        <w:rPr>
          <w:rFonts w:cs="Times New Roman"/>
          <w:b/>
          <w:bCs/>
        </w:rPr>
        <w:t xml:space="preserve">: </w:t>
      </w:r>
      <w:r>
        <w:rPr>
          <w:rFonts w:cs="Times New Roman"/>
          <w:b/>
          <w:bCs/>
        </w:rPr>
        <w:t>Wording Example</w:t>
      </w:r>
    </w:p>
    <w:p w14:paraId="70287BA4" w14:textId="77777777" w:rsidR="00F918C3" w:rsidRDefault="00F918C3" w:rsidP="00DB3F73">
      <w:pPr>
        <w:pStyle w:val="NoSpacing"/>
        <w:spacing w:line="276" w:lineRule="auto"/>
        <w:rPr>
          <w:rFonts w:cs="Times New Roman"/>
        </w:rPr>
      </w:pPr>
    </w:p>
    <w:p w14:paraId="2FD5754A" w14:textId="661CF5F4" w:rsidR="001C1338" w:rsidRPr="001C1338" w:rsidRDefault="00105B4C" w:rsidP="00DB3F73">
      <w:pPr>
        <w:pStyle w:val="NoSpacing"/>
        <w:spacing w:line="276" w:lineRule="auto"/>
        <w:ind w:left="720"/>
        <w:rPr>
          <w:rFonts w:cs="Times New Roman"/>
        </w:rPr>
      </w:pPr>
      <w:r>
        <w:rPr>
          <w:rFonts w:cs="Times New Roman"/>
        </w:rPr>
        <w:t>A</w:t>
      </w:r>
      <w:r w:rsidR="001C1338" w:rsidRPr="001C1338">
        <w:rPr>
          <w:rFonts w:cs="Times New Roman"/>
        </w:rPr>
        <w:t xml:space="preserve"> question regarding the environment may ask “Do you think that global warming is the most important world environmental issue, or polluti</w:t>
      </w:r>
      <w:r w:rsidR="007F01D0">
        <w:rPr>
          <w:rFonts w:cs="Times New Roman"/>
        </w:rPr>
        <w:t>on of the oceans?”</w:t>
      </w:r>
      <w:r w:rsidR="001C1338" w:rsidRPr="001C1338">
        <w:rPr>
          <w:rFonts w:cs="Times New Roman"/>
        </w:rPr>
        <w:t xml:space="preserve"> Alternatively, the question may be worded “Do you think that pollution of the oceans is the most important world environme</w:t>
      </w:r>
      <w:r w:rsidR="007F01D0">
        <w:rPr>
          <w:rFonts w:cs="Times New Roman"/>
        </w:rPr>
        <w:t>ntal issue, or global warming?”</w:t>
      </w:r>
      <w:r w:rsidR="001C1338" w:rsidRPr="001C1338">
        <w:rPr>
          <w:rFonts w:cs="Times New Roman"/>
        </w:rPr>
        <w:t xml:space="preserve"> The answers to these two questions will vary greatly simply because of how they are worded</w:t>
      </w:r>
      <w:r w:rsidR="003D4E90">
        <w:rPr>
          <w:rFonts w:cs="Times New Roman"/>
        </w:rPr>
        <w:t xml:space="preserve">. </w:t>
      </w:r>
      <w:r w:rsidR="001C1338" w:rsidRPr="001C1338">
        <w:rPr>
          <w:rFonts w:cs="Times New Roman"/>
        </w:rPr>
        <w:t>The best way to handle a question like this is to present it in multiple choice format as follows:</w:t>
      </w:r>
    </w:p>
    <w:p w14:paraId="2B0153AD" w14:textId="77777777" w:rsidR="001C1338" w:rsidRPr="001C1338" w:rsidRDefault="001C1338" w:rsidP="00DB3F73">
      <w:pPr>
        <w:pStyle w:val="NoSpacing"/>
        <w:spacing w:line="276" w:lineRule="auto"/>
        <w:ind w:firstLine="720"/>
        <w:rPr>
          <w:rFonts w:cs="Times New Roman"/>
        </w:rPr>
      </w:pPr>
      <w:r w:rsidRPr="001C1338">
        <w:rPr>
          <w:rFonts w:cs="Times New Roman"/>
        </w:rPr>
        <w:t>What do you think is the most important world environmental issue?</w:t>
      </w:r>
    </w:p>
    <w:p w14:paraId="6CF3EBBC" w14:textId="58D2480C" w:rsidR="001C1338" w:rsidRPr="001C1338" w:rsidRDefault="002352D3" w:rsidP="00DB3F73">
      <w:pPr>
        <w:pStyle w:val="NoSpacing"/>
        <w:spacing w:line="276" w:lineRule="auto"/>
        <w:ind w:firstLine="720"/>
        <w:rPr>
          <w:rFonts w:cs="Times New Roman"/>
        </w:rPr>
      </w:pPr>
      <w:r>
        <w:rPr>
          <w:rFonts w:cs="Times New Roman"/>
        </w:rPr>
        <w:t xml:space="preserve">a. </w:t>
      </w:r>
      <w:r w:rsidR="001C1338" w:rsidRPr="001C1338">
        <w:rPr>
          <w:rFonts w:cs="Times New Roman"/>
        </w:rPr>
        <w:t>Global warming</w:t>
      </w:r>
    </w:p>
    <w:p w14:paraId="64A78DF8" w14:textId="4FA693B3" w:rsidR="001C1338" w:rsidRPr="001C1338" w:rsidRDefault="002352D3" w:rsidP="00DB3F73">
      <w:pPr>
        <w:pStyle w:val="NoSpacing"/>
        <w:spacing w:line="276" w:lineRule="auto"/>
        <w:ind w:firstLine="720"/>
        <w:rPr>
          <w:rFonts w:cs="Times New Roman"/>
        </w:rPr>
      </w:pPr>
      <w:r>
        <w:rPr>
          <w:rFonts w:cs="Times New Roman"/>
        </w:rPr>
        <w:t xml:space="preserve">b. </w:t>
      </w:r>
      <w:r w:rsidR="001C1338" w:rsidRPr="001C1338">
        <w:rPr>
          <w:rFonts w:cs="Times New Roman"/>
        </w:rPr>
        <w:t>Pollution of the oceans</w:t>
      </w:r>
    </w:p>
    <w:p w14:paraId="0AFE5AE8" w14:textId="0EB1EED7" w:rsidR="001C1338" w:rsidRDefault="002352D3" w:rsidP="00DB3F73">
      <w:pPr>
        <w:pStyle w:val="NoSpacing"/>
        <w:spacing w:line="276" w:lineRule="auto"/>
        <w:ind w:firstLine="720"/>
        <w:rPr>
          <w:rFonts w:cs="Times New Roman"/>
        </w:rPr>
      </w:pPr>
      <w:r>
        <w:rPr>
          <w:rFonts w:cs="Times New Roman"/>
        </w:rPr>
        <w:t xml:space="preserve">c. </w:t>
      </w:r>
      <w:r w:rsidR="001C1338" w:rsidRPr="001C1338">
        <w:rPr>
          <w:rFonts w:cs="Times New Roman"/>
        </w:rPr>
        <w:t>Other</w:t>
      </w:r>
    </w:p>
    <w:p w14:paraId="7AB93E7D" w14:textId="77777777" w:rsidR="008A2E00" w:rsidRPr="001C1338" w:rsidRDefault="008A2E00" w:rsidP="00DB3F73">
      <w:pPr>
        <w:pStyle w:val="NoSpacing"/>
        <w:spacing w:line="276" w:lineRule="auto"/>
        <w:ind w:firstLine="720"/>
        <w:rPr>
          <w:rFonts w:cs="Times New Roman"/>
        </w:rPr>
      </w:pPr>
    </w:p>
    <w:p w14:paraId="19C54BCB" w14:textId="3A15AF4B" w:rsidR="001C1338" w:rsidRPr="001C1338" w:rsidRDefault="007E6213" w:rsidP="00DB3F73">
      <w:pPr>
        <w:pStyle w:val="NoSpacing"/>
        <w:spacing w:line="276" w:lineRule="auto"/>
        <w:rPr>
          <w:rFonts w:cs="Times New Roman"/>
        </w:rPr>
      </w:pPr>
      <w:r>
        <w:rPr>
          <w:rFonts w:cs="Times New Roman"/>
          <w:b/>
          <w:bCs/>
        </w:rPr>
        <w:t>7</w:t>
      </w:r>
      <w:r w:rsidR="001C1338" w:rsidRPr="001C1338">
        <w:rPr>
          <w:rFonts w:cs="Times New Roman"/>
          <w:b/>
          <w:bCs/>
        </w:rPr>
        <w:t>.</w:t>
      </w:r>
      <w:r w:rsidR="000B54F4">
        <w:rPr>
          <w:rFonts w:cs="Times New Roman"/>
        </w:rPr>
        <w:t xml:space="preserve"> </w:t>
      </w:r>
      <w:r w:rsidR="00171E30">
        <w:rPr>
          <w:rFonts w:cs="Times New Roman"/>
          <w:b/>
          <w:bCs/>
        </w:rPr>
        <w:t>Are the results presented fairly?</w:t>
      </w:r>
    </w:p>
    <w:p w14:paraId="40F97560" w14:textId="10D9C74C" w:rsidR="001C1338" w:rsidRDefault="001C1338" w:rsidP="00DB3F73">
      <w:pPr>
        <w:pStyle w:val="NoSpacing"/>
        <w:spacing w:line="276" w:lineRule="auto"/>
        <w:rPr>
          <w:rFonts w:cs="Times New Roman"/>
        </w:rPr>
      </w:pPr>
      <w:r w:rsidRPr="001C1338">
        <w:rPr>
          <w:rFonts w:cs="Times New Roman"/>
        </w:rPr>
        <w:lastRenderedPageBreak/>
        <w:t>Be sure that any concluding statements accurately represent the data and statistics that were calculated from the data</w:t>
      </w:r>
      <w:r w:rsidR="003D4E90">
        <w:rPr>
          <w:rFonts w:cs="Times New Roman"/>
        </w:rPr>
        <w:t xml:space="preserve">. </w:t>
      </w:r>
      <w:r w:rsidR="00105B4C">
        <w:rPr>
          <w:rFonts w:cs="Times New Roman"/>
        </w:rPr>
        <w:t xml:space="preserve">Many times people make conclusions that are beyond </w:t>
      </w:r>
      <w:r w:rsidR="00171E30">
        <w:rPr>
          <w:rFonts w:cs="Times New Roman"/>
        </w:rPr>
        <w:t>the scope of the study, or are beyond the results of the data.</w:t>
      </w:r>
    </w:p>
    <w:p w14:paraId="7AA9587B" w14:textId="77777777" w:rsidR="00105B4C" w:rsidRDefault="00105B4C" w:rsidP="00DB3F73">
      <w:pPr>
        <w:pStyle w:val="NoSpacing"/>
        <w:spacing w:line="276" w:lineRule="auto"/>
        <w:rPr>
          <w:rFonts w:cs="Times New Roman"/>
        </w:rPr>
      </w:pPr>
    </w:p>
    <w:p w14:paraId="4DB454AE" w14:textId="13B5E3EC" w:rsidR="00105B4C" w:rsidRDefault="00171E30" w:rsidP="00DB3F73">
      <w:pPr>
        <w:pStyle w:val="NoSpacing"/>
        <w:spacing w:line="276" w:lineRule="auto"/>
        <w:rPr>
          <w:rFonts w:cs="Times New Roman"/>
          <w:b/>
        </w:rPr>
      </w:pPr>
      <w:r>
        <w:rPr>
          <w:rFonts w:cs="Times New Roman"/>
          <w:b/>
        </w:rPr>
        <w:t>Example 1.4.7</w:t>
      </w:r>
      <w:r w:rsidR="00105B4C">
        <w:rPr>
          <w:rFonts w:cs="Times New Roman"/>
          <w:b/>
        </w:rPr>
        <w:t xml:space="preserve">: </w:t>
      </w:r>
      <w:r>
        <w:rPr>
          <w:rFonts w:cs="Times New Roman"/>
          <w:b/>
        </w:rPr>
        <w:t>Wrong C</w:t>
      </w:r>
      <w:r w:rsidR="007019C7">
        <w:rPr>
          <w:rFonts w:cs="Times New Roman"/>
          <w:b/>
        </w:rPr>
        <w:t>onclusion</w:t>
      </w:r>
    </w:p>
    <w:p w14:paraId="5C1C2B07" w14:textId="77777777" w:rsidR="00F918C3" w:rsidRDefault="00F918C3" w:rsidP="00DB3F73">
      <w:pPr>
        <w:pStyle w:val="NoSpacing"/>
        <w:spacing w:line="276" w:lineRule="auto"/>
        <w:rPr>
          <w:rFonts w:cs="Times New Roman"/>
          <w:b/>
        </w:rPr>
      </w:pPr>
    </w:p>
    <w:p w14:paraId="25F84CEB" w14:textId="32AE0B27" w:rsidR="007019C7" w:rsidRPr="007019C7" w:rsidRDefault="007019C7" w:rsidP="00DB3F73">
      <w:pPr>
        <w:pStyle w:val="NoSpacing"/>
        <w:spacing w:line="276" w:lineRule="auto"/>
        <w:ind w:left="720"/>
        <w:rPr>
          <w:rFonts w:cs="Times New Roman"/>
        </w:rPr>
      </w:pPr>
      <w:r>
        <w:rPr>
          <w:rFonts w:cs="Times New Roman"/>
        </w:rPr>
        <w:t>Many stud</w:t>
      </w:r>
      <w:r w:rsidR="0055042E">
        <w:rPr>
          <w:rFonts w:cs="Times New Roman"/>
        </w:rPr>
        <w:t>ies have been done on cancer treatments using rats</w:t>
      </w:r>
      <w:r w:rsidR="003D4E90">
        <w:rPr>
          <w:rFonts w:cs="Times New Roman"/>
        </w:rPr>
        <w:t xml:space="preserve">. </w:t>
      </w:r>
      <w:r w:rsidR="0055042E">
        <w:rPr>
          <w:rFonts w:cs="Times New Roman"/>
        </w:rPr>
        <w:t>The wrong conclusion is t</w:t>
      </w:r>
      <w:r w:rsidR="00171E30">
        <w:rPr>
          <w:rFonts w:cs="Times New Roman"/>
        </w:rPr>
        <w:t>o say that because a</w:t>
      </w:r>
      <w:r w:rsidR="0055042E">
        <w:rPr>
          <w:rFonts w:cs="Times New Roman"/>
        </w:rPr>
        <w:t xml:space="preserve"> treatment cured cancer in </w:t>
      </w:r>
      <w:r w:rsidR="00171E30">
        <w:rPr>
          <w:rFonts w:cs="Times New Roman"/>
        </w:rPr>
        <w:t xml:space="preserve">rats, then it </w:t>
      </w:r>
      <w:r w:rsidR="00EB3E19">
        <w:rPr>
          <w:rFonts w:cs="Times New Roman"/>
        </w:rPr>
        <w:t>will cure cancer</w:t>
      </w:r>
      <w:r w:rsidR="00171E30">
        <w:rPr>
          <w:rFonts w:cs="Times New Roman"/>
        </w:rPr>
        <w:t xml:space="preserve"> in people</w:t>
      </w:r>
      <w:r w:rsidR="003D4E90">
        <w:rPr>
          <w:rFonts w:cs="Times New Roman"/>
        </w:rPr>
        <w:t xml:space="preserve">. </w:t>
      </w:r>
      <w:r w:rsidR="00171E30">
        <w:rPr>
          <w:rFonts w:cs="Times New Roman"/>
        </w:rPr>
        <w:t xml:space="preserve">The fact that a </w:t>
      </w:r>
      <w:r w:rsidR="00EB3E19">
        <w:rPr>
          <w:rFonts w:cs="Times New Roman"/>
        </w:rPr>
        <w:t>treatment cured cancer in rats, means that there is a chance that it will cure cancer in people, but you would have to try it on people</w:t>
      </w:r>
      <w:r w:rsidR="00171E30">
        <w:rPr>
          <w:rFonts w:cs="Times New Roman"/>
        </w:rPr>
        <w:t xml:space="preserve"> before making such claims</w:t>
      </w:r>
      <w:r w:rsidR="003D4E90">
        <w:rPr>
          <w:rFonts w:cs="Times New Roman"/>
        </w:rPr>
        <w:t xml:space="preserve">. </w:t>
      </w:r>
      <w:r w:rsidR="00EB3E19">
        <w:rPr>
          <w:rFonts w:cs="Times New Roman"/>
        </w:rPr>
        <w:t xml:space="preserve">Rats and people have different physiology, so you </w:t>
      </w:r>
      <w:r w:rsidR="00BE04B0">
        <w:rPr>
          <w:rFonts w:cs="Times New Roman"/>
        </w:rPr>
        <w:t>cannot</w:t>
      </w:r>
      <w:r w:rsidR="00EB3E19">
        <w:rPr>
          <w:rFonts w:cs="Times New Roman"/>
        </w:rPr>
        <w:t xml:space="preserve"> assume what works on one will work on the other.</w:t>
      </w:r>
    </w:p>
    <w:p w14:paraId="751B176B" w14:textId="77777777" w:rsidR="00105B4C" w:rsidRDefault="00105B4C" w:rsidP="00DB3F73">
      <w:pPr>
        <w:pStyle w:val="NoSpacing"/>
        <w:spacing w:line="276" w:lineRule="auto"/>
        <w:rPr>
          <w:rFonts w:cs="Times New Roman"/>
        </w:rPr>
      </w:pPr>
    </w:p>
    <w:p w14:paraId="3E50105D" w14:textId="7C7C5A91" w:rsidR="00EB3E19" w:rsidRDefault="00171E30" w:rsidP="00DB3F73">
      <w:pPr>
        <w:pStyle w:val="NoSpacing"/>
        <w:spacing w:line="276" w:lineRule="auto"/>
        <w:rPr>
          <w:rFonts w:cs="Times New Roman"/>
          <w:b/>
        </w:rPr>
      </w:pPr>
      <w:r>
        <w:rPr>
          <w:rFonts w:cs="Times New Roman"/>
          <w:b/>
        </w:rPr>
        <w:t>8. Are there any misleading graphics?</w:t>
      </w:r>
    </w:p>
    <w:p w14:paraId="73D8630D" w14:textId="6EE82D2B" w:rsidR="00FE3E82" w:rsidRDefault="00EB3E19" w:rsidP="00DB3F73">
      <w:pPr>
        <w:pStyle w:val="NoSpacing"/>
        <w:spacing w:line="276" w:lineRule="auto"/>
        <w:rPr>
          <w:rFonts w:cs="Times New Roman"/>
        </w:rPr>
      </w:pPr>
      <w:r>
        <w:rPr>
          <w:rFonts w:cs="Times New Roman"/>
        </w:rPr>
        <w:t>B</w:t>
      </w:r>
      <w:r w:rsidR="00105B4C" w:rsidRPr="001C1338">
        <w:rPr>
          <w:rFonts w:cs="Times New Roman"/>
        </w:rPr>
        <w:t>e sure that any graphics that are presented along with the results are not misleading</w:t>
      </w:r>
      <w:r w:rsidR="003D4E90">
        <w:rPr>
          <w:rFonts w:cs="Times New Roman"/>
        </w:rPr>
        <w:t xml:space="preserve">. </w:t>
      </w:r>
      <w:r w:rsidR="00FE3E82">
        <w:rPr>
          <w:rFonts w:cs="Times New Roman"/>
        </w:rPr>
        <w:t>Some examples of mis</w:t>
      </w:r>
      <w:r w:rsidR="00171E30">
        <w:rPr>
          <w:rFonts w:cs="Times New Roman"/>
        </w:rPr>
        <w:t>leading graphs ar</w:t>
      </w:r>
      <w:r w:rsidR="00FE3E82">
        <w:rPr>
          <w:rFonts w:cs="Times New Roman"/>
        </w:rPr>
        <w:t>e:</w:t>
      </w:r>
    </w:p>
    <w:p w14:paraId="477D6DAB" w14:textId="3CBF19A8" w:rsidR="00FE3E82" w:rsidRDefault="00FE3E82" w:rsidP="00DB3F73">
      <w:pPr>
        <w:pStyle w:val="NoSpacing"/>
        <w:numPr>
          <w:ilvl w:val="0"/>
          <w:numId w:val="14"/>
        </w:numPr>
        <w:spacing w:line="276" w:lineRule="auto"/>
        <w:rPr>
          <w:rFonts w:cs="Times New Roman"/>
        </w:rPr>
      </w:pPr>
      <w:r>
        <w:rPr>
          <w:rFonts w:cs="Times New Roman"/>
        </w:rPr>
        <w:t>T</w:t>
      </w:r>
      <w:r w:rsidR="00C72A20">
        <w:rPr>
          <w:rFonts w:cs="Times New Roman"/>
        </w:rPr>
        <w:t>he vertical axis does no</w:t>
      </w:r>
      <w:r w:rsidR="00EB3E19">
        <w:rPr>
          <w:rFonts w:cs="Times New Roman"/>
        </w:rPr>
        <w:t>t</w:t>
      </w:r>
      <w:r w:rsidR="00171E30">
        <w:rPr>
          <w:rFonts w:cs="Times New Roman"/>
        </w:rPr>
        <w:t xml:space="preserve"> start at zero</w:t>
      </w:r>
      <w:r w:rsidR="003D4E90">
        <w:rPr>
          <w:rFonts w:cs="Times New Roman"/>
        </w:rPr>
        <w:t xml:space="preserve">. </w:t>
      </w:r>
      <w:r>
        <w:rPr>
          <w:rFonts w:cs="Times New Roman"/>
        </w:rPr>
        <w:t xml:space="preserve">This means that </w:t>
      </w:r>
      <w:r w:rsidR="00EB3E19">
        <w:rPr>
          <w:rFonts w:cs="Times New Roman"/>
        </w:rPr>
        <w:t xml:space="preserve">any changes </w:t>
      </w:r>
      <w:r>
        <w:rPr>
          <w:rFonts w:cs="Times New Roman"/>
        </w:rPr>
        <w:t xml:space="preserve">will </w:t>
      </w:r>
      <w:r w:rsidR="00EB3E19">
        <w:rPr>
          <w:rFonts w:cs="Times New Roman"/>
        </w:rPr>
        <w:t xml:space="preserve">look more </w:t>
      </w:r>
      <w:r>
        <w:rPr>
          <w:rFonts w:cs="Times New Roman"/>
        </w:rPr>
        <w:t xml:space="preserve">dramatic than they really are. </w:t>
      </w:r>
    </w:p>
    <w:p w14:paraId="23E76C18" w14:textId="2A15D3A5" w:rsidR="00105B4C" w:rsidRDefault="00FE3E82" w:rsidP="00DB3F73">
      <w:pPr>
        <w:pStyle w:val="NoSpacing"/>
        <w:numPr>
          <w:ilvl w:val="0"/>
          <w:numId w:val="14"/>
        </w:numPr>
        <w:spacing w:line="276" w:lineRule="auto"/>
        <w:rPr>
          <w:rFonts w:cs="Times New Roman"/>
        </w:rPr>
      </w:pPr>
      <w:r>
        <w:rPr>
          <w:rFonts w:cs="Times New Roman"/>
        </w:rPr>
        <w:t>T</w:t>
      </w:r>
      <w:r w:rsidRPr="00FE3E82">
        <w:rPr>
          <w:rFonts w:cs="Times New Roman"/>
        </w:rPr>
        <w:t xml:space="preserve">here is </w:t>
      </w:r>
      <w:r w:rsidR="004775E6">
        <w:rPr>
          <w:rFonts w:cs="Times New Roman"/>
        </w:rPr>
        <w:t xml:space="preserve">no </w:t>
      </w:r>
      <w:r>
        <w:rPr>
          <w:rFonts w:cs="Times New Roman"/>
        </w:rPr>
        <w:t>title</w:t>
      </w:r>
      <w:r w:rsidR="003D4E90">
        <w:rPr>
          <w:rFonts w:cs="Times New Roman"/>
        </w:rPr>
        <w:t xml:space="preserve">. </w:t>
      </w:r>
      <w:r>
        <w:rPr>
          <w:rFonts w:cs="Times New Roman"/>
        </w:rPr>
        <w:t>This</w:t>
      </w:r>
      <w:r w:rsidR="00C72A20">
        <w:rPr>
          <w:rFonts w:cs="Times New Roman"/>
        </w:rPr>
        <w:t xml:space="preserve"> means that you do no</w:t>
      </w:r>
      <w:r w:rsidRPr="00FE3E82">
        <w:rPr>
          <w:rFonts w:cs="Times New Roman"/>
        </w:rPr>
        <w:t>t know what th</w:t>
      </w:r>
      <w:r>
        <w:rPr>
          <w:rFonts w:cs="Times New Roman"/>
        </w:rPr>
        <w:t>e graph is actually portraying.</w:t>
      </w:r>
    </w:p>
    <w:p w14:paraId="22D94153" w14:textId="607B6398" w:rsidR="00FE3E82" w:rsidRDefault="00FE3E82" w:rsidP="00DB3F73">
      <w:pPr>
        <w:pStyle w:val="NoSpacing"/>
        <w:numPr>
          <w:ilvl w:val="0"/>
          <w:numId w:val="14"/>
        </w:numPr>
        <w:spacing w:line="276" w:lineRule="auto"/>
        <w:rPr>
          <w:rFonts w:cs="Times New Roman"/>
        </w:rPr>
      </w:pPr>
      <w:r>
        <w:rPr>
          <w:rFonts w:cs="Times New Roman"/>
        </w:rPr>
        <w:t xml:space="preserve">There </w:t>
      </w:r>
      <w:r w:rsidR="004775E6">
        <w:rPr>
          <w:rFonts w:cs="Times New Roman"/>
        </w:rPr>
        <w:t>are missing</w:t>
      </w:r>
      <w:r>
        <w:rPr>
          <w:rFonts w:cs="Times New Roman"/>
        </w:rPr>
        <w:t xml:space="preserve"> labels or units</w:t>
      </w:r>
      <w:r w:rsidR="003D4E90">
        <w:rPr>
          <w:rFonts w:cs="Times New Roman"/>
        </w:rPr>
        <w:t xml:space="preserve">. </w:t>
      </w:r>
      <w:r w:rsidR="00C72A20">
        <w:rPr>
          <w:rFonts w:cs="Times New Roman"/>
        </w:rPr>
        <w:t>This means that you do no</w:t>
      </w:r>
      <w:r>
        <w:rPr>
          <w:rFonts w:cs="Times New Roman"/>
        </w:rPr>
        <w:t>t know what the variables are or what the units are.</w:t>
      </w:r>
    </w:p>
    <w:p w14:paraId="78F968A3" w14:textId="2102236D" w:rsidR="00DE38EF" w:rsidRPr="00FE3E82" w:rsidRDefault="00DE38EF" w:rsidP="00DB3F73">
      <w:pPr>
        <w:pStyle w:val="NoSpacing"/>
        <w:numPr>
          <w:ilvl w:val="0"/>
          <w:numId w:val="14"/>
        </w:numPr>
        <w:spacing w:line="276" w:lineRule="auto"/>
        <w:rPr>
          <w:rFonts w:cs="Times New Roman"/>
        </w:rPr>
      </w:pPr>
      <w:r>
        <w:rPr>
          <w:rFonts w:cs="Times New Roman"/>
        </w:rPr>
        <w:t>The wrong type of graph is used</w:t>
      </w:r>
      <w:r w:rsidR="003D4E90">
        <w:rPr>
          <w:rFonts w:cs="Times New Roman"/>
        </w:rPr>
        <w:t xml:space="preserve">. </w:t>
      </w:r>
      <w:r>
        <w:rPr>
          <w:rFonts w:cs="Times New Roman"/>
        </w:rPr>
        <w:t>Sometimes people use the wrong graph, like using a bar graph when a line graph would be more appropriate.</w:t>
      </w:r>
    </w:p>
    <w:p w14:paraId="3CC0695E" w14:textId="7DEE6B42" w:rsidR="001C1338" w:rsidRPr="001C1338" w:rsidRDefault="001C1338" w:rsidP="00DB3F73">
      <w:pPr>
        <w:pStyle w:val="NoSpacing"/>
        <w:spacing w:line="276" w:lineRule="auto"/>
        <w:rPr>
          <w:rFonts w:cs="Times New Roman"/>
        </w:rPr>
      </w:pPr>
    </w:p>
    <w:p w14:paraId="3C971F54" w14:textId="5B28A085" w:rsidR="001C1338" w:rsidRPr="001C1338" w:rsidRDefault="00DE38EF" w:rsidP="00DB3F73">
      <w:pPr>
        <w:pStyle w:val="NoSpacing"/>
        <w:spacing w:line="276" w:lineRule="auto"/>
        <w:rPr>
          <w:rFonts w:cs="Times New Roman"/>
        </w:rPr>
      </w:pPr>
      <w:r>
        <w:rPr>
          <w:rFonts w:cs="Times New Roman"/>
          <w:b/>
          <w:bCs/>
        </w:rPr>
        <w:t>9</w:t>
      </w:r>
      <w:r w:rsidR="001C1338" w:rsidRPr="001C1338">
        <w:rPr>
          <w:rFonts w:cs="Times New Roman"/>
          <w:b/>
          <w:bCs/>
        </w:rPr>
        <w:t>.</w:t>
      </w:r>
      <w:r w:rsidR="000B54F4">
        <w:rPr>
          <w:rFonts w:cs="Times New Roman"/>
        </w:rPr>
        <w:t xml:space="preserve"> </w:t>
      </w:r>
      <w:r w:rsidR="00171E30">
        <w:rPr>
          <w:rFonts w:cs="Times New Roman"/>
          <w:b/>
          <w:bCs/>
        </w:rPr>
        <w:t>Final considerations</w:t>
      </w:r>
    </w:p>
    <w:p w14:paraId="0C99ADBD" w14:textId="77777777" w:rsidR="001C1338" w:rsidRPr="001C1338" w:rsidRDefault="001C1338" w:rsidP="00DB3F73">
      <w:pPr>
        <w:pStyle w:val="NoSpacing"/>
        <w:spacing w:line="276" w:lineRule="auto"/>
        <w:rPr>
          <w:rFonts w:cs="Times New Roman"/>
        </w:rPr>
      </w:pPr>
      <w:r w:rsidRPr="001C1338">
        <w:rPr>
          <w:rFonts w:cs="Times New Roman"/>
        </w:rPr>
        <w:t>Ask yourself the following questions about the overall effectiveness of the statistical study.</w:t>
      </w:r>
    </w:p>
    <w:p w14:paraId="58D270AB" w14:textId="56F8FDC7" w:rsidR="001C1338" w:rsidRPr="00171E30" w:rsidRDefault="00171E30" w:rsidP="00DB3F73">
      <w:pPr>
        <w:pStyle w:val="NoSpacing"/>
        <w:numPr>
          <w:ilvl w:val="0"/>
          <w:numId w:val="34"/>
        </w:numPr>
        <w:spacing w:line="276" w:lineRule="auto"/>
      </w:pPr>
      <w:r>
        <w:rPr>
          <w:rFonts w:cs="Times New Roman"/>
        </w:rPr>
        <w:t>Do the conclusions of the study answer the initial goal of the study?</w:t>
      </w:r>
    </w:p>
    <w:p w14:paraId="0F27F9E5" w14:textId="67E649C4" w:rsidR="00171E30" w:rsidRPr="00171E30" w:rsidRDefault="00171E30" w:rsidP="00DB3F73">
      <w:pPr>
        <w:pStyle w:val="NoSpacing"/>
        <w:numPr>
          <w:ilvl w:val="0"/>
          <w:numId w:val="34"/>
        </w:numPr>
        <w:spacing w:line="276" w:lineRule="auto"/>
      </w:pPr>
      <w:r>
        <w:rPr>
          <w:rFonts w:cs="Times New Roman"/>
        </w:rPr>
        <w:t>Do the conclusions of the study follow from the data and statistics?</w:t>
      </w:r>
    </w:p>
    <w:p w14:paraId="28A548CB" w14:textId="25639378" w:rsidR="00171E30" w:rsidRPr="00171E30" w:rsidRDefault="00171E30" w:rsidP="00DB3F73">
      <w:pPr>
        <w:pStyle w:val="NoSpacing"/>
        <w:numPr>
          <w:ilvl w:val="0"/>
          <w:numId w:val="34"/>
        </w:numPr>
        <w:spacing w:line="276" w:lineRule="auto"/>
      </w:pPr>
      <w:r>
        <w:rPr>
          <w:rFonts w:cs="Times New Roman"/>
        </w:rPr>
        <w:t>Do the conclusions of the study indicate practical changes should be made?</w:t>
      </w:r>
    </w:p>
    <w:p w14:paraId="08A8E2FC" w14:textId="77777777" w:rsidR="00171E30" w:rsidRDefault="00171E30" w:rsidP="00DB3F73">
      <w:pPr>
        <w:pStyle w:val="NoSpacing"/>
        <w:spacing w:line="276" w:lineRule="auto"/>
      </w:pPr>
    </w:p>
    <w:p w14:paraId="511B2A86" w14:textId="1A3B2EDF" w:rsidR="00C91649" w:rsidRDefault="00171E30" w:rsidP="00DB3F73">
      <w:pPr>
        <w:pStyle w:val="NoSpacing"/>
        <w:spacing w:line="276" w:lineRule="auto"/>
        <w:rPr>
          <w:bCs/>
        </w:rPr>
      </w:pPr>
      <w:r>
        <w:rPr>
          <w:bCs/>
        </w:rPr>
        <w:t>Overall, you should follow these steps when analyzing the validity of any statistical study.</w:t>
      </w:r>
    </w:p>
    <w:p w14:paraId="6B81F2D5" w14:textId="77777777" w:rsidR="00C91649" w:rsidRDefault="00C91649" w:rsidP="00DB3F73">
      <w:pPr>
        <w:pStyle w:val="NoSpacing"/>
        <w:spacing w:line="276" w:lineRule="auto"/>
        <w:rPr>
          <w:bCs/>
        </w:rPr>
      </w:pPr>
    </w:p>
    <w:p w14:paraId="13812D72" w14:textId="77777777" w:rsidR="002A3933" w:rsidRPr="0083144C" w:rsidRDefault="002A3933" w:rsidP="00DB3F73">
      <w:pPr>
        <w:pStyle w:val="NoSpacing"/>
        <w:spacing w:line="276" w:lineRule="auto"/>
        <w:rPr>
          <w:rStyle w:val="Strong"/>
          <w:b w:val="0"/>
        </w:rPr>
      </w:pPr>
    </w:p>
    <w:p w14:paraId="363D30DB" w14:textId="377678AB" w:rsidR="008F4366" w:rsidRDefault="008F4366" w:rsidP="00DB3F73">
      <w:pPr>
        <w:pStyle w:val="NoSpacing"/>
        <w:spacing w:line="276" w:lineRule="auto"/>
        <w:rPr>
          <w:rFonts w:cstheme="minorHAnsi"/>
          <w:b/>
          <w:spacing w:val="-2"/>
          <w:sz w:val="28"/>
        </w:rPr>
      </w:pPr>
      <w:r w:rsidRPr="000D4D1F">
        <w:rPr>
          <w:rStyle w:val="Strong"/>
          <w:color w:val="000000"/>
          <w:sz w:val="28"/>
        </w:rPr>
        <w:t xml:space="preserve">Section 1.5: </w:t>
      </w:r>
      <w:r w:rsidRPr="000D4D1F">
        <w:rPr>
          <w:rFonts w:cstheme="minorHAnsi"/>
          <w:b/>
          <w:spacing w:val="-2"/>
          <w:sz w:val="28"/>
        </w:rPr>
        <w:t>Graphs</w:t>
      </w:r>
    </w:p>
    <w:p w14:paraId="06864D42" w14:textId="77777777" w:rsidR="0083144C" w:rsidRPr="0083144C" w:rsidRDefault="0083144C" w:rsidP="00DB3F73">
      <w:pPr>
        <w:pStyle w:val="NoSpacing"/>
        <w:spacing w:line="276" w:lineRule="auto"/>
        <w:rPr>
          <w:rStyle w:val="Strong"/>
          <w:b w:val="0"/>
          <w:color w:val="000000"/>
        </w:rPr>
      </w:pPr>
    </w:p>
    <w:p w14:paraId="1C3B9E86" w14:textId="7F129C97" w:rsidR="008F4366" w:rsidRDefault="004775E6" w:rsidP="00DB3F73">
      <w:pPr>
        <w:pStyle w:val="NoSpacing"/>
        <w:spacing w:line="276" w:lineRule="auto"/>
        <w:rPr>
          <w:rStyle w:val="Strong"/>
          <w:b w:val="0"/>
          <w:color w:val="000000"/>
        </w:rPr>
      </w:pPr>
      <w:r>
        <w:rPr>
          <w:rStyle w:val="Strong"/>
          <w:b w:val="0"/>
          <w:color w:val="000000"/>
        </w:rPr>
        <w:t>Once we</w:t>
      </w:r>
      <w:r w:rsidR="00DE38EF">
        <w:rPr>
          <w:rStyle w:val="Strong"/>
          <w:b w:val="0"/>
          <w:color w:val="000000"/>
        </w:rPr>
        <w:t xml:space="preserve"> have </w:t>
      </w:r>
      <w:r w:rsidR="0062407F">
        <w:rPr>
          <w:rStyle w:val="Strong"/>
          <w:b w:val="0"/>
          <w:color w:val="000000"/>
        </w:rPr>
        <w:t xml:space="preserve">collected </w:t>
      </w:r>
      <w:r w:rsidR="00DE38EF">
        <w:rPr>
          <w:rStyle w:val="Strong"/>
          <w:b w:val="0"/>
          <w:color w:val="000000"/>
        </w:rPr>
        <w:t>data, then we need to start analyzing the data</w:t>
      </w:r>
      <w:r w:rsidR="003D4E90">
        <w:rPr>
          <w:rStyle w:val="Strong"/>
          <w:b w:val="0"/>
          <w:color w:val="000000"/>
        </w:rPr>
        <w:t xml:space="preserve">. </w:t>
      </w:r>
      <w:r w:rsidR="00DE7B87">
        <w:rPr>
          <w:rStyle w:val="Strong"/>
          <w:b w:val="0"/>
          <w:color w:val="000000"/>
        </w:rPr>
        <w:t>One way to analyze the data is using graphical techniques</w:t>
      </w:r>
      <w:r w:rsidR="003D4E90">
        <w:rPr>
          <w:rStyle w:val="Strong"/>
          <w:b w:val="0"/>
          <w:color w:val="000000"/>
        </w:rPr>
        <w:t xml:space="preserve">. </w:t>
      </w:r>
      <w:r w:rsidR="00DE7B87">
        <w:rPr>
          <w:rStyle w:val="Strong"/>
          <w:b w:val="0"/>
          <w:color w:val="000000"/>
        </w:rPr>
        <w:t>The</w:t>
      </w:r>
      <w:r w:rsidR="00AA5775">
        <w:rPr>
          <w:rStyle w:val="Strong"/>
          <w:b w:val="0"/>
          <w:color w:val="000000"/>
        </w:rPr>
        <w:t xml:space="preserve"> type of graph</w:t>
      </w:r>
      <w:r>
        <w:rPr>
          <w:rStyle w:val="Strong"/>
          <w:b w:val="0"/>
          <w:color w:val="000000"/>
        </w:rPr>
        <w:t xml:space="preserve"> to use</w:t>
      </w:r>
      <w:r w:rsidR="00DE7B87">
        <w:rPr>
          <w:rStyle w:val="Strong"/>
          <w:b w:val="0"/>
          <w:color w:val="000000"/>
        </w:rPr>
        <w:t xml:space="preserve"> depends on the </w:t>
      </w:r>
      <w:r w:rsidR="00DE7B87">
        <w:rPr>
          <w:rStyle w:val="Strong"/>
          <w:b w:val="0"/>
          <w:color w:val="000000"/>
        </w:rPr>
        <w:lastRenderedPageBreak/>
        <w:t>type of data you have</w:t>
      </w:r>
      <w:r w:rsidR="003D4E90">
        <w:rPr>
          <w:rStyle w:val="Strong"/>
          <w:b w:val="0"/>
          <w:color w:val="000000"/>
        </w:rPr>
        <w:t xml:space="preserve">. </w:t>
      </w:r>
      <w:r w:rsidR="00DE7B87">
        <w:rPr>
          <w:rStyle w:val="Strong"/>
          <w:b w:val="0"/>
          <w:color w:val="000000"/>
        </w:rPr>
        <w:t xml:space="preserve">Qualitative </w:t>
      </w:r>
      <w:r w:rsidR="00AA5775">
        <w:rPr>
          <w:rStyle w:val="Strong"/>
          <w:b w:val="0"/>
          <w:color w:val="000000"/>
        </w:rPr>
        <w:t xml:space="preserve">data use graphs like bar graphs, </w:t>
      </w:r>
      <w:r w:rsidR="00DE7B87">
        <w:rPr>
          <w:rStyle w:val="Strong"/>
          <w:b w:val="0"/>
          <w:color w:val="000000"/>
        </w:rPr>
        <w:t>pie graphs</w:t>
      </w:r>
      <w:r w:rsidR="00AA5775">
        <w:rPr>
          <w:rStyle w:val="Strong"/>
          <w:b w:val="0"/>
          <w:color w:val="000000"/>
        </w:rPr>
        <w:t>, and pictograms</w:t>
      </w:r>
      <w:r w:rsidR="003D4E90">
        <w:rPr>
          <w:rStyle w:val="Strong"/>
          <w:b w:val="0"/>
          <w:color w:val="000000"/>
        </w:rPr>
        <w:t xml:space="preserve">. </w:t>
      </w:r>
      <w:r w:rsidR="00AA5775">
        <w:rPr>
          <w:rStyle w:val="Strong"/>
          <w:b w:val="0"/>
          <w:color w:val="000000"/>
        </w:rPr>
        <w:t>Quantitative data use graphs such as histograms</w:t>
      </w:r>
      <w:r w:rsidR="003D4E90">
        <w:rPr>
          <w:rStyle w:val="Strong"/>
          <w:b w:val="0"/>
          <w:color w:val="000000"/>
        </w:rPr>
        <w:t xml:space="preserve">. </w:t>
      </w:r>
      <w:r w:rsidR="007D3B9D">
        <w:rPr>
          <w:rStyle w:val="Strong"/>
          <w:b w:val="0"/>
          <w:color w:val="000000"/>
        </w:rPr>
        <w:t>In order to create any graphs, you must first create a summary of the data in the form of a frequency distribution</w:t>
      </w:r>
      <w:r w:rsidR="003D4E90">
        <w:rPr>
          <w:rStyle w:val="Strong"/>
          <w:b w:val="0"/>
          <w:color w:val="000000"/>
        </w:rPr>
        <w:t xml:space="preserve">. </w:t>
      </w:r>
      <w:r w:rsidR="004B7064">
        <w:rPr>
          <w:rStyle w:val="Strong"/>
          <w:b w:val="0"/>
          <w:color w:val="000000"/>
        </w:rPr>
        <w:t>A frequency distribution is created by listing all of the data values (or grouping of data values) and how often the data value occurs.</w:t>
      </w:r>
    </w:p>
    <w:p w14:paraId="65B360E1" w14:textId="77777777" w:rsidR="005B76BA" w:rsidRDefault="005B76BA" w:rsidP="00DB3F73">
      <w:pPr>
        <w:pStyle w:val="NoSpacing"/>
        <w:spacing w:line="276" w:lineRule="auto"/>
        <w:rPr>
          <w:rStyle w:val="Strong"/>
          <w:b w:val="0"/>
          <w:color w:val="000000"/>
        </w:rPr>
      </w:pPr>
    </w:p>
    <w:p w14:paraId="4DA2FCEB" w14:textId="6BA4ABD2" w:rsidR="005B76BA" w:rsidRDefault="007D3B9D" w:rsidP="00DB3F73">
      <w:pPr>
        <w:pStyle w:val="NoSpacing"/>
        <w:pBdr>
          <w:top w:val="single" w:sz="4" w:space="1" w:color="auto"/>
          <w:left w:val="single" w:sz="4" w:space="4" w:color="auto"/>
          <w:bottom w:val="single" w:sz="4" w:space="1" w:color="auto"/>
          <w:right w:val="single" w:sz="4" w:space="4" w:color="auto"/>
        </w:pBdr>
        <w:spacing w:line="276" w:lineRule="auto"/>
      </w:pPr>
      <w:r w:rsidRPr="000D4D1F">
        <w:rPr>
          <w:rStyle w:val="Strong"/>
          <w:color w:val="000000"/>
        </w:rPr>
        <w:t>Frequency:</w:t>
      </w:r>
      <w:r w:rsidR="00F918C3">
        <w:rPr>
          <w:rStyle w:val="apple-converted-space"/>
          <w:color w:val="000000"/>
        </w:rPr>
        <w:t xml:space="preserve"> </w:t>
      </w:r>
      <w:r w:rsidRPr="000D4D1F">
        <w:t>Number of times a data value occurs in a data set.</w:t>
      </w:r>
      <w:r w:rsidR="005B76BA">
        <w:br/>
      </w:r>
    </w:p>
    <w:p w14:paraId="7F503936" w14:textId="276088CF" w:rsidR="004B7064" w:rsidRDefault="007D3B9D" w:rsidP="00DB3F73">
      <w:pPr>
        <w:pStyle w:val="NoSpacing"/>
        <w:pBdr>
          <w:top w:val="single" w:sz="4" w:space="1" w:color="auto"/>
          <w:left w:val="single" w:sz="4" w:space="4" w:color="auto"/>
          <w:bottom w:val="single" w:sz="4" w:space="1" w:color="auto"/>
          <w:right w:val="single" w:sz="4" w:space="4" w:color="auto"/>
        </w:pBdr>
        <w:spacing w:line="276" w:lineRule="auto"/>
      </w:pPr>
      <w:r w:rsidRPr="000D4D1F">
        <w:rPr>
          <w:rStyle w:val="Strong"/>
          <w:color w:val="000000"/>
        </w:rPr>
        <w:t xml:space="preserve">Frequency </w:t>
      </w:r>
      <w:r w:rsidR="004B7064">
        <w:rPr>
          <w:rStyle w:val="Strong"/>
          <w:color w:val="000000"/>
        </w:rPr>
        <w:t>Distribution</w:t>
      </w:r>
      <w:r w:rsidRPr="000D4D1F">
        <w:rPr>
          <w:rStyle w:val="Strong"/>
          <w:color w:val="000000"/>
        </w:rPr>
        <w:t>:</w:t>
      </w:r>
      <w:r w:rsidR="00F918C3">
        <w:rPr>
          <w:rStyle w:val="apple-converted-space"/>
          <w:color w:val="000000"/>
        </w:rPr>
        <w:t xml:space="preserve"> </w:t>
      </w:r>
      <w:r w:rsidRPr="000D4D1F">
        <w:t>A listing of each data value</w:t>
      </w:r>
      <w:r w:rsidR="004B7064">
        <w:t xml:space="preserve"> or grouping of data values</w:t>
      </w:r>
      <w:r w:rsidR="00B53E03">
        <w:t xml:space="preserve"> (called classes)</w:t>
      </w:r>
      <w:r w:rsidR="0062407F">
        <w:t xml:space="preserve"> with their frequencies</w:t>
      </w:r>
      <w:r w:rsidRPr="000D4D1F">
        <w:t>.</w:t>
      </w:r>
      <w:r w:rsidR="005B76BA">
        <w:br/>
      </w:r>
    </w:p>
    <w:p w14:paraId="1395AF7C" w14:textId="5ADAA2A0" w:rsidR="0062407F" w:rsidRDefault="004B7064" w:rsidP="00DB3F73">
      <w:pPr>
        <w:pStyle w:val="NoSpacing"/>
        <w:pBdr>
          <w:top w:val="single" w:sz="4" w:space="1" w:color="auto"/>
          <w:left w:val="single" w:sz="4" w:space="4" w:color="auto"/>
          <w:bottom w:val="single" w:sz="4" w:space="1" w:color="auto"/>
          <w:right w:val="single" w:sz="4" w:space="4" w:color="auto"/>
        </w:pBdr>
        <w:spacing w:line="276" w:lineRule="auto"/>
      </w:pPr>
      <w:r w:rsidRPr="000D4D1F">
        <w:rPr>
          <w:rStyle w:val="Strong"/>
          <w:color w:val="000000"/>
        </w:rPr>
        <w:t>Relative Frequency:</w:t>
      </w:r>
      <w:r w:rsidR="00F918C3">
        <w:rPr>
          <w:rStyle w:val="apple-converted-space"/>
          <w:color w:val="000000"/>
        </w:rPr>
        <w:t xml:space="preserve"> </w:t>
      </w:r>
      <w:r>
        <w:t>The frequency divided by n, the size of the sample</w:t>
      </w:r>
      <w:r w:rsidRPr="000D4D1F">
        <w:t>. This</w:t>
      </w:r>
      <w:r w:rsidR="0062407F">
        <w:t xml:space="preserve"> gives the percent of the total for each data value or class of data values.</w:t>
      </w:r>
    </w:p>
    <w:p w14:paraId="0314DFA7" w14:textId="084D31D1" w:rsidR="004B7064" w:rsidRPr="00C91649" w:rsidRDefault="004B7064" w:rsidP="00DB3F73">
      <w:pPr>
        <w:pStyle w:val="NoSpacing"/>
        <w:pBdr>
          <w:top w:val="single" w:sz="4" w:space="1" w:color="auto"/>
          <w:left w:val="single" w:sz="4" w:space="4" w:color="auto"/>
          <w:bottom w:val="single" w:sz="4" w:space="1" w:color="auto"/>
          <w:right w:val="single" w:sz="4" w:space="4" w:color="auto"/>
        </w:pBdr>
        <w:spacing w:line="276" w:lineRule="auto"/>
        <w:rPr>
          <w:rStyle w:val="Strong"/>
          <w:b w:val="0"/>
          <w:color w:val="000000"/>
        </w:rPr>
      </w:pPr>
      <w:r w:rsidRPr="000D4D1F">
        <w:br/>
      </w:r>
      <w:r w:rsidRPr="004B7064">
        <w:rPr>
          <w:b/>
        </w:rPr>
        <w:t>Relative Frequency Distribution:</w:t>
      </w:r>
      <w:r>
        <w:t xml:space="preserve"> A listing of each data value or </w:t>
      </w:r>
      <w:r w:rsidR="0062407F">
        <w:t xml:space="preserve">class </w:t>
      </w:r>
      <w:r>
        <w:t xml:space="preserve">of data values </w:t>
      </w:r>
      <w:r w:rsidR="0062407F">
        <w:t>with their relative frequencies</w:t>
      </w:r>
      <w:r>
        <w:t>.</w:t>
      </w:r>
    </w:p>
    <w:p w14:paraId="52D4C5D6" w14:textId="78E73442" w:rsidR="004B7064" w:rsidRPr="00B53E03" w:rsidRDefault="00B22DCC" w:rsidP="00DB3F73">
      <w:pPr>
        <w:pStyle w:val="NoSpacing"/>
        <w:spacing w:line="276" w:lineRule="auto"/>
        <w:rPr>
          <w:rStyle w:val="Strong"/>
          <w:b w:val="0"/>
          <w:color w:val="000000"/>
        </w:rPr>
      </w:pPr>
      <w:r>
        <w:rPr>
          <w:rStyle w:val="Strong"/>
          <w:b w:val="0"/>
          <w:color w:val="000000"/>
        </w:rPr>
        <w:br/>
      </w:r>
      <w:r w:rsidR="00B53E03">
        <w:rPr>
          <w:rStyle w:val="Strong"/>
          <w:b w:val="0"/>
          <w:color w:val="000000"/>
        </w:rPr>
        <w:t>How to create a frequency distribution depends on whether you have qualitative or quantitative variable</w:t>
      </w:r>
      <w:r w:rsidR="003D4E90">
        <w:rPr>
          <w:rStyle w:val="Strong"/>
          <w:b w:val="0"/>
          <w:color w:val="000000"/>
        </w:rPr>
        <w:t xml:space="preserve">. </w:t>
      </w:r>
      <w:r w:rsidR="00B53E03">
        <w:rPr>
          <w:rStyle w:val="Strong"/>
          <w:b w:val="0"/>
          <w:color w:val="000000"/>
        </w:rPr>
        <w:t>We will now look at how to create each type of</w:t>
      </w:r>
      <w:r w:rsidR="0062407F">
        <w:rPr>
          <w:rStyle w:val="Strong"/>
          <w:b w:val="0"/>
          <w:color w:val="000000"/>
        </w:rPr>
        <w:t xml:space="preserve"> frequency</w:t>
      </w:r>
      <w:r w:rsidR="00B53E03">
        <w:rPr>
          <w:rStyle w:val="Strong"/>
          <w:b w:val="0"/>
          <w:color w:val="000000"/>
        </w:rPr>
        <w:t xml:space="preserve"> distribution </w:t>
      </w:r>
      <w:r w:rsidR="0062407F">
        <w:rPr>
          <w:rStyle w:val="Strong"/>
          <w:b w:val="0"/>
          <w:color w:val="000000"/>
        </w:rPr>
        <w:t>according to the</w:t>
      </w:r>
      <w:r w:rsidR="00B53E03">
        <w:rPr>
          <w:rStyle w:val="Strong"/>
          <w:b w:val="0"/>
          <w:color w:val="000000"/>
        </w:rPr>
        <w:t xml:space="preserve"> type of variable, and the graphs that go with them.</w:t>
      </w:r>
    </w:p>
    <w:p w14:paraId="109DCB0A" w14:textId="77777777" w:rsidR="00F918C3" w:rsidRDefault="00F918C3" w:rsidP="00DB3F73">
      <w:pPr>
        <w:pStyle w:val="NoSpacing"/>
        <w:spacing w:line="276" w:lineRule="auto"/>
        <w:rPr>
          <w:rStyle w:val="Strong"/>
          <w:color w:val="000000"/>
        </w:rPr>
      </w:pPr>
    </w:p>
    <w:p w14:paraId="19E8CF93" w14:textId="4D27A774" w:rsidR="00AA5775" w:rsidRDefault="00AA5775" w:rsidP="00DB3F73">
      <w:pPr>
        <w:pStyle w:val="NoSpacing"/>
        <w:spacing w:line="276" w:lineRule="auto"/>
        <w:rPr>
          <w:rStyle w:val="Strong"/>
          <w:color w:val="000000"/>
        </w:rPr>
      </w:pPr>
      <w:r w:rsidRPr="00AA5775">
        <w:rPr>
          <w:rStyle w:val="Strong"/>
          <w:color w:val="000000"/>
        </w:rPr>
        <w:t xml:space="preserve">Qualitative </w:t>
      </w:r>
      <w:r w:rsidR="00B53E03">
        <w:rPr>
          <w:rStyle w:val="Strong"/>
          <w:color w:val="000000"/>
        </w:rPr>
        <w:t>Variable</w:t>
      </w:r>
      <w:r w:rsidRPr="00AA5775">
        <w:rPr>
          <w:rStyle w:val="Strong"/>
          <w:color w:val="000000"/>
        </w:rPr>
        <w:t>:</w:t>
      </w:r>
    </w:p>
    <w:p w14:paraId="054FE09E" w14:textId="1868CE6D" w:rsidR="00B53E03" w:rsidRDefault="00B53E03" w:rsidP="00DB3F73">
      <w:pPr>
        <w:pStyle w:val="NoSpacing"/>
        <w:spacing w:line="276" w:lineRule="auto"/>
        <w:rPr>
          <w:rStyle w:val="Strong"/>
          <w:b w:val="0"/>
          <w:color w:val="000000"/>
        </w:rPr>
      </w:pPr>
      <w:r>
        <w:rPr>
          <w:rStyle w:val="Strong"/>
          <w:b w:val="0"/>
          <w:color w:val="000000"/>
        </w:rPr>
        <w:t>First let’s look at the types of graphs that are com</w:t>
      </w:r>
      <w:r w:rsidR="00BD046B">
        <w:rPr>
          <w:rStyle w:val="Strong"/>
          <w:b w:val="0"/>
          <w:color w:val="000000"/>
        </w:rPr>
        <w:t>monly created for</w:t>
      </w:r>
      <w:r>
        <w:rPr>
          <w:rStyle w:val="Strong"/>
          <w:b w:val="0"/>
          <w:color w:val="000000"/>
        </w:rPr>
        <w:t xml:space="preserve"> qualitative variables</w:t>
      </w:r>
      <w:r w:rsidR="003D4E90">
        <w:rPr>
          <w:rStyle w:val="Strong"/>
          <w:b w:val="0"/>
          <w:color w:val="000000"/>
        </w:rPr>
        <w:t xml:space="preserve">. </w:t>
      </w:r>
      <w:r>
        <w:rPr>
          <w:rStyle w:val="Strong"/>
          <w:b w:val="0"/>
          <w:color w:val="000000"/>
        </w:rPr>
        <w:t>Remember, qualitative variables are words, and not numbers.</w:t>
      </w:r>
    </w:p>
    <w:p w14:paraId="07EDB651" w14:textId="77777777" w:rsidR="00B53E03" w:rsidRPr="00B53E03" w:rsidRDefault="00B53E03" w:rsidP="00DB3F73">
      <w:pPr>
        <w:pStyle w:val="NoSpacing"/>
        <w:spacing w:line="276" w:lineRule="auto"/>
        <w:rPr>
          <w:rStyle w:val="Strong"/>
          <w:b w:val="0"/>
          <w:color w:val="000000"/>
        </w:rPr>
      </w:pPr>
    </w:p>
    <w:p w14:paraId="2673E40E" w14:textId="4700BFF5" w:rsidR="0083144C" w:rsidRPr="0083144C" w:rsidRDefault="00635301" w:rsidP="00DB3F73">
      <w:pPr>
        <w:pStyle w:val="NoSpacing"/>
        <w:pBdr>
          <w:top w:val="single" w:sz="4" w:space="1" w:color="auto"/>
          <w:left w:val="single" w:sz="4" w:space="4" w:color="auto"/>
          <w:bottom w:val="single" w:sz="4" w:space="1" w:color="auto"/>
          <w:right w:val="single" w:sz="4" w:space="4" w:color="auto"/>
        </w:pBdr>
        <w:spacing w:line="276" w:lineRule="auto"/>
        <w:rPr>
          <w:i/>
        </w:rPr>
      </w:pPr>
      <w:r w:rsidRPr="00635301">
        <w:rPr>
          <w:b/>
        </w:rPr>
        <w:t>Bar graph:</w:t>
      </w:r>
      <w:r>
        <w:t xml:space="preserve"> </w:t>
      </w:r>
      <w:r w:rsidRPr="000D4D1F">
        <w:t>A graph where rectangles represent the frequency of each data value</w:t>
      </w:r>
      <w:r w:rsidR="0062407F">
        <w:t xml:space="preserve"> or class of data values</w:t>
      </w:r>
      <w:r w:rsidR="003D4E90">
        <w:t xml:space="preserve">. </w:t>
      </w:r>
      <w:r w:rsidRPr="000D4D1F">
        <w:t>The bars can be drawn vertically or horizontally</w:t>
      </w:r>
      <w:r w:rsidR="003D4E90">
        <w:t xml:space="preserve">. </w:t>
      </w:r>
      <w:r w:rsidR="0062407F">
        <w:rPr>
          <w:i/>
        </w:rPr>
        <w:t xml:space="preserve">Note: </w:t>
      </w:r>
      <w:r w:rsidR="005B137B">
        <w:rPr>
          <w:i/>
        </w:rPr>
        <w:t>The</w:t>
      </w:r>
      <w:r w:rsidR="0062407F">
        <w:rPr>
          <w:i/>
        </w:rPr>
        <w:t xml:space="preserve"> bars</w:t>
      </w:r>
      <w:r w:rsidRPr="0062407F">
        <w:rPr>
          <w:i/>
        </w:rPr>
        <w:t xml:space="preserve"> do not touch and they are the same width.</w:t>
      </w:r>
    </w:p>
    <w:p w14:paraId="6ADA97E4" w14:textId="77777777" w:rsidR="00B53E03" w:rsidRDefault="00B53E03" w:rsidP="00DB3F73">
      <w:pPr>
        <w:pStyle w:val="NoSpacing"/>
        <w:spacing w:line="276" w:lineRule="auto"/>
      </w:pPr>
    </w:p>
    <w:p w14:paraId="28BC687E" w14:textId="7E28F0AC" w:rsidR="00B53E03" w:rsidRDefault="00B53E03"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B53E03">
        <w:rPr>
          <w:rFonts w:cs="Times New Roman"/>
          <w:b/>
          <w:bCs/>
        </w:rPr>
        <w:t xml:space="preserve">Pie Chart: </w:t>
      </w:r>
      <w:r w:rsidR="0062407F">
        <w:rPr>
          <w:rFonts w:cs="Times New Roman"/>
        </w:rPr>
        <w:t>A graph where the</w:t>
      </w:r>
      <w:r w:rsidRPr="00B53E03">
        <w:rPr>
          <w:rFonts w:cs="Times New Roman"/>
        </w:rPr>
        <w:t xml:space="preserve"> "pie" represents the entire </w:t>
      </w:r>
      <w:r>
        <w:rPr>
          <w:rFonts w:cs="Times New Roman"/>
        </w:rPr>
        <w:t xml:space="preserve">sample and the "slices" </w:t>
      </w:r>
      <w:r w:rsidRPr="00B53E03">
        <w:rPr>
          <w:rFonts w:cs="Times New Roman"/>
        </w:rPr>
        <w:t>represent the categories or classes</w:t>
      </w:r>
      <w:r w:rsidR="003D4E90">
        <w:rPr>
          <w:rFonts w:cs="Times New Roman"/>
        </w:rPr>
        <w:t xml:space="preserve">. </w:t>
      </w:r>
      <w:r w:rsidRPr="00B53E03">
        <w:rPr>
          <w:rFonts w:cs="Times New Roman"/>
        </w:rPr>
        <w:t xml:space="preserve">To find the angle that each </w:t>
      </w:r>
      <w:r w:rsidR="0062407F">
        <w:rPr>
          <w:rFonts w:cs="Times New Roman"/>
        </w:rPr>
        <w:t>“</w:t>
      </w:r>
      <w:r w:rsidRPr="00B53E03">
        <w:rPr>
          <w:rFonts w:cs="Times New Roman"/>
        </w:rPr>
        <w:t>slice</w:t>
      </w:r>
      <w:r w:rsidR="0062407F">
        <w:rPr>
          <w:rFonts w:cs="Times New Roman"/>
        </w:rPr>
        <w:t>”</w:t>
      </w:r>
      <w:r w:rsidRPr="00B53E03">
        <w:rPr>
          <w:rFonts w:cs="Times New Roman"/>
        </w:rPr>
        <w:t xml:space="preserve"> takes up, multiple </w:t>
      </w:r>
      <w:r>
        <w:rPr>
          <w:rFonts w:cs="Times New Roman"/>
        </w:rPr>
        <w:t xml:space="preserve">the </w:t>
      </w:r>
      <w:r w:rsidRPr="00B53E03">
        <w:rPr>
          <w:rFonts w:cs="Times New Roman"/>
        </w:rPr>
        <w:t>relative frequency</w:t>
      </w:r>
      <w:r w:rsidR="0062407F">
        <w:rPr>
          <w:rFonts w:cs="Times New Roman"/>
        </w:rPr>
        <w:t xml:space="preserve"> of that slice</w:t>
      </w:r>
      <w:r w:rsidRPr="00B53E03">
        <w:rPr>
          <w:rFonts w:cs="Times New Roman"/>
        </w:rPr>
        <w:t xml:space="preserve"> by 360°</w:t>
      </w:r>
      <w:r w:rsidR="003D4E90">
        <w:rPr>
          <w:rFonts w:cs="Times New Roman"/>
        </w:rPr>
        <w:t xml:space="preserve">. </w:t>
      </w:r>
      <w:r w:rsidR="005B137B">
        <w:rPr>
          <w:rFonts w:cs="Times New Roman"/>
          <w:i/>
        </w:rPr>
        <w:t>Note: T</w:t>
      </w:r>
      <w:r w:rsidR="0062407F" w:rsidRPr="0062407F">
        <w:rPr>
          <w:rFonts w:cs="Times New Roman"/>
          <w:i/>
        </w:rPr>
        <w:t>he percentages in each slice of a pie chart must all add up to 100%.</w:t>
      </w:r>
    </w:p>
    <w:p w14:paraId="136FED35" w14:textId="548B1917" w:rsidR="00AA5775" w:rsidRPr="0039150C" w:rsidRDefault="00AA5775" w:rsidP="00DB3F73">
      <w:pPr>
        <w:pStyle w:val="NoSpacing"/>
        <w:spacing w:line="276" w:lineRule="auto"/>
        <w:rPr>
          <w:rStyle w:val="Strong"/>
          <w:b w:val="0"/>
          <w:color w:val="000000"/>
        </w:rPr>
      </w:pPr>
    </w:p>
    <w:p w14:paraId="774E6F21" w14:textId="68290F1B" w:rsidR="00B53E03" w:rsidRPr="00B53E03" w:rsidRDefault="00B53E03" w:rsidP="00DB3F73">
      <w:pPr>
        <w:pStyle w:val="NoSpacing"/>
        <w:pBdr>
          <w:top w:val="single" w:sz="4" w:space="1" w:color="auto"/>
          <w:left w:val="single" w:sz="4" w:space="4" w:color="auto"/>
          <w:bottom w:val="single" w:sz="4" w:space="1" w:color="auto"/>
          <w:right w:val="single" w:sz="4" w:space="4" w:color="auto"/>
        </w:pBdr>
        <w:spacing w:line="276" w:lineRule="auto"/>
        <w:rPr>
          <w:rStyle w:val="Strong"/>
          <w:rFonts w:cs="Times New Roman"/>
          <w:color w:val="000000"/>
        </w:rPr>
      </w:pPr>
      <w:r w:rsidRPr="00B53E03">
        <w:rPr>
          <w:rFonts w:cs="Times New Roman"/>
          <w:b/>
          <w:bCs/>
        </w:rPr>
        <w:t>Pictograms:</w:t>
      </w:r>
      <w:r w:rsidR="0062407F">
        <w:rPr>
          <w:rFonts w:cs="Times New Roman"/>
        </w:rPr>
        <w:t xml:space="preserve"> A bar graph where the b</w:t>
      </w:r>
      <w:r w:rsidRPr="00B53E03">
        <w:rPr>
          <w:rFonts w:cs="Times New Roman"/>
        </w:rPr>
        <w:t>ars are made up of icons instead of rectangles</w:t>
      </w:r>
      <w:r w:rsidR="003D4E90">
        <w:rPr>
          <w:rFonts w:cs="Times New Roman"/>
        </w:rPr>
        <w:t xml:space="preserve">. </w:t>
      </w:r>
    </w:p>
    <w:p w14:paraId="170A34C9" w14:textId="02D0EFCD" w:rsidR="00B53E03" w:rsidRPr="0039150C" w:rsidRDefault="00B53E03" w:rsidP="00DB3F73">
      <w:pPr>
        <w:pStyle w:val="NoSpacing"/>
        <w:spacing w:line="276" w:lineRule="auto"/>
        <w:rPr>
          <w:rStyle w:val="Strong"/>
          <w:b w:val="0"/>
          <w:color w:val="000000"/>
        </w:rPr>
      </w:pPr>
    </w:p>
    <w:p w14:paraId="5089414D" w14:textId="3DB8D168" w:rsidR="00B53E03" w:rsidRDefault="0062407F" w:rsidP="00DB3F73">
      <w:pPr>
        <w:pStyle w:val="NoSpacing"/>
        <w:spacing w:line="276" w:lineRule="auto"/>
        <w:rPr>
          <w:rStyle w:val="Strong"/>
          <w:b w:val="0"/>
          <w:color w:val="000000"/>
        </w:rPr>
      </w:pPr>
      <w:r>
        <w:rPr>
          <w:rFonts w:cs="Times New Roman"/>
        </w:rPr>
        <w:t>Pictograms are overused in the media and they are the same as a regular bar graph except more eye-catching</w:t>
      </w:r>
      <w:r w:rsidR="003D4E90">
        <w:rPr>
          <w:rFonts w:cs="Times New Roman"/>
        </w:rPr>
        <w:t xml:space="preserve">. </w:t>
      </w:r>
      <w:r w:rsidR="00B53E03">
        <w:rPr>
          <w:rStyle w:val="Strong"/>
          <w:b w:val="0"/>
          <w:color w:val="000000"/>
        </w:rPr>
        <w:t>To be more professional, bar graphs or pie charts are better.</w:t>
      </w:r>
    </w:p>
    <w:p w14:paraId="2E90C9BE" w14:textId="77777777" w:rsidR="00B53E03" w:rsidRDefault="00B53E03" w:rsidP="00DB3F73">
      <w:pPr>
        <w:pStyle w:val="NoSpacing"/>
        <w:spacing w:line="276" w:lineRule="auto"/>
        <w:rPr>
          <w:rStyle w:val="Strong"/>
          <w:b w:val="0"/>
          <w:color w:val="000000"/>
        </w:rPr>
      </w:pPr>
    </w:p>
    <w:p w14:paraId="2F9F3A0C" w14:textId="77777777" w:rsidR="008A2E00" w:rsidRDefault="008A2E00" w:rsidP="00DB3F73">
      <w:pPr>
        <w:pStyle w:val="NoSpacing"/>
        <w:spacing w:line="276" w:lineRule="auto"/>
        <w:rPr>
          <w:rStyle w:val="Strong"/>
          <w:b w:val="0"/>
          <w:color w:val="000000"/>
        </w:rPr>
      </w:pPr>
    </w:p>
    <w:p w14:paraId="317ABA01" w14:textId="12B8BF93" w:rsidR="00B53E03" w:rsidRDefault="0062407F" w:rsidP="00DB3F73">
      <w:pPr>
        <w:pStyle w:val="NoSpacing"/>
        <w:spacing w:line="276" w:lineRule="auto"/>
        <w:rPr>
          <w:rStyle w:val="Strong"/>
          <w:color w:val="000000"/>
        </w:rPr>
      </w:pPr>
      <w:r>
        <w:rPr>
          <w:rStyle w:val="Strong"/>
          <w:color w:val="000000"/>
        </w:rPr>
        <w:lastRenderedPageBreak/>
        <w:t xml:space="preserve">Example </w:t>
      </w:r>
      <w:r w:rsidR="00B53E03" w:rsidRPr="00B53E03">
        <w:rPr>
          <w:rStyle w:val="Strong"/>
          <w:color w:val="000000"/>
        </w:rPr>
        <w:t>1.5.1: Qualitative Variable Frequency Distribution and Graphs</w:t>
      </w:r>
    </w:p>
    <w:p w14:paraId="1082FC3A" w14:textId="77777777" w:rsidR="00F918C3" w:rsidRPr="00B53E03" w:rsidRDefault="00F918C3" w:rsidP="00DB3F73">
      <w:pPr>
        <w:pStyle w:val="NoSpacing"/>
        <w:spacing w:line="276" w:lineRule="auto"/>
        <w:rPr>
          <w:rStyle w:val="Strong"/>
          <w:color w:val="000000"/>
        </w:rPr>
      </w:pPr>
    </w:p>
    <w:p w14:paraId="60C25E6C" w14:textId="77777777" w:rsidR="004760CB" w:rsidRDefault="00B53E03" w:rsidP="00DB3F73">
      <w:pPr>
        <w:pStyle w:val="NoSpacing"/>
        <w:spacing w:line="276" w:lineRule="auto"/>
        <w:ind w:left="720"/>
        <w:rPr>
          <w:rFonts w:cs="Times New Roman"/>
        </w:rPr>
      </w:pPr>
      <w:r w:rsidRPr="00B53E03">
        <w:rPr>
          <w:rFonts w:cs="Times New Roman"/>
        </w:rPr>
        <w:t xml:space="preserve">Suppose a class was asked what their favorite soft drink is and the following is the results: </w:t>
      </w:r>
    </w:p>
    <w:p w14:paraId="10B149FB" w14:textId="77777777" w:rsidR="0039150C" w:rsidRDefault="0039150C" w:rsidP="0083144C">
      <w:pPr>
        <w:pStyle w:val="NoSpacing"/>
        <w:spacing w:line="276" w:lineRule="auto"/>
        <w:rPr>
          <w:rFonts w:cs="Times New Roman"/>
        </w:rPr>
      </w:pPr>
    </w:p>
    <w:p w14:paraId="109ACF79" w14:textId="31EC2C62" w:rsidR="00B81A2D" w:rsidRPr="00051D94" w:rsidRDefault="0062407F" w:rsidP="00B11B5D">
      <w:pPr>
        <w:pStyle w:val="NoSpacing"/>
        <w:spacing w:line="276" w:lineRule="auto"/>
        <w:ind w:left="720"/>
        <w:rPr>
          <w:b/>
        </w:rPr>
      </w:pPr>
      <w:r>
        <w:rPr>
          <w:b/>
        </w:rPr>
        <w:t xml:space="preserve">Table </w:t>
      </w:r>
      <w:r w:rsidR="00B11B5D">
        <w:rPr>
          <w:b/>
        </w:rPr>
        <w:t>1.5.1: Favorite Soft Drink</w:t>
      </w:r>
    </w:p>
    <w:tbl>
      <w:tblPr>
        <w:tblStyle w:val="TableGrid"/>
        <w:tblW w:w="0" w:type="auto"/>
        <w:tblInd w:w="720" w:type="dxa"/>
        <w:tblLook w:val="04A0" w:firstRow="1" w:lastRow="0" w:firstColumn="1" w:lastColumn="0" w:noHBand="0" w:noVBand="1"/>
      </w:tblPr>
      <w:tblGrid>
        <w:gridCol w:w="891"/>
        <w:gridCol w:w="754"/>
        <w:gridCol w:w="890"/>
        <w:gridCol w:w="754"/>
        <w:gridCol w:w="803"/>
        <w:gridCol w:w="890"/>
        <w:gridCol w:w="803"/>
        <w:gridCol w:w="890"/>
        <w:gridCol w:w="741"/>
      </w:tblGrid>
      <w:tr w:rsidR="003E557E" w:rsidRPr="00051D94" w14:paraId="4E4CCE7A" w14:textId="77777777" w:rsidTr="007A766C">
        <w:tc>
          <w:tcPr>
            <w:tcW w:w="891" w:type="dxa"/>
          </w:tcPr>
          <w:p w14:paraId="08CE15A1" w14:textId="77777777" w:rsidR="003E557E" w:rsidRPr="00051D94" w:rsidRDefault="003E557E" w:rsidP="00DB3F73">
            <w:pPr>
              <w:pStyle w:val="NoSpacing"/>
              <w:spacing w:line="276" w:lineRule="auto"/>
              <w:rPr>
                <w:rFonts w:cs="Times New Roman"/>
              </w:rPr>
            </w:pPr>
            <w:r w:rsidRPr="00051D94">
              <w:rPr>
                <w:rFonts w:cs="Times New Roman"/>
              </w:rPr>
              <w:t>Coke</w:t>
            </w:r>
          </w:p>
        </w:tc>
        <w:tc>
          <w:tcPr>
            <w:tcW w:w="754" w:type="dxa"/>
          </w:tcPr>
          <w:p w14:paraId="652085BF"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890" w:type="dxa"/>
          </w:tcPr>
          <w:p w14:paraId="2BB7DC6F" w14:textId="33288F48" w:rsidR="003E557E" w:rsidRPr="00051D94" w:rsidRDefault="003E557E" w:rsidP="00DB3F73">
            <w:pPr>
              <w:pStyle w:val="NoSpacing"/>
              <w:spacing w:line="276" w:lineRule="auto"/>
              <w:rPr>
                <w:rFonts w:cs="Times New Roman"/>
              </w:rPr>
            </w:pPr>
            <w:r w:rsidRPr="00051D94">
              <w:rPr>
                <w:rFonts w:cs="Times New Roman"/>
              </w:rPr>
              <w:t>Mt</w:t>
            </w:r>
            <w:r w:rsidR="0062407F">
              <w:rPr>
                <w:rFonts w:cs="Times New Roman"/>
              </w:rPr>
              <w:t>.</w:t>
            </w:r>
            <w:r w:rsidRPr="00051D94">
              <w:rPr>
                <w:rFonts w:cs="Times New Roman"/>
              </w:rPr>
              <w:t xml:space="preserve"> Dew</w:t>
            </w:r>
          </w:p>
        </w:tc>
        <w:tc>
          <w:tcPr>
            <w:tcW w:w="754" w:type="dxa"/>
          </w:tcPr>
          <w:p w14:paraId="47906551" w14:textId="77777777" w:rsidR="003E557E" w:rsidRPr="00051D94" w:rsidRDefault="003E557E" w:rsidP="00DB3F73">
            <w:pPr>
              <w:pStyle w:val="NoSpacing"/>
              <w:spacing w:line="276" w:lineRule="auto"/>
              <w:rPr>
                <w:rFonts w:cs="Times New Roman"/>
              </w:rPr>
            </w:pPr>
            <w:r w:rsidRPr="00051D94">
              <w:rPr>
                <w:rFonts w:cs="Times New Roman"/>
              </w:rPr>
              <w:t>Coke</w:t>
            </w:r>
          </w:p>
        </w:tc>
        <w:tc>
          <w:tcPr>
            <w:tcW w:w="803" w:type="dxa"/>
          </w:tcPr>
          <w:p w14:paraId="098BA9D9"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890" w:type="dxa"/>
          </w:tcPr>
          <w:p w14:paraId="4DFFA001" w14:textId="77777777" w:rsidR="003E557E" w:rsidRPr="00051D94" w:rsidRDefault="003E557E" w:rsidP="00DB3F73">
            <w:pPr>
              <w:pStyle w:val="NoSpacing"/>
              <w:spacing w:line="276" w:lineRule="auto"/>
              <w:rPr>
                <w:rFonts w:cs="Times New Roman"/>
              </w:rPr>
            </w:pPr>
            <w:r w:rsidRPr="00051D94">
              <w:rPr>
                <w:rFonts w:cs="Times New Roman"/>
              </w:rPr>
              <w:t>Dr. Pepper</w:t>
            </w:r>
          </w:p>
        </w:tc>
        <w:tc>
          <w:tcPr>
            <w:tcW w:w="803" w:type="dxa"/>
          </w:tcPr>
          <w:p w14:paraId="62AA2CB7" w14:textId="77777777" w:rsidR="003E557E" w:rsidRPr="00051D94" w:rsidRDefault="003E557E" w:rsidP="00DB3F73">
            <w:pPr>
              <w:pStyle w:val="NoSpacing"/>
              <w:spacing w:line="276" w:lineRule="auto"/>
              <w:rPr>
                <w:rFonts w:cs="Times New Roman"/>
              </w:rPr>
            </w:pPr>
            <w:r w:rsidRPr="00051D94">
              <w:rPr>
                <w:rFonts w:cs="Times New Roman"/>
              </w:rPr>
              <w:t>Sprite</w:t>
            </w:r>
          </w:p>
        </w:tc>
        <w:tc>
          <w:tcPr>
            <w:tcW w:w="890" w:type="dxa"/>
          </w:tcPr>
          <w:p w14:paraId="358246F7" w14:textId="77777777" w:rsidR="003E557E" w:rsidRPr="00051D94" w:rsidRDefault="003E557E" w:rsidP="00DB3F73">
            <w:pPr>
              <w:pStyle w:val="NoSpacing"/>
              <w:spacing w:line="276" w:lineRule="auto"/>
              <w:rPr>
                <w:rFonts w:cs="Times New Roman"/>
              </w:rPr>
            </w:pPr>
            <w:r w:rsidRPr="00051D94">
              <w:rPr>
                <w:rFonts w:cs="Times New Roman"/>
              </w:rPr>
              <w:t>Coke</w:t>
            </w:r>
          </w:p>
        </w:tc>
        <w:tc>
          <w:tcPr>
            <w:tcW w:w="741" w:type="dxa"/>
          </w:tcPr>
          <w:p w14:paraId="61E94D71" w14:textId="3D5FACFA" w:rsidR="003E557E" w:rsidRPr="00051D94" w:rsidRDefault="003E557E" w:rsidP="00DB3F73">
            <w:pPr>
              <w:pStyle w:val="NoSpacing"/>
              <w:spacing w:line="276" w:lineRule="auto"/>
              <w:rPr>
                <w:rFonts w:cs="Times New Roman"/>
              </w:rPr>
            </w:pPr>
            <w:r w:rsidRPr="00051D94">
              <w:rPr>
                <w:rFonts w:cs="Times New Roman"/>
              </w:rPr>
              <w:t>Mt</w:t>
            </w:r>
            <w:r w:rsidR="0062407F">
              <w:rPr>
                <w:rFonts w:cs="Times New Roman"/>
              </w:rPr>
              <w:t>.</w:t>
            </w:r>
            <w:r w:rsidRPr="00051D94">
              <w:rPr>
                <w:rFonts w:cs="Times New Roman"/>
              </w:rPr>
              <w:t xml:space="preserve"> Dew</w:t>
            </w:r>
          </w:p>
        </w:tc>
      </w:tr>
      <w:tr w:rsidR="003E557E" w:rsidRPr="00051D94" w14:paraId="39C7565E" w14:textId="77777777" w:rsidTr="007A766C">
        <w:tc>
          <w:tcPr>
            <w:tcW w:w="891" w:type="dxa"/>
          </w:tcPr>
          <w:p w14:paraId="739A03C5"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754" w:type="dxa"/>
          </w:tcPr>
          <w:p w14:paraId="768F9A85"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890" w:type="dxa"/>
          </w:tcPr>
          <w:p w14:paraId="7E27C731" w14:textId="77777777" w:rsidR="003E557E" w:rsidRPr="00051D94" w:rsidRDefault="003E557E" w:rsidP="00DB3F73">
            <w:pPr>
              <w:pStyle w:val="NoSpacing"/>
              <w:spacing w:line="276" w:lineRule="auto"/>
              <w:rPr>
                <w:rFonts w:cs="Times New Roman"/>
              </w:rPr>
            </w:pPr>
            <w:r w:rsidRPr="00051D94">
              <w:rPr>
                <w:rFonts w:cs="Times New Roman"/>
              </w:rPr>
              <w:t>Dr. Pepper</w:t>
            </w:r>
          </w:p>
        </w:tc>
        <w:tc>
          <w:tcPr>
            <w:tcW w:w="754" w:type="dxa"/>
          </w:tcPr>
          <w:p w14:paraId="57118BC6" w14:textId="77777777" w:rsidR="003E557E" w:rsidRPr="00051D94" w:rsidRDefault="003E557E" w:rsidP="00DB3F73">
            <w:pPr>
              <w:pStyle w:val="NoSpacing"/>
              <w:spacing w:line="276" w:lineRule="auto"/>
              <w:rPr>
                <w:rFonts w:cs="Times New Roman"/>
              </w:rPr>
            </w:pPr>
            <w:r w:rsidRPr="00051D94">
              <w:rPr>
                <w:rFonts w:cs="Times New Roman"/>
              </w:rPr>
              <w:t>Coke</w:t>
            </w:r>
          </w:p>
        </w:tc>
        <w:tc>
          <w:tcPr>
            <w:tcW w:w="803" w:type="dxa"/>
          </w:tcPr>
          <w:p w14:paraId="572C1733" w14:textId="77777777" w:rsidR="003E557E" w:rsidRPr="00051D94" w:rsidRDefault="003E557E" w:rsidP="00DB3F73">
            <w:pPr>
              <w:pStyle w:val="NoSpacing"/>
              <w:spacing w:line="276" w:lineRule="auto"/>
              <w:rPr>
                <w:rFonts w:cs="Times New Roman"/>
              </w:rPr>
            </w:pPr>
            <w:r w:rsidRPr="00051D94">
              <w:rPr>
                <w:rFonts w:cs="Times New Roman"/>
              </w:rPr>
              <w:t>Sprite</w:t>
            </w:r>
          </w:p>
        </w:tc>
        <w:tc>
          <w:tcPr>
            <w:tcW w:w="890" w:type="dxa"/>
          </w:tcPr>
          <w:p w14:paraId="5182EB6C" w14:textId="146337C8" w:rsidR="003E557E" w:rsidRPr="00051D94" w:rsidRDefault="003E557E" w:rsidP="00DB3F73">
            <w:pPr>
              <w:pStyle w:val="NoSpacing"/>
              <w:spacing w:line="276" w:lineRule="auto"/>
              <w:rPr>
                <w:rFonts w:cs="Times New Roman"/>
              </w:rPr>
            </w:pPr>
            <w:r w:rsidRPr="00051D94">
              <w:rPr>
                <w:rFonts w:cs="Times New Roman"/>
              </w:rPr>
              <w:t>Mt</w:t>
            </w:r>
            <w:r w:rsidR="0062407F">
              <w:rPr>
                <w:rFonts w:cs="Times New Roman"/>
              </w:rPr>
              <w:t>.</w:t>
            </w:r>
            <w:r w:rsidRPr="00051D94">
              <w:rPr>
                <w:rFonts w:cs="Times New Roman"/>
              </w:rPr>
              <w:t xml:space="preserve"> Dew</w:t>
            </w:r>
          </w:p>
        </w:tc>
        <w:tc>
          <w:tcPr>
            <w:tcW w:w="803" w:type="dxa"/>
          </w:tcPr>
          <w:p w14:paraId="268E7DA8"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890" w:type="dxa"/>
          </w:tcPr>
          <w:p w14:paraId="43774D54" w14:textId="77777777" w:rsidR="003E557E" w:rsidRPr="00051D94" w:rsidRDefault="003E557E" w:rsidP="00DB3F73">
            <w:pPr>
              <w:pStyle w:val="NoSpacing"/>
              <w:spacing w:line="276" w:lineRule="auto"/>
              <w:rPr>
                <w:rFonts w:cs="Times New Roman"/>
              </w:rPr>
            </w:pPr>
            <w:r w:rsidRPr="00051D94">
              <w:rPr>
                <w:rFonts w:cs="Times New Roman"/>
              </w:rPr>
              <w:t>Dr. Pepper</w:t>
            </w:r>
          </w:p>
        </w:tc>
        <w:tc>
          <w:tcPr>
            <w:tcW w:w="741" w:type="dxa"/>
          </w:tcPr>
          <w:p w14:paraId="52DE6B4D" w14:textId="77777777" w:rsidR="003E557E" w:rsidRPr="00051D94" w:rsidRDefault="003E557E" w:rsidP="00DB3F73">
            <w:pPr>
              <w:pStyle w:val="NoSpacing"/>
              <w:spacing w:line="276" w:lineRule="auto"/>
              <w:rPr>
                <w:rFonts w:cs="Times New Roman"/>
              </w:rPr>
            </w:pPr>
            <w:r w:rsidRPr="00051D94">
              <w:rPr>
                <w:rFonts w:cs="Times New Roman"/>
              </w:rPr>
              <w:t>Coke</w:t>
            </w:r>
          </w:p>
        </w:tc>
      </w:tr>
      <w:tr w:rsidR="003E557E" w:rsidRPr="00051D94" w14:paraId="0D43B820" w14:textId="77777777" w:rsidTr="007A766C">
        <w:tc>
          <w:tcPr>
            <w:tcW w:w="891" w:type="dxa"/>
          </w:tcPr>
          <w:p w14:paraId="2F49357B"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754" w:type="dxa"/>
          </w:tcPr>
          <w:p w14:paraId="269587A7" w14:textId="360D7BCC" w:rsidR="003E557E" w:rsidRPr="00051D94" w:rsidRDefault="003E557E" w:rsidP="00DB3F73">
            <w:pPr>
              <w:pStyle w:val="NoSpacing"/>
              <w:spacing w:line="276" w:lineRule="auto"/>
              <w:rPr>
                <w:rFonts w:cs="Times New Roman"/>
              </w:rPr>
            </w:pPr>
            <w:r w:rsidRPr="00051D94">
              <w:rPr>
                <w:rFonts w:cs="Times New Roman"/>
              </w:rPr>
              <w:t>Mt</w:t>
            </w:r>
            <w:r w:rsidR="0062407F">
              <w:rPr>
                <w:rFonts w:cs="Times New Roman"/>
              </w:rPr>
              <w:t>.</w:t>
            </w:r>
            <w:r w:rsidRPr="00051D94">
              <w:rPr>
                <w:rFonts w:cs="Times New Roman"/>
              </w:rPr>
              <w:t xml:space="preserve"> Dew</w:t>
            </w:r>
          </w:p>
        </w:tc>
        <w:tc>
          <w:tcPr>
            <w:tcW w:w="890" w:type="dxa"/>
          </w:tcPr>
          <w:p w14:paraId="5181CE95" w14:textId="77777777" w:rsidR="003E557E" w:rsidRPr="00051D94" w:rsidRDefault="003E557E" w:rsidP="00DB3F73">
            <w:pPr>
              <w:pStyle w:val="NoSpacing"/>
              <w:spacing w:line="276" w:lineRule="auto"/>
              <w:rPr>
                <w:rFonts w:cs="Times New Roman"/>
              </w:rPr>
            </w:pPr>
            <w:r w:rsidRPr="00051D94">
              <w:rPr>
                <w:rFonts w:cs="Times New Roman"/>
              </w:rPr>
              <w:t>Coke</w:t>
            </w:r>
          </w:p>
        </w:tc>
        <w:tc>
          <w:tcPr>
            <w:tcW w:w="754" w:type="dxa"/>
          </w:tcPr>
          <w:p w14:paraId="7BDF1DD1"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803" w:type="dxa"/>
          </w:tcPr>
          <w:p w14:paraId="3987C626"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890" w:type="dxa"/>
          </w:tcPr>
          <w:p w14:paraId="28C976F3" w14:textId="77777777" w:rsidR="003E557E" w:rsidRPr="00051D94" w:rsidRDefault="003E557E" w:rsidP="00DB3F73">
            <w:pPr>
              <w:pStyle w:val="NoSpacing"/>
              <w:spacing w:line="276" w:lineRule="auto"/>
              <w:rPr>
                <w:rFonts w:cs="Times New Roman"/>
              </w:rPr>
            </w:pPr>
            <w:r w:rsidRPr="00051D94">
              <w:rPr>
                <w:rFonts w:cs="Times New Roman"/>
              </w:rPr>
              <w:t>Dr. Pepper</w:t>
            </w:r>
          </w:p>
        </w:tc>
        <w:tc>
          <w:tcPr>
            <w:tcW w:w="803" w:type="dxa"/>
          </w:tcPr>
          <w:p w14:paraId="53E50545" w14:textId="77777777" w:rsidR="003E557E" w:rsidRPr="00051D94" w:rsidRDefault="003E557E" w:rsidP="00DB3F73">
            <w:pPr>
              <w:pStyle w:val="NoSpacing"/>
              <w:spacing w:line="276" w:lineRule="auto"/>
              <w:rPr>
                <w:rFonts w:cs="Times New Roman"/>
              </w:rPr>
            </w:pPr>
            <w:r w:rsidRPr="00051D94">
              <w:rPr>
                <w:rFonts w:cs="Times New Roman"/>
              </w:rPr>
              <w:t>Sprite</w:t>
            </w:r>
          </w:p>
        </w:tc>
        <w:tc>
          <w:tcPr>
            <w:tcW w:w="890" w:type="dxa"/>
          </w:tcPr>
          <w:p w14:paraId="1407FC5D"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741" w:type="dxa"/>
          </w:tcPr>
          <w:p w14:paraId="11693C87" w14:textId="77777777" w:rsidR="003E557E" w:rsidRPr="00051D94" w:rsidRDefault="003E557E" w:rsidP="00DB3F73">
            <w:pPr>
              <w:pStyle w:val="NoSpacing"/>
              <w:spacing w:line="276" w:lineRule="auto"/>
              <w:rPr>
                <w:rFonts w:cs="Times New Roman"/>
              </w:rPr>
            </w:pPr>
            <w:r w:rsidRPr="00051D94">
              <w:rPr>
                <w:rFonts w:cs="Times New Roman"/>
              </w:rPr>
              <w:t>Coke</w:t>
            </w:r>
          </w:p>
        </w:tc>
      </w:tr>
      <w:tr w:rsidR="003E557E" w:rsidRPr="00051D94" w14:paraId="58268ACB" w14:textId="77777777" w:rsidTr="007A766C">
        <w:tc>
          <w:tcPr>
            <w:tcW w:w="891" w:type="dxa"/>
          </w:tcPr>
          <w:p w14:paraId="79FB5620" w14:textId="77777777" w:rsidR="003E557E" w:rsidRPr="00051D94" w:rsidRDefault="003E557E" w:rsidP="00DB3F73">
            <w:pPr>
              <w:pStyle w:val="NoSpacing"/>
              <w:spacing w:line="276" w:lineRule="auto"/>
              <w:rPr>
                <w:rFonts w:cs="Times New Roman"/>
              </w:rPr>
            </w:pPr>
            <w:r w:rsidRPr="00051D94">
              <w:rPr>
                <w:rFonts w:cs="Times New Roman"/>
              </w:rPr>
              <w:t>Dr. Pepper</w:t>
            </w:r>
          </w:p>
        </w:tc>
        <w:tc>
          <w:tcPr>
            <w:tcW w:w="754" w:type="dxa"/>
          </w:tcPr>
          <w:p w14:paraId="3A23F3CD" w14:textId="3E531541" w:rsidR="003E557E" w:rsidRPr="00051D94" w:rsidRDefault="003E557E" w:rsidP="00DB3F73">
            <w:pPr>
              <w:pStyle w:val="NoSpacing"/>
              <w:spacing w:line="276" w:lineRule="auto"/>
              <w:rPr>
                <w:rFonts w:cs="Times New Roman"/>
              </w:rPr>
            </w:pPr>
            <w:r w:rsidRPr="00051D94">
              <w:rPr>
                <w:rFonts w:cs="Times New Roman"/>
              </w:rPr>
              <w:t>Mt</w:t>
            </w:r>
            <w:r w:rsidR="0062407F">
              <w:rPr>
                <w:rFonts w:cs="Times New Roman"/>
              </w:rPr>
              <w:t>.</w:t>
            </w:r>
            <w:r w:rsidRPr="00051D94">
              <w:rPr>
                <w:rFonts w:cs="Times New Roman"/>
              </w:rPr>
              <w:t xml:space="preserve"> Dew</w:t>
            </w:r>
          </w:p>
        </w:tc>
        <w:tc>
          <w:tcPr>
            <w:tcW w:w="890" w:type="dxa"/>
          </w:tcPr>
          <w:p w14:paraId="104CC1CA" w14:textId="77777777" w:rsidR="003E557E" w:rsidRPr="00051D94" w:rsidRDefault="003E557E" w:rsidP="00DB3F73">
            <w:pPr>
              <w:pStyle w:val="NoSpacing"/>
              <w:spacing w:line="276" w:lineRule="auto"/>
              <w:rPr>
                <w:rFonts w:cs="Times New Roman"/>
              </w:rPr>
            </w:pPr>
            <w:r w:rsidRPr="00051D94">
              <w:rPr>
                <w:rFonts w:cs="Times New Roman"/>
              </w:rPr>
              <w:t>Sprite</w:t>
            </w:r>
          </w:p>
        </w:tc>
        <w:tc>
          <w:tcPr>
            <w:tcW w:w="754" w:type="dxa"/>
          </w:tcPr>
          <w:p w14:paraId="6BB30C57" w14:textId="77777777" w:rsidR="003E557E" w:rsidRPr="00051D94" w:rsidRDefault="003E557E" w:rsidP="00DB3F73">
            <w:pPr>
              <w:pStyle w:val="NoSpacing"/>
              <w:spacing w:line="276" w:lineRule="auto"/>
              <w:rPr>
                <w:rFonts w:cs="Times New Roman"/>
              </w:rPr>
            </w:pPr>
            <w:r w:rsidRPr="00051D94">
              <w:rPr>
                <w:rFonts w:cs="Times New Roman"/>
              </w:rPr>
              <w:t>Coke</w:t>
            </w:r>
          </w:p>
        </w:tc>
        <w:tc>
          <w:tcPr>
            <w:tcW w:w="803" w:type="dxa"/>
          </w:tcPr>
          <w:p w14:paraId="4EED5B04" w14:textId="77777777" w:rsidR="003E557E" w:rsidRPr="00051D94" w:rsidRDefault="003E557E" w:rsidP="00DB3F73">
            <w:pPr>
              <w:pStyle w:val="NoSpacing"/>
              <w:spacing w:line="276" w:lineRule="auto"/>
              <w:rPr>
                <w:rFonts w:cs="Times New Roman"/>
              </w:rPr>
            </w:pPr>
            <w:r w:rsidRPr="00051D94">
              <w:rPr>
                <w:rFonts w:cs="Times New Roman"/>
              </w:rPr>
              <w:t>Coke</w:t>
            </w:r>
          </w:p>
        </w:tc>
        <w:tc>
          <w:tcPr>
            <w:tcW w:w="890" w:type="dxa"/>
          </w:tcPr>
          <w:p w14:paraId="02C99A93" w14:textId="77777777" w:rsidR="003E557E" w:rsidRPr="00051D94" w:rsidRDefault="003E557E" w:rsidP="00DB3F73">
            <w:pPr>
              <w:pStyle w:val="NoSpacing"/>
              <w:spacing w:line="276" w:lineRule="auto"/>
              <w:rPr>
                <w:rFonts w:cs="Times New Roman"/>
              </w:rPr>
            </w:pPr>
            <w:r w:rsidRPr="00051D94">
              <w:rPr>
                <w:rFonts w:cs="Times New Roman"/>
              </w:rPr>
              <w:t>Pepsi</w:t>
            </w:r>
          </w:p>
        </w:tc>
        <w:tc>
          <w:tcPr>
            <w:tcW w:w="803" w:type="dxa"/>
          </w:tcPr>
          <w:p w14:paraId="0B3B9F05" w14:textId="77777777" w:rsidR="003E557E" w:rsidRPr="00051D94" w:rsidRDefault="003E557E" w:rsidP="00DB3F73">
            <w:pPr>
              <w:pStyle w:val="NoSpacing"/>
              <w:spacing w:line="276" w:lineRule="auto"/>
              <w:rPr>
                <w:rFonts w:cs="Times New Roman"/>
              </w:rPr>
            </w:pPr>
          </w:p>
        </w:tc>
        <w:tc>
          <w:tcPr>
            <w:tcW w:w="890" w:type="dxa"/>
          </w:tcPr>
          <w:p w14:paraId="09503D57" w14:textId="77777777" w:rsidR="003E557E" w:rsidRPr="00051D94" w:rsidRDefault="003E557E" w:rsidP="00DB3F73">
            <w:pPr>
              <w:pStyle w:val="NoSpacing"/>
              <w:spacing w:line="276" w:lineRule="auto"/>
              <w:rPr>
                <w:rFonts w:cs="Times New Roman"/>
              </w:rPr>
            </w:pPr>
          </w:p>
        </w:tc>
        <w:tc>
          <w:tcPr>
            <w:tcW w:w="741" w:type="dxa"/>
          </w:tcPr>
          <w:p w14:paraId="664DF7C1" w14:textId="77777777" w:rsidR="003E557E" w:rsidRPr="00051D94" w:rsidRDefault="003E557E" w:rsidP="00DB3F73">
            <w:pPr>
              <w:pStyle w:val="NoSpacing"/>
              <w:spacing w:line="276" w:lineRule="auto"/>
              <w:rPr>
                <w:rFonts w:cs="Times New Roman"/>
              </w:rPr>
            </w:pPr>
          </w:p>
        </w:tc>
      </w:tr>
    </w:tbl>
    <w:p w14:paraId="52CE12CB" w14:textId="7C6FDF3F" w:rsidR="0062407F" w:rsidRDefault="0062407F" w:rsidP="00DB3F73">
      <w:pPr>
        <w:pStyle w:val="NoSpacing"/>
        <w:spacing w:line="276" w:lineRule="auto"/>
        <w:ind w:left="1080"/>
        <w:rPr>
          <w:rStyle w:val="Strong"/>
          <w:rFonts w:cs="Times New Roman"/>
          <w:b w:val="0"/>
          <w:color w:val="000000"/>
        </w:rPr>
      </w:pPr>
    </w:p>
    <w:p w14:paraId="30693964" w14:textId="37EB0A2F" w:rsidR="00B53E03" w:rsidRDefault="004760CB" w:rsidP="00DB3F73">
      <w:pPr>
        <w:pStyle w:val="NoSpacing"/>
        <w:numPr>
          <w:ilvl w:val="0"/>
          <w:numId w:val="35"/>
        </w:numPr>
        <w:spacing w:line="276" w:lineRule="auto"/>
        <w:rPr>
          <w:rStyle w:val="Strong"/>
          <w:rFonts w:cs="Times New Roman"/>
          <w:b w:val="0"/>
          <w:color w:val="000000"/>
        </w:rPr>
      </w:pPr>
      <w:r>
        <w:rPr>
          <w:rStyle w:val="Strong"/>
          <w:rFonts w:cs="Times New Roman"/>
          <w:b w:val="0"/>
          <w:color w:val="000000"/>
        </w:rPr>
        <w:t>Create a frequency distribution for the data.</w:t>
      </w:r>
    </w:p>
    <w:p w14:paraId="55B7996B" w14:textId="77777777" w:rsidR="00E14F1E" w:rsidRDefault="00E14F1E" w:rsidP="00DB3F73">
      <w:pPr>
        <w:pStyle w:val="NoSpacing"/>
        <w:spacing w:line="276" w:lineRule="auto"/>
        <w:ind w:left="720"/>
        <w:rPr>
          <w:rStyle w:val="Strong"/>
          <w:rFonts w:cs="Times New Roman"/>
          <w:b w:val="0"/>
          <w:color w:val="000000"/>
        </w:rPr>
      </w:pPr>
    </w:p>
    <w:p w14:paraId="49A0A181" w14:textId="4F591D1D" w:rsidR="004760CB" w:rsidRDefault="004760CB" w:rsidP="00DB3F73">
      <w:pPr>
        <w:pStyle w:val="NoSpacing"/>
        <w:spacing w:line="276" w:lineRule="auto"/>
        <w:ind w:left="720"/>
        <w:rPr>
          <w:rStyle w:val="Strong"/>
          <w:rFonts w:cs="Times New Roman"/>
          <w:b w:val="0"/>
          <w:color w:val="000000"/>
        </w:rPr>
      </w:pPr>
      <w:r>
        <w:rPr>
          <w:rStyle w:val="Strong"/>
          <w:rFonts w:cs="Times New Roman"/>
          <w:b w:val="0"/>
          <w:color w:val="000000"/>
        </w:rPr>
        <w:t>To do this, just list each drink type, and then count how often each drink comes up in the list</w:t>
      </w:r>
      <w:r w:rsidR="003D4E90">
        <w:rPr>
          <w:rStyle w:val="Strong"/>
          <w:rFonts w:cs="Times New Roman"/>
          <w:b w:val="0"/>
          <w:color w:val="000000"/>
        </w:rPr>
        <w:t xml:space="preserve">. </w:t>
      </w:r>
      <w:r>
        <w:rPr>
          <w:rStyle w:val="Strong"/>
          <w:rFonts w:cs="Times New Roman"/>
          <w:b w:val="0"/>
          <w:color w:val="000000"/>
        </w:rPr>
        <w:t xml:space="preserve">Notice </w:t>
      </w:r>
      <w:r w:rsidR="0062407F">
        <w:rPr>
          <w:rStyle w:val="Strong"/>
          <w:rFonts w:cs="Times New Roman"/>
          <w:b w:val="0"/>
          <w:color w:val="000000"/>
        </w:rPr>
        <w:t>Coke comes up nine</w:t>
      </w:r>
      <w:r>
        <w:rPr>
          <w:rStyle w:val="Strong"/>
          <w:rFonts w:cs="Times New Roman"/>
          <w:b w:val="0"/>
          <w:color w:val="000000"/>
        </w:rPr>
        <w:t xml:space="preserve"> times in the data set</w:t>
      </w:r>
      <w:r w:rsidR="003D4E90">
        <w:rPr>
          <w:rStyle w:val="Strong"/>
          <w:rFonts w:cs="Times New Roman"/>
          <w:b w:val="0"/>
          <w:color w:val="000000"/>
        </w:rPr>
        <w:t xml:space="preserve">. </w:t>
      </w:r>
      <w:r>
        <w:rPr>
          <w:rStyle w:val="Strong"/>
          <w:rFonts w:cs="Times New Roman"/>
          <w:b w:val="0"/>
          <w:color w:val="000000"/>
        </w:rPr>
        <w:t>Pepsi comes up 10 times</w:t>
      </w:r>
      <w:r w:rsidR="003D4E90">
        <w:rPr>
          <w:rStyle w:val="Strong"/>
          <w:rFonts w:cs="Times New Roman"/>
          <w:b w:val="0"/>
          <w:color w:val="000000"/>
        </w:rPr>
        <w:t xml:space="preserve">. </w:t>
      </w:r>
      <w:r>
        <w:rPr>
          <w:rStyle w:val="Strong"/>
          <w:rFonts w:cs="Times New Roman"/>
          <w:b w:val="0"/>
          <w:color w:val="000000"/>
        </w:rPr>
        <w:t>And so forth.</w:t>
      </w:r>
    </w:p>
    <w:p w14:paraId="5A9A8DE1" w14:textId="77777777" w:rsidR="00E14F1E" w:rsidRDefault="00E14F1E" w:rsidP="0039150C">
      <w:pPr>
        <w:pStyle w:val="NoSpacing"/>
        <w:spacing w:line="276" w:lineRule="auto"/>
        <w:rPr>
          <w:rStyle w:val="Strong"/>
          <w:rFonts w:cs="Times New Roman"/>
          <w:b w:val="0"/>
          <w:color w:val="000000"/>
        </w:rPr>
      </w:pPr>
    </w:p>
    <w:p w14:paraId="5FC1DFC6" w14:textId="6D7330D1" w:rsidR="00B81A2D" w:rsidRPr="004760CB" w:rsidRDefault="003E557E" w:rsidP="00B11B5D">
      <w:pPr>
        <w:pStyle w:val="NoSpacing"/>
        <w:spacing w:line="276" w:lineRule="auto"/>
        <w:ind w:left="720"/>
        <w:rPr>
          <w:rStyle w:val="Strong"/>
          <w:rFonts w:cs="Times New Roman"/>
          <w:color w:val="000000"/>
        </w:rPr>
      </w:pPr>
      <w:r>
        <w:rPr>
          <w:rStyle w:val="Strong"/>
          <w:rFonts w:cs="Times New Roman"/>
          <w:color w:val="000000"/>
        </w:rPr>
        <w:t>Table 1.5.2</w:t>
      </w:r>
      <w:r w:rsidR="004760CB">
        <w:rPr>
          <w:rStyle w:val="Strong"/>
          <w:rFonts w:cs="Times New Roman"/>
          <w:color w:val="000000"/>
        </w:rPr>
        <w:t>: Frequency Dist</w:t>
      </w:r>
      <w:r w:rsidR="009E04DF">
        <w:rPr>
          <w:rStyle w:val="Strong"/>
          <w:rFonts w:cs="Times New Roman"/>
          <w:color w:val="000000"/>
        </w:rPr>
        <w:t>ribution of Favorite Soft Drink</w:t>
      </w:r>
    </w:p>
    <w:tbl>
      <w:tblPr>
        <w:tblStyle w:val="TableGrid"/>
        <w:tblW w:w="0" w:type="auto"/>
        <w:tblInd w:w="720" w:type="dxa"/>
        <w:tblLook w:val="04A0" w:firstRow="1" w:lastRow="0" w:firstColumn="1" w:lastColumn="0" w:noHBand="0" w:noVBand="1"/>
      </w:tblPr>
      <w:tblGrid>
        <w:gridCol w:w="1416"/>
        <w:gridCol w:w="910"/>
        <w:gridCol w:w="923"/>
        <w:gridCol w:w="1196"/>
        <w:gridCol w:w="1443"/>
        <w:gridCol w:w="976"/>
      </w:tblGrid>
      <w:tr w:rsidR="004760CB" w14:paraId="094F30EE" w14:textId="77777777" w:rsidTr="004760CB">
        <w:tc>
          <w:tcPr>
            <w:tcW w:w="1416" w:type="dxa"/>
          </w:tcPr>
          <w:p w14:paraId="026F6EDC" w14:textId="736AB2FF"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Drink</w:t>
            </w:r>
          </w:p>
        </w:tc>
        <w:tc>
          <w:tcPr>
            <w:tcW w:w="910" w:type="dxa"/>
          </w:tcPr>
          <w:p w14:paraId="07FCADFD" w14:textId="5F61E076"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Coke</w:t>
            </w:r>
          </w:p>
        </w:tc>
        <w:tc>
          <w:tcPr>
            <w:tcW w:w="923" w:type="dxa"/>
          </w:tcPr>
          <w:p w14:paraId="03AB8202" w14:textId="48ED0A93"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Pepsi</w:t>
            </w:r>
          </w:p>
        </w:tc>
        <w:tc>
          <w:tcPr>
            <w:tcW w:w="1196" w:type="dxa"/>
          </w:tcPr>
          <w:p w14:paraId="65A72895" w14:textId="48BB7EF8"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Mt Dew</w:t>
            </w:r>
          </w:p>
        </w:tc>
        <w:tc>
          <w:tcPr>
            <w:tcW w:w="1443" w:type="dxa"/>
          </w:tcPr>
          <w:p w14:paraId="58CCD0F8" w14:textId="5C02DA91"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Dr. Pepper</w:t>
            </w:r>
          </w:p>
        </w:tc>
        <w:tc>
          <w:tcPr>
            <w:tcW w:w="976" w:type="dxa"/>
          </w:tcPr>
          <w:p w14:paraId="4479A22B" w14:textId="7487CAC8"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Sprite</w:t>
            </w:r>
          </w:p>
        </w:tc>
      </w:tr>
      <w:tr w:rsidR="004760CB" w14:paraId="075C1A54" w14:textId="77777777" w:rsidTr="004760CB">
        <w:tc>
          <w:tcPr>
            <w:tcW w:w="1416" w:type="dxa"/>
          </w:tcPr>
          <w:p w14:paraId="3E14BDC1" w14:textId="187B6042"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Frequency</w:t>
            </w:r>
          </w:p>
        </w:tc>
        <w:tc>
          <w:tcPr>
            <w:tcW w:w="910" w:type="dxa"/>
          </w:tcPr>
          <w:p w14:paraId="3CC05DCB" w14:textId="5028725B"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9</w:t>
            </w:r>
          </w:p>
        </w:tc>
        <w:tc>
          <w:tcPr>
            <w:tcW w:w="923" w:type="dxa"/>
          </w:tcPr>
          <w:p w14:paraId="3ADB15EE" w14:textId="1F344B50"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10</w:t>
            </w:r>
          </w:p>
        </w:tc>
        <w:tc>
          <w:tcPr>
            <w:tcW w:w="1196" w:type="dxa"/>
          </w:tcPr>
          <w:p w14:paraId="01E5157F" w14:textId="3439F5C2"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5</w:t>
            </w:r>
          </w:p>
        </w:tc>
        <w:tc>
          <w:tcPr>
            <w:tcW w:w="1443" w:type="dxa"/>
          </w:tcPr>
          <w:p w14:paraId="4C7647EF" w14:textId="2E95E812"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5</w:t>
            </w:r>
          </w:p>
        </w:tc>
        <w:tc>
          <w:tcPr>
            <w:tcW w:w="976" w:type="dxa"/>
          </w:tcPr>
          <w:p w14:paraId="70B26867" w14:textId="47F4D726"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4</w:t>
            </w:r>
          </w:p>
        </w:tc>
      </w:tr>
    </w:tbl>
    <w:p w14:paraId="5FB33163" w14:textId="77777777" w:rsidR="008A55AB" w:rsidRDefault="008A55AB" w:rsidP="00D76F29">
      <w:pPr>
        <w:pStyle w:val="NoSpacing"/>
        <w:spacing w:line="276" w:lineRule="auto"/>
        <w:rPr>
          <w:rStyle w:val="Strong"/>
          <w:rFonts w:cs="Times New Roman"/>
          <w:b w:val="0"/>
          <w:color w:val="000000"/>
        </w:rPr>
      </w:pPr>
    </w:p>
    <w:p w14:paraId="70905316" w14:textId="756E0823" w:rsidR="004760CB" w:rsidRDefault="004760CB" w:rsidP="00DB3F73">
      <w:pPr>
        <w:pStyle w:val="NoSpacing"/>
        <w:numPr>
          <w:ilvl w:val="0"/>
          <w:numId w:val="35"/>
        </w:numPr>
        <w:spacing w:line="276" w:lineRule="auto"/>
        <w:rPr>
          <w:rStyle w:val="Strong"/>
          <w:rFonts w:cs="Times New Roman"/>
          <w:b w:val="0"/>
          <w:color w:val="000000"/>
        </w:rPr>
      </w:pPr>
      <w:r>
        <w:rPr>
          <w:rStyle w:val="Strong"/>
          <w:rFonts w:cs="Times New Roman"/>
          <w:b w:val="0"/>
          <w:color w:val="000000"/>
        </w:rPr>
        <w:t>Create a relative frequency distribution for the data.</w:t>
      </w:r>
    </w:p>
    <w:p w14:paraId="766B23F5" w14:textId="77777777" w:rsidR="00E14F1E" w:rsidRDefault="00E14F1E" w:rsidP="00DB3F73">
      <w:pPr>
        <w:pStyle w:val="NoSpacing"/>
        <w:spacing w:line="276" w:lineRule="auto"/>
        <w:ind w:left="720"/>
        <w:rPr>
          <w:rStyle w:val="Strong"/>
          <w:rFonts w:cs="Times New Roman"/>
          <w:b w:val="0"/>
          <w:color w:val="000000"/>
        </w:rPr>
      </w:pPr>
    </w:p>
    <w:p w14:paraId="5F732DA1" w14:textId="3AE1A41F" w:rsidR="004760CB" w:rsidRDefault="004760CB" w:rsidP="00DB3F73">
      <w:pPr>
        <w:pStyle w:val="NoSpacing"/>
        <w:spacing w:line="276" w:lineRule="auto"/>
        <w:ind w:left="720"/>
        <w:rPr>
          <w:rStyle w:val="Strong"/>
          <w:rFonts w:cs="Times New Roman"/>
          <w:b w:val="0"/>
          <w:color w:val="000000"/>
        </w:rPr>
      </w:pPr>
      <w:r>
        <w:rPr>
          <w:rStyle w:val="Strong"/>
          <w:rFonts w:cs="Times New Roman"/>
          <w:b w:val="0"/>
          <w:color w:val="000000"/>
        </w:rPr>
        <w:t>To do this, just divide each frequency by 33, which is</w:t>
      </w:r>
      <w:r w:rsidR="0062407F">
        <w:rPr>
          <w:rStyle w:val="Strong"/>
          <w:rFonts w:cs="Times New Roman"/>
          <w:b w:val="0"/>
          <w:color w:val="000000"/>
        </w:rPr>
        <w:t xml:space="preserve"> the</w:t>
      </w:r>
      <w:r w:rsidR="000B03F5">
        <w:rPr>
          <w:rStyle w:val="Strong"/>
          <w:rFonts w:cs="Times New Roman"/>
          <w:b w:val="0"/>
          <w:color w:val="000000"/>
        </w:rPr>
        <w:t xml:space="preserve"> total number of data values</w:t>
      </w:r>
      <w:r w:rsidR="003D4E90">
        <w:rPr>
          <w:rStyle w:val="Strong"/>
          <w:rFonts w:cs="Times New Roman"/>
          <w:b w:val="0"/>
          <w:color w:val="000000"/>
        </w:rPr>
        <w:t xml:space="preserve">. </w:t>
      </w:r>
      <w:r w:rsidR="00CA158A">
        <w:rPr>
          <w:rStyle w:val="Strong"/>
          <w:rFonts w:cs="Times New Roman"/>
          <w:b w:val="0"/>
          <w:color w:val="000000"/>
        </w:rPr>
        <w:t>Round</w:t>
      </w:r>
      <w:r w:rsidR="0062407F">
        <w:rPr>
          <w:rStyle w:val="Strong"/>
          <w:rFonts w:cs="Times New Roman"/>
          <w:b w:val="0"/>
          <w:color w:val="000000"/>
        </w:rPr>
        <w:t xml:space="preserve"> to three</w:t>
      </w:r>
      <w:r>
        <w:rPr>
          <w:rStyle w:val="Strong"/>
          <w:rFonts w:cs="Times New Roman"/>
          <w:b w:val="0"/>
          <w:color w:val="000000"/>
        </w:rPr>
        <w:t xml:space="preserve"> decimal places.</w:t>
      </w:r>
    </w:p>
    <w:p w14:paraId="09AE6EB1" w14:textId="77777777" w:rsidR="004760CB" w:rsidRDefault="004760CB" w:rsidP="00DB3F73">
      <w:pPr>
        <w:pStyle w:val="NoSpacing"/>
        <w:spacing w:line="276" w:lineRule="auto"/>
        <w:ind w:left="720"/>
        <w:rPr>
          <w:rStyle w:val="Strong"/>
          <w:rFonts w:cs="Times New Roman"/>
          <w:b w:val="0"/>
          <w:color w:val="000000"/>
        </w:rPr>
      </w:pPr>
    </w:p>
    <w:p w14:paraId="2BB2A76A" w14:textId="7724A4D4" w:rsidR="00B81A2D" w:rsidRPr="004760CB" w:rsidRDefault="003E557E" w:rsidP="00B11B5D">
      <w:pPr>
        <w:pStyle w:val="NoSpacing"/>
        <w:spacing w:line="276" w:lineRule="auto"/>
        <w:ind w:left="720"/>
        <w:rPr>
          <w:rStyle w:val="Strong"/>
          <w:rFonts w:cs="Times New Roman"/>
          <w:color w:val="000000"/>
        </w:rPr>
      </w:pPr>
      <w:r>
        <w:rPr>
          <w:rStyle w:val="Strong"/>
          <w:rFonts w:cs="Times New Roman"/>
          <w:color w:val="000000"/>
        </w:rPr>
        <w:t>Table 1.5.3</w:t>
      </w:r>
      <w:r w:rsidR="004760CB">
        <w:rPr>
          <w:rStyle w:val="Strong"/>
          <w:rFonts w:cs="Times New Roman"/>
          <w:color w:val="000000"/>
        </w:rPr>
        <w:t>: Relative Frequency Dist</w:t>
      </w:r>
      <w:r w:rsidR="009E04DF">
        <w:rPr>
          <w:rStyle w:val="Strong"/>
          <w:rFonts w:cs="Times New Roman"/>
          <w:color w:val="000000"/>
        </w:rPr>
        <w:t>ribution of Favorite Soft Drink</w:t>
      </w:r>
    </w:p>
    <w:tbl>
      <w:tblPr>
        <w:tblStyle w:val="TableGrid"/>
        <w:tblW w:w="0" w:type="auto"/>
        <w:tblInd w:w="720" w:type="dxa"/>
        <w:tblLook w:val="04A0" w:firstRow="1" w:lastRow="0" w:firstColumn="1" w:lastColumn="0" w:noHBand="0" w:noVBand="1"/>
      </w:tblPr>
      <w:tblGrid>
        <w:gridCol w:w="1416"/>
        <w:gridCol w:w="972"/>
        <w:gridCol w:w="972"/>
        <w:gridCol w:w="1196"/>
        <w:gridCol w:w="1443"/>
        <w:gridCol w:w="976"/>
      </w:tblGrid>
      <w:tr w:rsidR="004760CB" w14:paraId="611D482A" w14:textId="77777777" w:rsidTr="004760CB">
        <w:tc>
          <w:tcPr>
            <w:tcW w:w="1416" w:type="dxa"/>
          </w:tcPr>
          <w:p w14:paraId="18D46F6F" w14:textId="77777777"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Drink</w:t>
            </w:r>
          </w:p>
        </w:tc>
        <w:tc>
          <w:tcPr>
            <w:tcW w:w="910" w:type="dxa"/>
          </w:tcPr>
          <w:p w14:paraId="28C3A2CF" w14:textId="77777777"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Coke</w:t>
            </w:r>
          </w:p>
        </w:tc>
        <w:tc>
          <w:tcPr>
            <w:tcW w:w="923" w:type="dxa"/>
          </w:tcPr>
          <w:p w14:paraId="74499C7D" w14:textId="77777777"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Pepsi</w:t>
            </w:r>
          </w:p>
        </w:tc>
        <w:tc>
          <w:tcPr>
            <w:tcW w:w="1196" w:type="dxa"/>
          </w:tcPr>
          <w:p w14:paraId="47055794" w14:textId="77777777"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Mt Dew</w:t>
            </w:r>
          </w:p>
        </w:tc>
        <w:tc>
          <w:tcPr>
            <w:tcW w:w="1443" w:type="dxa"/>
          </w:tcPr>
          <w:p w14:paraId="32FD9F75" w14:textId="77777777"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Dr. Pepper</w:t>
            </w:r>
          </w:p>
        </w:tc>
        <w:tc>
          <w:tcPr>
            <w:tcW w:w="976" w:type="dxa"/>
          </w:tcPr>
          <w:p w14:paraId="46DB2B69" w14:textId="77777777"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Sprite</w:t>
            </w:r>
          </w:p>
        </w:tc>
      </w:tr>
      <w:tr w:rsidR="004760CB" w14:paraId="3E5C3665" w14:textId="77777777" w:rsidTr="004760CB">
        <w:tc>
          <w:tcPr>
            <w:tcW w:w="1416" w:type="dxa"/>
          </w:tcPr>
          <w:p w14:paraId="3B66581D" w14:textId="77777777"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Frequency</w:t>
            </w:r>
          </w:p>
        </w:tc>
        <w:tc>
          <w:tcPr>
            <w:tcW w:w="910" w:type="dxa"/>
          </w:tcPr>
          <w:p w14:paraId="604F16BE"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9</w:t>
            </w:r>
          </w:p>
        </w:tc>
        <w:tc>
          <w:tcPr>
            <w:tcW w:w="923" w:type="dxa"/>
          </w:tcPr>
          <w:p w14:paraId="5528586E"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10</w:t>
            </w:r>
          </w:p>
        </w:tc>
        <w:tc>
          <w:tcPr>
            <w:tcW w:w="1196" w:type="dxa"/>
          </w:tcPr>
          <w:p w14:paraId="07D552E6"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5</w:t>
            </w:r>
          </w:p>
        </w:tc>
        <w:tc>
          <w:tcPr>
            <w:tcW w:w="1443" w:type="dxa"/>
          </w:tcPr>
          <w:p w14:paraId="1DD9FA5A"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5</w:t>
            </w:r>
          </w:p>
        </w:tc>
        <w:tc>
          <w:tcPr>
            <w:tcW w:w="976" w:type="dxa"/>
          </w:tcPr>
          <w:p w14:paraId="4E661C65"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4</w:t>
            </w:r>
          </w:p>
        </w:tc>
      </w:tr>
      <w:tr w:rsidR="004760CB" w14:paraId="4AAC6E95" w14:textId="77777777" w:rsidTr="004760CB">
        <w:tc>
          <w:tcPr>
            <w:tcW w:w="1416" w:type="dxa"/>
          </w:tcPr>
          <w:p w14:paraId="02C6F147" w14:textId="541B3414" w:rsidR="004760CB" w:rsidRPr="00A93715" w:rsidRDefault="004760CB" w:rsidP="00DB3F73">
            <w:pPr>
              <w:pStyle w:val="NoSpacing"/>
              <w:spacing w:line="276" w:lineRule="auto"/>
              <w:jc w:val="right"/>
              <w:rPr>
                <w:rStyle w:val="Strong"/>
                <w:rFonts w:cs="Times New Roman"/>
                <w:color w:val="000000"/>
              </w:rPr>
            </w:pPr>
            <w:r w:rsidRPr="00A93715">
              <w:rPr>
                <w:rStyle w:val="Strong"/>
                <w:rFonts w:cs="Times New Roman"/>
                <w:color w:val="000000"/>
              </w:rPr>
              <w:t>Relative Frequency</w:t>
            </w:r>
          </w:p>
        </w:tc>
        <w:tc>
          <w:tcPr>
            <w:tcW w:w="910" w:type="dxa"/>
          </w:tcPr>
          <w:p w14:paraId="32A9B6F6"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9/33</w:t>
            </w:r>
          </w:p>
          <w:p w14:paraId="020A5481"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=0.273</w:t>
            </w:r>
          </w:p>
          <w:p w14:paraId="2522E984" w14:textId="1DF86CAD"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=27.3%</w:t>
            </w:r>
          </w:p>
        </w:tc>
        <w:tc>
          <w:tcPr>
            <w:tcW w:w="923" w:type="dxa"/>
          </w:tcPr>
          <w:p w14:paraId="5E6DFA38"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10/33</w:t>
            </w:r>
          </w:p>
          <w:p w14:paraId="22CD6221"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=0.303</w:t>
            </w:r>
          </w:p>
          <w:p w14:paraId="476533B0" w14:textId="21AD0963"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=30.3%</w:t>
            </w:r>
          </w:p>
        </w:tc>
        <w:tc>
          <w:tcPr>
            <w:tcW w:w="1196" w:type="dxa"/>
          </w:tcPr>
          <w:p w14:paraId="064DE3E0"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5/33</w:t>
            </w:r>
          </w:p>
          <w:p w14:paraId="615F25DF"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=0.152</w:t>
            </w:r>
          </w:p>
          <w:p w14:paraId="107CC367" w14:textId="295238C1"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=15.2%</w:t>
            </w:r>
          </w:p>
        </w:tc>
        <w:tc>
          <w:tcPr>
            <w:tcW w:w="1443" w:type="dxa"/>
          </w:tcPr>
          <w:p w14:paraId="3E527C1E" w14:textId="77777777" w:rsidR="004760CB" w:rsidRDefault="004760CB" w:rsidP="00DB3F73">
            <w:pPr>
              <w:pStyle w:val="NoSpacing"/>
              <w:spacing w:line="276" w:lineRule="auto"/>
              <w:jc w:val="right"/>
              <w:rPr>
                <w:rStyle w:val="Strong"/>
                <w:rFonts w:cs="Times New Roman"/>
                <w:b w:val="0"/>
                <w:color w:val="000000"/>
              </w:rPr>
            </w:pPr>
            <w:r>
              <w:rPr>
                <w:rStyle w:val="Strong"/>
                <w:rFonts w:cs="Times New Roman"/>
                <w:b w:val="0"/>
                <w:color w:val="000000"/>
              </w:rPr>
              <w:t>5/33</w:t>
            </w:r>
          </w:p>
          <w:p w14:paraId="7D70517A" w14:textId="77777777" w:rsidR="009E04DF" w:rsidRDefault="009E04DF" w:rsidP="00DB3F73">
            <w:pPr>
              <w:pStyle w:val="NoSpacing"/>
              <w:spacing w:line="276" w:lineRule="auto"/>
              <w:jc w:val="right"/>
              <w:rPr>
                <w:rStyle w:val="Strong"/>
                <w:rFonts w:cs="Times New Roman"/>
                <w:b w:val="0"/>
                <w:color w:val="000000"/>
              </w:rPr>
            </w:pPr>
            <w:r>
              <w:rPr>
                <w:rStyle w:val="Strong"/>
                <w:rFonts w:cs="Times New Roman"/>
                <w:b w:val="0"/>
                <w:color w:val="000000"/>
              </w:rPr>
              <w:t>=0.152</w:t>
            </w:r>
          </w:p>
          <w:p w14:paraId="1D60FF71" w14:textId="72C5E071" w:rsidR="009E04DF" w:rsidRDefault="009E04DF" w:rsidP="00DB3F73">
            <w:pPr>
              <w:pStyle w:val="NoSpacing"/>
              <w:spacing w:line="276" w:lineRule="auto"/>
              <w:jc w:val="right"/>
              <w:rPr>
                <w:rStyle w:val="Strong"/>
                <w:rFonts w:cs="Times New Roman"/>
                <w:b w:val="0"/>
                <w:color w:val="000000"/>
              </w:rPr>
            </w:pPr>
            <w:r>
              <w:rPr>
                <w:rStyle w:val="Strong"/>
                <w:rFonts w:cs="Times New Roman"/>
                <w:b w:val="0"/>
                <w:color w:val="000000"/>
              </w:rPr>
              <w:t>=15.2%</w:t>
            </w:r>
          </w:p>
        </w:tc>
        <w:tc>
          <w:tcPr>
            <w:tcW w:w="976" w:type="dxa"/>
          </w:tcPr>
          <w:p w14:paraId="2C40370E" w14:textId="77777777" w:rsidR="004760CB" w:rsidRDefault="009E04DF" w:rsidP="00DB3F73">
            <w:pPr>
              <w:pStyle w:val="NoSpacing"/>
              <w:spacing w:line="276" w:lineRule="auto"/>
              <w:jc w:val="right"/>
              <w:rPr>
                <w:rStyle w:val="Strong"/>
                <w:rFonts w:cs="Times New Roman"/>
                <w:b w:val="0"/>
                <w:color w:val="000000"/>
              </w:rPr>
            </w:pPr>
            <w:r>
              <w:rPr>
                <w:rStyle w:val="Strong"/>
                <w:rFonts w:cs="Times New Roman"/>
                <w:b w:val="0"/>
                <w:color w:val="000000"/>
              </w:rPr>
              <w:t>4/33</w:t>
            </w:r>
          </w:p>
          <w:p w14:paraId="26A35E61" w14:textId="77777777" w:rsidR="009E04DF" w:rsidRDefault="009E04DF" w:rsidP="00DB3F73">
            <w:pPr>
              <w:pStyle w:val="NoSpacing"/>
              <w:spacing w:line="276" w:lineRule="auto"/>
              <w:jc w:val="right"/>
              <w:rPr>
                <w:rStyle w:val="Strong"/>
                <w:rFonts w:cs="Times New Roman"/>
                <w:b w:val="0"/>
                <w:color w:val="000000"/>
              </w:rPr>
            </w:pPr>
            <w:r>
              <w:rPr>
                <w:rStyle w:val="Strong"/>
                <w:rFonts w:cs="Times New Roman"/>
                <w:b w:val="0"/>
                <w:color w:val="000000"/>
              </w:rPr>
              <w:t>=0.121</w:t>
            </w:r>
          </w:p>
          <w:p w14:paraId="2D344E4B" w14:textId="362DD091" w:rsidR="009E04DF" w:rsidRDefault="0062407F" w:rsidP="00DB3F73">
            <w:pPr>
              <w:pStyle w:val="NoSpacing"/>
              <w:spacing w:line="276" w:lineRule="auto"/>
              <w:jc w:val="right"/>
              <w:rPr>
                <w:rStyle w:val="Strong"/>
                <w:rFonts w:cs="Times New Roman"/>
                <w:b w:val="0"/>
                <w:color w:val="000000"/>
              </w:rPr>
            </w:pPr>
            <w:r>
              <w:rPr>
                <w:rStyle w:val="Strong"/>
                <w:rFonts w:cs="Times New Roman"/>
                <w:b w:val="0"/>
                <w:color w:val="000000"/>
              </w:rPr>
              <w:t>=12.1</w:t>
            </w:r>
            <w:r w:rsidR="009E04DF">
              <w:rPr>
                <w:rStyle w:val="Strong"/>
                <w:rFonts w:cs="Times New Roman"/>
                <w:b w:val="0"/>
                <w:color w:val="000000"/>
              </w:rPr>
              <w:t>%</w:t>
            </w:r>
          </w:p>
        </w:tc>
      </w:tr>
    </w:tbl>
    <w:p w14:paraId="19636EC2" w14:textId="756641C1" w:rsidR="004760CB" w:rsidRDefault="004760CB" w:rsidP="00DB3F73">
      <w:pPr>
        <w:pStyle w:val="NoSpacing"/>
        <w:spacing w:line="276" w:lineRule="auto"/>
        <w:ind w:left="720"/>
        <w:rPr>
          <w:rStyle w:val="Strong"/>
          <w:rFonts w:cs="Times New Roman"/>
          <w:b w:val="0"/>
          <w:color w:val="000000"/>
        </w:rPr>
      </w:pPr>
    </w:p>
    <w:p w14:paraId="4011D9D0" w14:textId="77777777" w:rsidR="00D76F29" w:rsidRDefault="00D76F29" w:rsidP="00DB3F73">
      <w:pPr>
        <w:pStyle w:val="NoSpacing"/>
        <w:spacing w:line="276" w:lineRule="auto"/>
        <w:ind w:left="720"/>
        <w:rPr>
          <w:rStyle w:val="Strong"/>
          <w:rFonts w:cs="Times New Roman"/>
          <w:b w:val="0"/>
          <w:color w:val="000000"/>
        </w:rPr>
      </w:pPr>
    </w:p>
    <w:p w14:paraId="07DDE99E" w14:textId="77777777" w:rsidR="00D76F29" w:rsidRDefault="00D76F29" w:rsidP="00DB3F73">
      <w:pPr>
        <w:pStyle w:val="NoSpacing"/>
        <w:spacing w:line="276" w:lineRule="auto"/>
        <w:ind w:left="720"/>
        <w:rPr>
          <w:rStyle w:val="Strong"/>
          <w:rFonts w:cs="Times New Roman"/>
          <w:b w:val="0"/>
          <w:color w:val="000000"/>
        </w:rPr>
      </w:pPr>
    </w:p>
    <w:p w14:paraId="6757F8D6" w14:textId="77777777" w:rsidR="00D76F29" w:rsidRDefault="00D76F29" w:rsidP="00DB3F73">
      <w:pPr>
        <w:pStyle w:val="NoSpacing"/>
        <w:spacing w:line="276" w:lineRule="auto"/>
        <w:ind w:left="720"/>
        <w:rPr>
          <w:rStyle w:val="Strong"/>
          <w:rFonts w:cs="Times New Roman"/>
          <w:b w:val="0"/>
          <w:color w:val="000000"/>
        </w:rPr>
      </w:pPr>
    </w:p>
    <w:p w14:paraId="4EB9918E" w14:textId="16302F14" w:rsidR="00D76F29" w:rsidRPr="00D76F29" w:rsidRDefault="009E04DF" w:rsidP="00D76F29">
      <w:pPr>
        <w:pStyle w:val="NoSpacing"/>
        <w:numPr>
          <w:ilvl w:val="0"/>
          <w:numId w:val="35"/>
        </w:numPr>
        <w:spacing w:line="276" w:lineRule="auto"/>
        <w:rPr>
          <w:rStyle w:val="Strong"/>
          <w:rFonts w:cs="Times New Roman"/>
          <w:b w:val="0"/>
          <w:color w:val="000000"/>
        </w:rPr>
      </w:pPr>
      <w:r>
        <w:rPr>
          <w:rStyle w:val="Strong"/>
          <w:rFonts w:cs="Times New Roman"/>
          <w:b w:val="0"/>
          <w:color w:val="000000"/>
        </w:rPr>
        <w:lastRenderedPageBreak/>
        <w:t>Draw a bar graph of the frequency distribution.</w:t>
      </w:r>
    </w:p>
    <w:p w14:paraId="0BCE81BB" w14:textId="195EA53F" w:rsidR="009E04DF" w:rsidRDefault="009E04DF" w:rsidP="00DB3F73">
      <w:pPr>
        <w:pStyle w:val="NoSpacing"/>
        <w:spacing w:line="276" w:lineRule="auto"/>
        <w:ind w:left="720"/>
        <w:rPr>
          <w:rStyle w:val="Strong"/>
          <w:rFonts w:cs="Times New Roman"/>
          <w:b w:val="0"/>
          <w:color w:val="000000"/>
        </w:rPr>
      </w:pPr>
      <w:r>
        <w:rPr>
          <w:rStyle w:val="Strong"/>
          <w:rFonts w:cs="Times New Roman"/>
          <w:b w:val="0"/>
          <w:color w:val="000000"/>
        </w:rPr>
        <w:t>Along the horizontal axis you place the drink</w:t>
      </w:r>
      <w:r w:rsidR="003D4E90">
        <w:rPr>
          <w:rStyle w:val="Strong"/>
          <w:rFonts w:cs="Times New Roman"/>
          <w:b w:val="0"/>
          <w:color w:val="000000"/>
        </w:rPr>
        <w:t xml:space="preserve">. </w:t>
      </w:r>
      <w:r>
        <w:rPr>
          <w:rStyle w:val="Strong"/>
          <w:rFonts w:cs="Times New Roman"/>
          <w:b w:val="0"/>
          <w:color w:val="000000"/>
        </w:rPr>
        <w:t>Space these equally apart, and allow space to draw a rectangle above it</w:t>
      </w:r>
      <w:r w:rsidR="003D4E90">
        <w:rPr>
          <w:rStyle w:val="Strong"/>
          <w:rFonts w:cs="Times New Roman"/>
          <w:b w:val="0"/>
          <w:color w:val="000000"/>
        </w:rPr>
        <w:t xml:space="preserve">. </w:t>
      </w:r>
      <w:r>
        <w:rPr>
          <w:rStyle w:val="Strong"/>
          <w:rFonts w:cs="Times New Roman"/>
          <w:b w:val="0"/>
          <w:color w:val="000000"/>
        </w:rPr>
        <w:t>The vertical axis contains the frequencies</w:t>
      </w:r>
      <w:r w:rsidR="003D4E90">
        <w:rPr>
          <w:rStyle w:val="Strong"/>
          <w:rFonts w:cs="Times New Roman"/>
          <w:b w:val="0"/>
          <w:color w:val="000000"/>
        </w:rPr>
        <w:t xml:space="preserve">. </w:t>
      </w:r>
      <w:r>
        <w:rPr>
          <w:rStyle w:val="Strong"/>
          <w:rFonts w:cs="Times New Roman"/>
          <w:b w:val="0"/>
          <w:color w:val="000000"/>
        </w:rPr>
        <w:t xml:space="preserve">Make sure you </w:t>
      </w:r>
      <w:r w:rsidR="00E61BA1">
        <w:rPr>
          <w:rStyle w:val="Strong"/>
          <w:rFonts w:cs="Times New Roman"/>
          <w:b w:val="0"/>
          <w:color w:val="000000"/>
        </w:rPr>
        <w:t>create</w:t>
      </w:r>
      <w:r>
        <w:rPr>
          <w:rStyle w:val="Strong"/>
          <w:rFonts w:cs="Times New Roman"/>
          <w:b w:val="0"/>
          <w:color w:val="000000"/>
        </w:rPr>
        <w:t xml:space="preserve"> a scale along that axis </w:t>
      </w:r>
      <w:r w:rsidR="00E61BA1">
        <w:rPr>
          <w:rStyle w:val="Strong"/>
          <w:rFonts w:cs="Times New Roman"/>
          <w:b w:val="0"/>
          <w:color w:val="000000"/>
        </w:rPr>
        <w:t>in which all of the frequencies will fit</w:t>
      </w:r>
      <w:r w:rsidR="003D4E90">
        <w:rPr>
          <w:rStyle w:val="Strong"/>
          <w:rFonts w:cs="Times New Roman"/>
          <w:b w:val="0"/>
          <w:color w:val="000000"/>
        </w:rPr>
        <w:t xml:space="preserve">. </w:t>
      </w:r>
      <w:r>
        <w:rPr>
          <w:rStyle w:val="Strong"/>
          <w:rFonts w:cs="Times New Roman"/>
          <w:b w:val="0"/>
          <w:color w:val="000000"/>
        </w:rPr>
        <w:t xml:space="preserve">Notice that the highest frequency is 10, so you want to make </w:t>
      </w:r>
      <w:r w:rsidR="00E61BA1">
        <w:rPr>
          <w:rStyle w:val="Strong"/>
          <w:rFonts w:cs="Times New Roman"/>
          <w:b w:val="0"/>
          <w:color w:val="000000"/>
        </w:rPr>
        <w:t>sure the</w:t>
      </w:r>
      <w:r>
        <w:rPr>
          <w:rStyle w:val="Strong"/>
          <w:rFonts w:cs="Times New Roman"/>
          <w:b w:val="0"/>
          <w:color w:val="000000"/>
        </w:rPr>
        <w:t xml:space="preserve"> vertical axis goes to at least 10</w:t>
      </w:r>
      <w:r w:rsidR="00E61BA1">
        <w:rPr>
          <w:rStyle w:val="Strong"/>
          <w:rFonts w:cs="Times New Roman"/>
          <w:b w:val="0"/>
          <w:color w:val="000000"/>
        </w:rPr>
        <w:t>, and you may want to count by two</w:t>
      </w:r>
      <w:r>
        <w:rPr>
          <w:rStyle w:val="Strong"/>
          <w:rFonts w:cs="Times New Roman"/>
          <w:b w:val="0"/>
          <w:color w:val="000000"/>
        </w:rPr>
        <w:t xml:space="preserve"> for every tick mark</w:t>
      </w:r>
      <w:r w:rsidR="003D4E90">
        <w:rPr>
          <w:rStyle w:val="Strong"/>
          <w:rFonts w:cs="Times New Roman"/>
          <w:b w:val="0"/>
          <w:color w:val="000000"/>
        </w:rPr>
        <w:t xml:space="preserve">. </w:t>
      </w:r>
      <w:r>
        <w:rPr>
          <w:rStyle w:val="Strong"/>
          <w:rFonts w:cs="Times New Roman"/>
          <w:b w:val="0"/>
          <w:color w:val="000000"/>
        </w:rPr>
        <w:t>Using Excel, this is what your graph will look like.</w:t>
      </w:r>
    </w:p>
    <w:p w14:paraId="787A9860" w14:textId="77777777" w:rsidR="008A55AB" w:rsidRDefault="008A55AB" w:rsidP="00DB3F73">
      <w:pPr>
        <w:pStyle w:val="NoSpacing"/>
        <w:spacing w:line="276" w:lineRule="auto"/>
        <w:ind w:left="720"/>
        <w:rPr>
          <w:rStyle w:val="Strong"/>
          <w:rFonts w:cs="Times New Roman"/>
          <w:b w:val="0"/>
          <w:color w:val="000000"/>
        </w:rPr>
      </w:pPr>
    </w:p>
    <w:p w14:paraId="206C243F" w14:textId="4D901E13" w:rsidR="007A766C" w:rsidRDefault="009E04DF" w:rsidP="0039150C">
      <w:pPr>
        <w:pStyle w:val="NoSpacing"/>
        <w:spacing w:line="276" w:lineRule="auto"/>
        <w:ind w:left="720"/>
        <w:rPr>
          <w:rStyle w:val="Strong"/>
          <w:rFonts w:cs="Times New Roman"/>
          <w:color w:val="000000"/>
        </w:rPr>
      </w:pPr>
      <w:r>
        <w:rPr>
          <w:rStyle w:val="Strong"/>
          <w:rFonts w:cs="Times New Roman"/>
          <w:color w:val="000000"/>
        </w:rPr>
        <w:t xml:space="preserve">Graph </w:t>
      </w:r>
      <w:r w:rsidR="003E557E">
        <w:rPr>
          <w:rStyle w:val="Strong"/>
          <w:rFonts w:cs="Times New Roman"/>
          <w:color w:val="000000"/>
        </w:rPr>
        <w:t>1.5.4</w:t>
      </w:r>
      <w:r w:rsidR="00E61BA1">
        <w:rPr>
          <w:rStyle w:val="Strong"/>
          <w:rFonts w:cs="Times New Roman"/>
          <w:color w:val="000000"/>
        </w:rPr>
        <w:t>: Bar G</w:t>
      </w:r>
      <w:r w:rsidR="00B11B5D">
        <w:rPr>
          <w:rStyle w:val="Strong"/>
          <w:rFonts w:cs="Times New Roman"/>
          <w:color w:val="000000"/>
        </w:rPr>
        <w:t>raph of Favorite Soft Drink</w:t>
      </w:r>
    </w:p>
    <w:p w14:paraId="13169A9D" w14:textId="1D904194" w:rsidR="00B11B5D" w:rsidRDefault="009E04DF" w:rsidP="00E14F1E">
      <w:pPr>
        <w:pStyle w:val="NoSpacing"/>
        <w:spacing w:line="276" w:lineRule="auto"/>
        <w:ind w:left="720"/>
        <w:rPr>
          <w:rStyle w:val="Strong"/>
          <w:rFonts w:cs="Times New Roman"/>
          <w:color w:val="000000"/>
        </w:rPr>
      </w:pPr>
      <w:r>
        <w:rPr>
          <w:noProof/>
          <w:lang w:eastAsia="en-US"/>
        </w:rPr>
        <w:drawing>
          <wp:inline distT="0" distB="0" distL="0" distR="0" wp14:anchorId="2C0F5C92" wp14:editId="32B5E55A">
            <wp:extent cx="4181475" cy="2333625"/>
            <wp:effectExtent l="0" t="0" r="9525" b="9525"/>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790D8072" w14:textId="77777777" w:rsidR="008A55AB" w:rsidRPr="00B11B5D" w:rsidRDefault="008A55AB" w:rsidP="008A2E00">
      <w:pPr>
        <w:pStyle w:val="NoSpacing"/>
        <w:spacing w:line="276" w:lineRule="auto"/>
        <w:rPr>
          <w:rStyle w:val="Strong"/>
          <w:rFonts w:cs="Times New Roman"/>
          <w:color w:val="000000"/>
        </w:rPr>
      </w:pPr>
    </w:p>
    <w:p w14:paraId="1AE189DC" w14:textId="3EF9AC8B" w:rsidR="002E453A" w:rsidRPr="008A2E00" w:rsidRDefault="009E04DF" w:rsidP="008A2E00">
      <w:pPr>
        <w:pStyle w:val="NoSpacing"/>
        <w:numPr>
          <w:ilvl w:val="0"/>
          <w:numId w:val="35"/>
        </w:numPr>
        <w:spacing w:line="276" w:lineRule="auto"/>
        <w:rPr>
          <w:rStyle w:val="Strong"/>
          <w:rFonts w:cs="Times New Roman"/>
          <w:b w:val="0"/>
          <w:color w:val="000000"/>
        </w:rPr>
      </w:pPr>
      <w:r>
        <w:rPr>
          <w:rStyle w:val="Strong"/>
          <w:rFonts w:cs="Times New Roman"/>
          <w:b w:val="0"/>
          <w:color w:val="000000"/>
        </w:rPr>
        <w:t>Draw a bar graph of the relative frequency distribution.</w:t>
      </w:r>
    </w:p>
    <w:p w14:paraId="0F3CDD52" w14:textId="4481ED1E" w:rsidR="009E04DF" w:rsidRDefault="009E04DF" w:rsidP="00DB3F73">
      <w:pPr>
        <w:pStyle w:val="NoSpacing"/>
        <w:spacing w:line="276" w:lineRule="auto"/>
        <w:ind w:left="720"/>
        <w:rPr>
          <w:rStyle w:val="Strong"/>
          <w:rFonts w:cs="Times New Roman"/>
          <w:b w:val="0"/>
          <w:color w:val="000000"/>
        </w:rPr>
      </w:pPr>
      <w:r>
        <w:rPr>
          <w:rStyle w:val="Strong"/>
          <w:rFonts w:cs="Times New Roman"/>
          <w:b w:val="0"/>
          <w:color w:val="000000"/>
        </w:rPr>
        <w:t>This is similar to the bar graph for the frequency distribution, except that you use the relative frequencies instead</w:t>
      </w:r>
      <w:r w:rsidR="003D4E90">
        <w:rPr>
          <w:rStyle w:val="Strong"/>
          <w:rFonts w:cs="Times New Roman"/>
          <w:b w:val="0"/>
          <w:color w:val="000000"/>
        </w:rPr>
        <w:t xml:space="preserve">. </w:t>
      </w:r>
      <w:r>
        <w:rPr>
          <w:rStyle w:val="Strong"/>
          <w:rFonts w:cs="Times New Roman"/>
          <w:b w:val="0"/>
          <w:color w:val="000000"/>
        </w:rPr>
        <w:t xml:space="preserve">Notice that the graph </w:t>
      </w:r>
      <w:r w:rsidR="00BE04B0">
        <w:rPr>
          <w:rStyle w:val="Strong"/>
          <w:rFonts w:cs="Times New Roman"/>
          <w:b w:val="0"/>
          <w:color w:val="000000"/>
        </w:rPr>
        <w:t>does not</w:t>
      </w:r>
      <w:r>
        <w:rPr>
          <w:rStyle w:val="Strong"/>
          <w:rFonts w:cs="Times New Roman"/>
          <w:b w:val="0"/>
          <w:color w:val="000000"/>
        </w:rPr>
        <w:t xml:space="preserve"> actually change</w:t>
      </w:r>
      <w:r w:rsidR="00E61BA1">
        <w:rPr>
          <w:rStyle w:val="Strong"/>
          <w:rFonts w:cs="Times New Roman"/>
          <w:b w:val="0"/>
          <w:color w:val="000000"/>
        </w:rPr>
        <w:t xml:space="preserve"> except the numbers on the vertical scale</w:t>
      </w:r>
      <w:r>
        <w:rPr>
          <w:rStyle w:val="Strong"/>
          <w:rFonts w:cs="Times New Roman"/>
          <w:b w:val="0"/>
          <w:color w:val="000000"/>
        </w:rPr>
        <w:t>.</w:t>
      </w:r>
    </w:p>
    <w:p w14:paraId="21AE9EA2" w14:textId="77777777" w:rsidR="00D76F29" w:rsidRDefault="00D76F29" w:rsidP="00DB3F73">
      <w:pPr>
        <w:pStyle w:val="NoSpacing"/>
        <w:spacing w:line="276" w:lineRule="auto"/>
        <w:rPr>
          <w:rStyle w:val="Strong"/>
          <w:rFonts w:cs="Times New Roman"/>
          <w:b w:val="0"/>
          <w:color w:val="000000"/>
        </w:rPr>
      </w:pPr>
    </w:p>
    <w:p w14:paraId="6FB745D9" w14:textId="176AFC9D" w:rsidR="007A766C" w:rsidRDefault="003E557E" w:rsidP="00B11B5D">
      <w:pPr>
        <w:pStyle w:val="NoSpacing"/>
        <w:spacing w:line="276" w:lineRule="auto"/>
        <w:ind w:left="720"/>
        <w:rPr>
          <w:rStyle w:val="Strong"/>
          <w:rFonts w:cs="Times New Roman"/>
          <w:color w:val="000000"/>
        </w:rPr>
      </w:pPr>
      <w:r>
        <w:rPr>
          <w:rStyle w:val="Strong"/>
          <w:rFonts w:cs="Times New Roman"/>
          <w:color w:val="000000"/>
        </w:rPr>
        <w:t>Graph 1.5.5</w:t>
      </w:r>
      <w:r w:rsidR="009E04DF">
        <w:rPr>
          <w:rStyle w:val="Strong"/>
          <w:rFonts w:cs="Times New Roman"/>
          <w:color w:val="000000"/>
        </w:rPr>
        <w:t xml:space="preserve">: </w:t>
      </w:r>
      <w:r w:rsidR="00E61BA1">
        <w:rPr>
          <w:rStyle w:val="Strong"/>
          <w:rFonts w:cs="Times New Roman"/>
          <w:color w:val="000000"/>
        </w:rPr>
        <w:t>Relative Frequency Bar G</w:t>
      </w:r>
      <w:r w:rsidR="00B11B5D">
        <w:rPr>
          <w:rStyle w:val="Strong"/>
          <w:rFonts w:cs="Times New Roman"/>
          <w:color w:val="000000"/>
        </w:rPr>
        <w:t>raph of Favorite Soft Drink</w:t>
      </w:r>
    </w:p>
    <w:p w14:paraId="45BC6D4F" w14:textId="30BFA85C" w:rsidR="0039150C" w:rsidRDefault="009E04DF" w:rsidP="00DB3F73">
      <w:pPr>
        <w:pStyle w:val="NoSpacing"/>
        <w:spacing w:line="276" w:lineRule="auto"/>
        <w:rPr>
          <w:rStyle w:val="Strong"/>
          <w:rFonts w:cs="Times New Roman"/>
          <w:b w:val="0"/>
          <w:color w:val="000000"/>
        </w:rPr>
      </w:pPr>
      <w:r>
        <w:rPr>
          <w:rStyle w:val="Strong"/>
          <w:rFonts w:cs="Times New Roman"/>
          <w:b w:val="0"/>
          <w:color w:val="000000"/>
        </w:rPr>
        <w:tab/>
      </w:r>
      <w:r w:rsidR="009E1D7B">
        <w:rPr>
          <w:noProof/>
          <w:lang w:eastAsia="en-US"/>
        </w:rPr>
        <w:drawing>
          <wp:inline distT="0" distB="0" distL="0" distR="0" wp14:anchorId="6EB35C44" wp14:editId="27A2EF36">
            <wp:extent cx="4219575" cy="2581275"/>
            <wp:effectExtent l="0" t="0" r="9525" b="9525"/>
            <wp:docPr id="2" name="Chart 2"/>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0C043DE6" w14:textId="5CD735DF" w:rsidR="009E1D7B" w:rsidRDefault="009E1D7B" w:rsidP="00DB3F73">
      <w:pPr>
        <w:pStyle w:val="NoSpacing"/>
        <w:numPr>
          <w:ilvl w:val="0"/>
          <w:numId w:val="35"/>
        </w:numPr>
        <w:spacing w:line="276" w:lineRule="auto"/>
        <w:rPr>
          <w:rStyle w:val="Strong"/>
          <w:rFonts w:cs="Times New Roman"/>
          <w:b w:val="0"/>
          <w:color w:val="000000"/>
        </w:rPr>
      </w:pPr>
      <w:r>
        <w:rPr>
          <w:rStyle w:val="Strong"/>
          <w:rFonts w:cs="Times New Roman"/>
          <w:b w:val="0"/>
          <w:color w:val="000000"/>
        </w:rPr>
        <w:lastRenderedPageBreak/>
        <w:t>Draw a pie chart of the data</w:t>
      </w:r>
      <w:r w:rsidR="00E61BA1">
        <w:rPr>
          <w:rStyle w:val="Strong"/>
          <w:rFonts w:cs="Times New Roman"/>
          <w:b w:val="0"/>
          <w:color w:val="000000"/>
        </w:rPr>
        <w:t>.</w:t>
      </w:r>
    </w:p>
    <w:p w14:paraId="7FCD6A57" w14:textId="77777777" w:rsidR="00B81A2D" w:rsidRDefault="00B81A2D" w:rsidP="00DB3F73">
      <w:pPr>
        <w:pStyle w:val="NoSpacing"/>
        <w:spacing w:line="276" w:lineRule="auto"/>
        <w:ind w:left="720"/>
        <w:rPr>
          <w:rStyle w:val="Strong"/>
          <w:rFonts w:cs="Times New Roman"/>
          <w:b w:val="0"/>
          <w:color w:val="000000"/>
        </w:rPr>
      </w:pPr>
    </w:p>
    <w:p w14:paraId="54767A72" w14:textId="341435AC" w:rsidR="009E1D7B" w:rsidRDefault="009E1D7B" w:rsidP="00DB3F73">
      <w:pPr>
        <w:pStyle w:val="NoSpacing"/>
        <w:spacing w:line="276" w:lineRule="auto"/>
        <w:ind w:left="720"/>
        <w:rPr>
          <w:rStyle w:val="Strong"/>
          <w:rFonts w:cs="Times New Roman"/>
          <w:b w:val="0"/>
          <w:color w:val="000000"/>
        </w:rPr>
      </w:pPr>
      <w:r>
        <w:rPr>
          <w:rStyle w:val="Strong"/>
          <w:rFonts w:cs="Times New Roman"/>
          <w:b w:val="0"/>
          <w:color w:val="000000"/>
        </w:rPr>
        <w:t>To draw a pie chart, multiply the relative frequencies by 360°</w:t>
      </w:r>
      <w:r w:rsidR="003D4E90">
        <w:rPr>
          <w:rStyle w:val="Strong"/>
          <w:rFonts w:cs="Times New Roman"/>
          <w:b w:val="0"/>
          <w:color w:val="000000"/>
        </w:rPr>
        <w:t xml:space="preserve">. </w:t>
      </w:r>
      <w:r>
        <w:rPr>
          <w:rStyle w:val="Strong"/>
          <w:rFonts w:cs="Times New Roman"/>
          <w:b w:val="0"/>
          <w:color w:val="000000"/>
        </w:rPr>
        <w:t>Then use a protractor to draw the corresponding angle</w:t>
      </w:r>
      <w:r w:rsidR="003D4E90">
        <w:rPr>
          <w:rStyle w:val="Strong"/>
          <w:rFonts w:cs="Times New Roman"/>
          <w:b w:val="0"/>
          <w:color w:val="000000"/>
        </w:rPr>
        <w:t xml:space="preserve">. </w:t>
      </w:r>
      <w:r>
        <w:rPr>
          <w:rStyle w:val="Strong"/>
          <w:rFonts w:cs="Times New Roman"/>
          <w:b w:val="0"/>
          <w:color w:val="000000"/>
        </w:rPr>
        <w:t>Or, it is easier to use Excel, or some other spreadsheet program to draw the graph.</w:t>
      </w:r>
    </w:p>
    <w:p w14:paraId="34D9829E" w14:textId="77777777" w:rsidR="009E1D7B" w:rsidRDefault="009E1D7B" w:rsidP="00DB3F73">
      <w:pPr>
        <w:pStyle w:val="NoSpacing"/>
        <w:spacing w:line="276" w:lineRule="auto"/>
        <w:ind w:left="720"/>
        <w:rPr>
          <w:rStyle w:val="Strong"/>
          <w:rFonts w:cs="Times New Roman"/>
          <w:b w:val="0"/>
          <w:color w:val="000000"/>
        </w:rPr>
      </w:pPr>
    </w:p>
    <w:p w14:paraId="06758DD6" w14:textId="6AAF8B40" w:rsidR="00B81A2D" w:rsidRPr="004760CB" w:rsidRDefault="003E557E" w:rsidP="00B11B5D">
      <w:pPr>
        <w:pStyle w:val="NoSpacing"/>
        <w:spacing w:line="276" w:lineRule="auto"/>
        <w:ind w:left="720"/>
        <w:rPr>
          <w:rStyle w:val="Strong"/>
          <w:rFonts w:cs="Times New Roman"/>
          <w:color w:val="000000"/>
        </w:rPr>
      </w:pPr>
      <w:r>
        <w:rPr>
          <w:rStyle w:val="Strong"/>
          <w:rFonts w:cs="Times New Roman"/>
          <w:color w:val="000000"/>
        </w:rPr>
        <w:t>Table 1.5.6</w:t>
      </w:r>
      <w:r w:rsidR="009E1D7B">
        <w:rPr>
          <w:rStyle w:val="Strong"/>
          <w:rFonts w:cs="Times New Roman"/>
          <w:color w:val="000000"/>
        </w:rPr>
        <w:t>: Angles for the Pie Chart</w:t>
      </w:r>
      <w:r w:rsidR="00E61BA1">
        <w:rPr>
          <w:rStyle w:val="Strong"/>
          <w:rFonts w:cs="Times New Roman"/>
          <w:color w:val="000000"/>
        </w:rPr>
        <w:t xml:space="preserve"> of Favorite Soft Drink</w:t>
      </w:r>
    </w:p>
    <w:tbl>
      <w:tblPr>
        <w:tblStyle w:val="TableGrid"/>
        <w:tblW w:w="0" w:type="auto"/>
        <w:tblInd w:w="720" w:type="dxa"/>
        <w:tblLook w:val="04A0" w:firstRow="1" w:lastRow="0" w:firstColumn="1" w:lastColumn="0" w:noHBand="0" w:noVBand="1"/>
      </w:tblPr>
      <w:tblGrid>
        <w:gridCol w:w="1336"/>
        <w:gridCol w:w="1283"/>
        <w:gridCol w:w="1403"/>
        <w:gridCol w:w="1283"/>
        <w:gridCol w:w="1322"/>
        <w:gridCol w:w="1283"/>
      </w:tblGrid>
      <w:tr w:rsidR="009E1D7B" w14:paraId="700E6635" w14:textId="77777777" w:rsidTr="009E1D7B">
        <w:tc>
          <w:tcPr>
            <w:tcW w:w="1416" w:type="dxa"/>
          </w:tcPr>
          <w:p w14:paraId="3FEE5684" w14:textId="77777777"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Drink</w:t>
            </w:r>
          </w:p>
        </w:tc>
        <w:tc>
          <w:tcPr>
            <w:tcW w:w="910" w:type="dxa"/>
          </w:tcPr>
          <w:p w14:paraId="3579E796" w14:textId="77777777"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Coke</w:t>
            </w:r>
          </w:p>
        </w:tc>
        <w:tc>
          <w:tcPr>
            <w:tcW w:w="923" w:type="dxa"/>
          </w:tcPr>
          <w:p w14:paraId="20B632F8" w14:textId="77777777"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Pepsi</w:t>
            </w:r>
          </w:p>
        </w:tc>
        <w:tc>
          <w:tcPr>
            <w:tcW w:w="1196" w:type="dxa"/>
          </w:tcPr>
          <w:p w14:paraId="08CE26E5" w14:textId="77777777"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Mt Dew</w:t>
            </w:r>
          </w:p>
        </w:tc>
        <w:tc>
          <w:tcPr>
            <w:tcW w:w="1443" w:type="dxa"/>
          </w:tcPr>
          <w:p w14:paraId="67B6C7A7" w14:textId="77777777"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Dr. Pepper</w:t>
            </w:r>
          </w:p>
        </w:tc>
        <w:tc>
          <w:tcPr>
            <w:tcW w:w="976" w:type="dxa"/>
          </w:tcPr>
          <w:p w14:paraId="6A162ECD" w14:textId="77777777"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Sprite</w:t>
            </w:r>
          </w:p>
        </w:tc>
      </w:tr>
      <w:tr w:rsidR="009E1D7B" w14:paraId="37E26A90" w14:textId="77777777" w:rsidTr="009E1D7B">
        <w:tc>
          <w:tcPr>
            <w:tcW w:w="1416" w:type="dxa"/>
          </w:tcPr>
          <w:p w14:paraId="7373E321" w14:textId="77777777"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Frequency</w:t>
            </w:r>
          </w:p>
        </w:tc>
        <w:tc>
          <w:tcPr>
            <w:tcW w:w="910" w:type="dxa"/>
          </w:tcPr>
          <w:p w14:paraId="3FDD6E23" w14:textId="77777777"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9</w:t>
            </w:r>
          </w:p>
        </w:tc>
        <w:tc>
          <w:tcPr>
            <w:tcW w:w="923" w:type="dxa"/>
          </w:tcPr>
          <w:p w14:paraId="2CD70603" w14:textId="77777777"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10</w:t>
            </w:r>
          </w:p>
        </w:tc>
        <w:tc>
          <w:tcPr>
            <w:tcW w:w="1196" w:type="dxa"/>
          </w:tcPr>
          <w:p w14:paraId="500E7E00" w14:textId="77777777"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5</w:t>
            </w:r>
          </w:p>
        </w:tc>
        <w:tc>
          <w:tcPr>
            <w:tcW w:w="1443" w:type="dxa"/>
          </w:tcPr>
          <w:p w14:paraId="5704A8D4" w14:textId="77777777"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5</w:t>
            </w:r>
          </w:p>
        </w:tc>
        <w:tc>
          <w:tcPr>
            <w:tcW w:w="976" w:type="dxa"/>
          </w:tcPr>
          <w:p w14:paraId="68CDBD42" w14:textId="77777777"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4</w:t>
            </w:r>
          </w:p>
        </w:tc>
      </w:tr>
      <w:tr w:rsidR="009E1D7B" w14:paraId="70848906" w14:textId="77777777" w:rsidTr="009E1D7B">
        <w:tc>
          <w:tcPr>
            <w:tcW w:w="1416" w:type="dxa"/>
          </w:tcPr>
          <w:p w14:paraId="041EEB23" w14:textId="77777777"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Relative Frequency</w:t>
            </w:r>
          </w:p>
        </w:tc>
        <w:tc>
          <w:tcPr>
            <w:tcW w:w="910" w:type="dxa"/>
          </w:tcPr>
          <w:p w14:paraId="7D9266C6" w14:textId="66C5B04A"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0.273</w:t>
            </w:r>
          </w:p>
        </w:tc>
        <w:tc>
          <w:tcPr>
            <w:tcW w:w="923" w:type="dxa"/>
          </w:tcPr>
          <w:p w14:paraId="46162B8B" w14:textId="23E7E579"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0.303</w:t>
            </w:r>
          </w:p>
        </w:tc>
        <w:tc>
          <w:tcPr>
            <w:tcW w:w="1196" w:type="dxa"/>
          </w:tcPr>
          <w:p w14:paraId="1D8AA659" w14:textId="52957EFA"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0.152</w:t>
            </w:r>
          </w:p>
        </w:tc>
        <w:tc>
          <w:tcPr>
            <w:tcW w:w="1443" w:type="dxa"/>
          </w:tcPr>
          <w:p w14:paraId="44C2070E" w14:textId="2DCF6136"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0.152</w:t>
            </w:r>
          </w:p>
        </w:tc>
        <w:tc>
          <w:tcPr>
            <w:tcW w:w="976" w:type="dxa"/>
          </w:tcPr>
          <w:p w14:paraId="41B8FB11" w14:textId="3FCC295F"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0.121</w:t>
            </w:r>
          </w:p>
        </w:tc>
      </w:tr>
      <w:tr w:rsidR="009E1D7B" w14:paraId="143D1161" w14:textId="77777777" w:rsidTr="009E1D7B">
        <w:tc>
          <w:tcPr>
            <w:tcW w:w="1416" w:type="dxa"/>
          </w:tcPr>
          <w:p w14:paraId="02BB432D" w14:textId="05D07196" w:rsidR="009E1D7B" w:rsidRPr="00A93715" w:rsidRDefault="009E1D7B" w:rsidP="00DB3F73">
            <w:pPr>
              <w:pStyle w:val="NoSpacing"/>
              <w:spacing w:line="276" w:lineRule="auto"/>
              <w:jc w:val="right"/>
              <w:rPr>
                <w:rStyle w:val="Strong"/>
                <w:rFonts w:cs="Times New Roman"/>
                <w:color w:val="000000"/>
              </w:rPr>
            </w:pPr>
            <w:r w:rsidRPr="00A93715">
              <w:rPr>
                <w:rStyle w:val="Strong"/>
                <w:rFonts w:cs="Times New Roman"/>
                <w:color w:val="000000"/>
              </w:rPr>
              <w:t>Angles</w:t>
            </w:r>
          </w:p>
        </w:tc>
        <w:tc>
          <w:tcPr>
            <w:tcW w:w="910" w:type="dxa"/>
          </w:tcPr>
          <w:p w14:paraId="28A23593" w14:textId="7CBBA22C" w:rsidR="009E1D7B" w:rsidRDefault="00E61BA1" w:rsidP="00DB3F73">
            <w:pPr>
              <w:pStyle w:val="NoSpacing"/>
              <w:spacing w:line="276" w:lineRule="auto"/>
              <w:jc w:val="right"/>
              <w:rPr>
                <w:rStyle w:val="Strong"/>
                <w:rFonts w:cs="Times New Roman"/>
                <w:b w:val="0"/>
                <w:color w:val="000000"/>
              </w:rPr>
            </w:pPr>
            <w:r>
              <w:rPr>
                <w:rStyle w:val="Strong"/>
                <w:rFonts w:cs="Times New Roman"/>
                <w:b w:val="0"/>
                <w:color w:val="000000"/>
              </w:rPr>
              <w:t>(9/33)</w:t>
            </w:r>
            <w:r w:rsidR="009E1D7B">
              <w:rPr>
                <w:rStyle w:val="Strong"/>
                <w:rFonts w:cs="Times New Roman"/>
                <w:b w:val="0"/>
                <w:color w:val="000000"/>
              </w:rPr>
              <w:t>*360</w:t>
            </w:r>
          </w:p>
          <w:p w14:paraId="650CC440" w14:textId="1BE28F8C"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=98.2°</w:t>
            </w:r>
          </w:p>
        </w:tc>
        <w:tc>
          <w:tcPr>
            <w:tcW w:w="923" w:type="dxa"/>
          </w:tcPr>
          <w:p w14:paraId="5DA9C0A7" w14:textId="240C9B1D" w:rsidR="009E1D7B" w:rsidRDefault="00E61BA1" w:rsidP="00DB3F73">
            <w:pPr>
              <w:pStyle w:val="NoSpacing"/>
              <w:spacing w:line="276" w:lineRule="auto"/>
              <w:jc w:val="right"/>
              <w:rPr>
                <w:rStyle w:val="Strong"/>
                <w:rFonts w:cs="Times New Roman"/>
                <w:b w:val="0"/>
                <w:color w:val="000000"/>
              </w:rPr>
            </w:pPr>
            <w:r>
              <w:rPr>
                <w:rStyle w:val="Strong"/>
                <w:rFonts w:cs="Times New Roman"/>
                <w:b w:val="0"/>
                <w:color w:val="000000"/>
              </w:rPr>
              <w:t>(10/33)</w:t>
            </w:r>
            <w:r w:rsidR="009E1D7B">
              <w:rPr>
                <w:rStyle w:val="Strong"/>
                <w:rFonts w:cs="Times New Roman"/>
                <w:b w:val="0"/>
                <w:color w:val="000000"/>
              </w:rPr>
              <w:t>*360</w:t>
            </w:r>
          </w:p>
          <w:p w14:paraId="35D1C037" w14:textId="5B4EB883"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=109.1°</w:t>
            </w:r>
          </w:p>
        </w:tc>
        <w:tc>
          <w:tcPr>
            <w:tcW w:w="1196" w:type="dxa"/>
          </w:tcPr>
          <w:p w14:paraId="76096A34" w14:textId="58506572" w:rsidR="009E1D7B" w:rsidRDefault="00E61BA1" w:rsidP="00DB3F73">
            <w:pPr>
              <w:pStyle w:val="NoSpacing"/>
              <w:spacing w:line="276" w:lineRule="auto"/>
              <w:jc w:val="right"/>
              <w:rPr>
                <w:rStyle w:val="Strong"/>
                <w:rFonts w:cs="Times New Roman"/>
                <w:b w:val="0"/>
                <w:color w:val="000000"/>
              </w:rPr>
            </w:pPr>
            <w:r>
              <w:rPr>
                <w:rStyle w:val="Strong"/>
                <w:rFonts w:cs="Times New Roman"/>
                <w:b w:val="0"/>
                <w:color w:val="000000"/>
              </w:rPr>
              <w:t>(5/33)</w:t>
            </w:r>
            <w:r w:rsidR="009E1D7B">
              <w:rPr>
                <w:rStyle w:val="Strong"/>
                <w:rFonts w:cs="Times New Roman"/>
                <w:b w:val="0"/>
                <w:color w:val="000000"/>
              </w:rPr>
              <w:t>*360</w:t>
            </w:r>
          </w:p>
          <w:p w14:paraId="4AC7DD37" w14:textId="43D8CA22"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=54.5°</w:t>
            </w:r>
          </w:p>
        </w:tc>
        <w:tc>
          <w:tcPr>
            <w:tcW w:w="1443" w:type="dxa"/>
          </w:tcPr>
          <w:p w14:paraId="6ECF4175" w14:textId="5FDF6DB2" w:rsidR="009E1D7B" w:rsidRDefault="00E61BA1" w:rsidP="00DB3F73">
            <w:pPr>
              <w:pStyle w:val="NoSpacing"/>
              <w:spacing w:line="276" w:lineRule="auto"/>
              <w:jc w:val="right"/>
              <w:rPr>
                <w:rStyle w:val="Strong"/>
                <w:rFonts w:cs="Times New Roman"/>
                <w:b w:val="0"/>
                <w:color w:val="000000"/>
              </w:rPr>
            </w:pPr>
            <w:r>
              <w:rPr>
                <w:rStyle w:val="Strong"/>
                <w:rFonts w:cs="Times New Roman"/>
                <w:b w:val="0"/>
                <w:color w:val="000000"/>
              </w:rPr>
              <w:t>(5/33)</w:t>
            </w:r>
            <w:r w:rsidR="009E1D7B">
              <w:rPr>
                <w:rStyle w:val="Strong"/>
                <w:rFonts w:cs="Times New Roman"/>
                <w:b w:val="0"/>
                <w:color w:val="000000"/>
              </w:rPr>
              <w:t>*360</w:t>
            </w:r>
          </w:p>
          <w:p w14:paraId="707E5BA6" w14:textId="71DCD5DD"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=54.5°</w:t>
            </w:r>
          </w:p>
        </w:tc>
        <w:tc>
          <w:tcPr>
            <w:tcW w:w="976" w:type="dxa"/>
          </w:tcPr>
          <w:p w14:paraId="40056F9A" w14:textId="4D182547" w:rsidR="009E1D7B" w:rsidRDefault="00E61BA1" w:rsidP="00DB3F73">
            <w:pPr>
              <w:pStyle w:val="NoSpacing"/>
              <w:spacing w:line="276" w:lineRule="auto"/>
              <w:jc w:val="right"/>
              <w:rPr>
                <w:rStyle w:val="Strong"/>
                <w:rFonts w:cs="Times New Roman"/>
                <w:b w:val="0"/>
                <w:color w:val="000000"/>
              </w:rPr>
            </w:pPr>
            <w:r>
              <w:rPr>
                <w:rStyle w:val="Strong"/>
                <w:rFonts w:cs="Times New Roman"/>
                <w:b w:val="0"/>
                <w:color w:val="000000"/>
              </w:rPr>
              <w:t>(4/33)</w:t>
            </w:r>
            <w:r w:rsidR="009E1D7B">
              <w:rPr>
                <w:rStyle w:val="Strong"/>
                <w:rFonts w:cs="Times New Roman"/>
                <w:b w:val="0"/>
                <w:color w:val="000000"/>
              </w:rPr>
              <w:t>*360</w:t>
            </w:r>
          </w:p>
          <w:p w14:paraId="3A8ED2E3" w14:textId="04FD5FF3" w:rsidR="009E1D7B" w:rsidRDefault="009E1D7B" w:rsidP="00DB3F73">
            <w:pPr>
              <w:pStyle w:val="NoSpacing"/>
              <w:spacing w:line="276" w:lineRule="auto"/>
              <w:jc w:val="right"/>
              <w:rPr>
                <w:rStyle w:val="Strong"/>
                <w:rFonts w:cs="Times New Roman"/>
                <w:b w:val="0"/>
                <w:color w:val="000000"/>
              </w:rPr>
            </w:pPr>
            <w:r>
              <w:rPr>
                <w:rStyle w:val="Strong"/>
                <w:rFonts w:cs="Times New Roman"/>
                <w:b w:val="0"/>
                <w:color w:val="000000"/>
              </w:rPr>
              <w:t>=43.6°</w:t>
            </w:r>
          </w:p>
        </w:tc>
      </w:tr>
    </w:tbl>
    <w:p w14:paraId="0F6283F6" w14:textId="77777777" w:rsidR="008A2E00" w:rsidRDefault="008A2E00" w:rsidP="00B11B5D">
      <w:pPr>
        <w:pStyle w:val="NoSpacing"/>
        <w:spacing w:line="276" w:lineRule="auto"/>
        <w:rPr>
          <w:rStyle w:val="Strong"/>
          <w:rFonts w:cs="Times New Roman"/>
          <w:b w:val="0"/>
          <w:color w:val="000000"/>
        </w:rPr>
      </w:pPr>
    </w:p>
    <w:p w14:paraId="7F5032A7" w14:textId="6C207FDD" w:rsidR="009E1D7B" w:rsidRPr="00B11B5D" w:rsidRDefault="009C445D" w:rsidP="00B11B5D">
      <w:pPr>
        <w:pStyle w:val="NoSpacing"/>
        <w:spacing w:line="276" w:lineRule="auto"/>
        <w:ind w:left="720"/>
        <w:rPr>
          <w:rStyle w:val="Strong"/>
          <w:rFonts w:cs="Times New Roman"/>
          <w:color w:val="000000"/>
        </w:rPr>
      </w:pPr>
      <w:r>
        <w:rPr>
          <w:rStyle w:val="Strong"/>
          <w:rFonts w:cs="Times New Roman"/>
          <w:color w:val="000000"/>
        </w:rPr>
        <w:t>Graph</w:t>
      </w:r>
      <w:r w:rsidR="003E557E">
        <w:rPr>
          <w:rStyle w:val="Strong"/>
          <w:rFonts w:cs="Times New Roman"/>
          <w:color w:val="000000"/>
        </w:rPr>
        <w:t xml:space="preserve"> 1.5.7</w:t>
      </w:r>
      <w:r w:rsidR="009E1D7B">
        <w:rPr>
          <w:rStyle w:val="Strong"/>
          <w:rFonts w:cs="Times New Roman"/>
          <w:color w:val="000000"/>
        </w:rPr>
        <w:t>: Pie Chart for Favorite Soft Drink</w:t>
      </w:r>
    </w:p>
    <w:p w14:paraId="784C9FB5" w14:textId="3BDEB3B2" w:rsidR="009E1D7B" w:rsidRDefault="009E1D7B" w:rsidP="00DB3F73">
      <w:pPr>
        <w:pStyle w:val="NoSpacing"/>
        <w:spacing w:line="276" w:lineRule="auto"/>
        <w:rPr>
          <w:rStyle w:val="Strong"/>
          <w:rFonts w:cs="Times New Roman"/>
          <w:b w:val="0"/>
          <w:color w:val="000000"/>
        </w:rPr>
      </w:pPr>
      <w:r>
        <w:rPr>
          <w:rStyle w:val="Strong"/>
          <w:rFonts w:cs="Times New Roman"/>
          <w:b w:val="0"/>
          <w:color w:val="000000"/>
        </w:rPr>
        <w:tab/>
      </w:r>
      <w:r>
        <w:rPr>
          <w:noProof/>
          <w:lang w:eastAsia="en-US"/>
        </w:rPr>
        <w:drawing>
          <wp:inline distT="0" distB="0" distL="0" distR="0" wp14:anchorId="28939B76" wp14:editId="401E2152">
            <wp:extent cx="4219575" cy="2124075"/>
            <wp:effectExtent l="0" t="0" r="9525" b="9525"/>
            <wp:docPr id="3" name="Chart 3"/>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17D7C71B" w14:textId="315ABAFF" w:rsidR="007234DD" w:rsidRDefault="007234DD" w:rsidP="00DB3F73">
      <w:pPr>
        <w:pStyle w:val="NoSpacing"/>
        <w:spacing w:line="276" w:lineRule="auto"/>
        <w:ind w:left="1080"/>
        <w:rPr>
          <w:rStyle w:val="Strong"/>
          <w:rFonts w:cs="Times New Roman"/>
          <w:b w:val="0"/>
          <w:color w:val="000000"/>
        </w:rPr>
      </w:pPr>
    </w:p>
    <w:p w14:paraId="2E97D266" w14:textId="706D135B" w:rsidR="009E1D7B" w:rsidRDefault="009E1D7B" w:rsidP="00DB3F73">
      <w:pPr>
        <w:pStyle w:val="NoSpacing"/>
        <w:numPr>
          <w:ilvl w:val="0"/>
          <w:numId w:val="35"/>
        </w:numPr>
        <w:spacing w:line="276" w:lineRule="auto"/>
        <w:rPr>
          <w:rStyle w:val="Strong"/>
          <w:rFonts w:cs="Times New Roman"/>
          <w:b w:val="0"/>
          <w:color w:val="000000"/>
        </w:rPr>
      </w:pPr>
      <w:r w:rsidRPr="009E1D7B">
        <w:rPr>
          <w:rStyle w:val="Strong"/>
          <w:rFonts w:cs="Times New Roman"/>
          <w:b w:val="0"/>
          <w:color w:val="000000"/>
        </w:rPr>
        <w:t>Draw a pictograph for the favorite soft drink data.</w:t>
      </w:r>
    </w:p>
    <w:p w14:paraId="2A21FCA1" w14:textId="77777777" w:rsidR="002E453A" w:rsidRPr="009E1D7B" w:rsidRDefault="002E453A" w:rsidP="00DB3F73">
      <w:pPr>
        <w:pStyle w:val="NoSpacing"/>
        <w:spacing w:line="276" w:lineRule="auto"/>
        <w:ind w:left="720"/>
        <w:rPr>
          <w:rStyle w:val="Strong"/>
          <w:rFonts w:cs="Times New Roman"/>
          <w:b w:val="0"/>
          <w:color w:val="000000"/>
        </w:rPr>
      </w:pPr>
    </w:p>
    <w:p w14:paraId="3F2C38D8" w14:textId="2E74CC9A" w:rsidR="00E61BA1" w:rsidRPr="002E453A" w:rsidRDefault="009E1D7B" w:rsidP="00DB3F73">
      <w:pPr>
        <w:pStyle w:val="NoSpacing"/>
        <w:spacing w:line="276" w:lineRule="auto"/>
        <w:ind w:left="720"/>
        <w:rPr>
          <w:rStyle w:val="Strong"/>
          <w:rFonts w:cs="Times New Roman"/>
          <w:b w:val="0"/>
          <w:color w:val="000000"/>
        </w:rPr>
      </w:pPr>
      <w:r>
        <w:rPr>
          <w:rStyle w:val="Strong"/>
          <w:rFonts w:cs="Times New Roman"/>
          <w:b w:val="0"/>
          <w:color w:val="000000"/>
        </w:rPr>
        <w:t>Here you can get creative</w:t>
      </w:r>
      <w:r w:rsidR="003D4E90">
        <w:rPr>
          <w:rStyle w:val="Strong"/>
          <w:rFonts w:cs="Times New Roman"/>
          <w:b w:val="0"/>
          <w:color w:val="000000"/>
        </w:rPr>
        <w:t xml:space="preserve">. </w:t>
      </w:r>
      <w:r>
        <w:rPr>
          <w:rStyle w:val="Strong"/>
          <w:rFonts w:cs="Times New Roman"/>
          <w:b w:val="0"/>
          <w:color w:val="000000"/>
        </w:rPr>
        <w:t>One thing to draw would be glasses</w:t>
      </w:r>
      <w:r w:rsidR="003D4E90">
        <w:rPr>
          <w:rStyle w:val="Strong"/>
          <w:rFonts w:cs="Times New Roman"/>
          <w:b w:val="0"/>
          <w:color w:val="000000"/>
        </w:rPr>
        <w:t xml:space="preserve">. </w:t>
      </w:r>
      <w:r w:rsidR="00BE04B0">
        <w:rPr>
          <w:rStyle w:val="Strong"/>
          <w:rFonts w:cs="Times New Roman"/>
          <w:b w:val="0"/>
          <w:color w:val="000000"/>
        </w:rPr>
        <w:t>Now you would not</w:t>
      </w:r>
      <w:r>
        <w:rPr>
          <w:rStyle w:val="Strong"/>
          <w:rFonts w:cs="Times New Roman"/>
          <w:b w:val="0"/>
          <w:color w:val="000000"/>
        </w:rPr>
        <w:t xml:space="preserve"> want to draw 10 glasses</w:t>
      </w:r>
      <w:r w:rsidR="003D4E90">
        <w:rPr>
          <w:rStyle w:val="Strong"/>
          <w:rFonts w:cs="Times New Roman"/>
          <w:b w:val="0"/>
          <w:color w:val="000000"/>
        </w:rPr>
        <w:t xml:space="preserve">. </w:t>
      </w:r>
      <w:r>
        <w:rPr>
          <w:rStyle w:val="Strong"/>
          <w:rFonts w:cs="Times New Roman"/>
          <w:b w:val="0"/>
          <w:color w:val="000000"/>
        </w:rPr>
        <w:t>So what you can do is let each glass be worth a certain nu</w:t>
      </w:r>
      <w:r w:rsidR="00D67B23">
        <w:rPr>
          <w:rStyle w:val="Strong"/>
          <w:rFonts w:cs="Times New Roman"/>
          <w:b w:val="0"/>
          <w:color w:val="000000"/>
        </w:rPr>
        <w:t>mber of data values, let’s say one</w:t>
      </w:r>
      <w:r w:rsidR="00B749A0">
        <w:rPr>
          <w:rStyle w:val="Strong"/>
          <w:rFonts w:cs="Times New Roman"/>
          <w:b w:val="0"/>
          <w:color w:val="000000"/>
        </w:rPr>
        <w:t xml:space="preserve"> glass = fr</w:t>
      </w:r>
      <w:r w:rsidR="00D67B23">
        <w:rPr>
          <w:rStyle w:val="Strong"/>
          <w:rFonts w:cs="Times New Roman"/>
          <w:b w:val="0"/>
          <w:color w:val="000000"/>
        </w:rPr>
        <w:t>equency of two</w:t>
      </w:r>
      <w:r w:rsidR="003D4E90">
        <w:rPr>
          <w:rStyle w:val="Strong"/>
          <w:rFonts w:cs="Times New Roman"/>
          <w:b w:val="0"/>
          <w:color w:val="000000"/>
        </w:rPr>
        <w:t xml:space="preserve">. </w:t>
      </w:r>
      <w:r w:rsidR="00B749A0">
        <w:rPr>
          <w:rStyle w:val="Strong"/>
          <w:rFonts w:cs="Times New Roman"/>
          <w:b w:val="0"/>
          <w:color w:val="000000"/>
        </w:rPr>
        <w:t>So this means that you will need to draw half of a glass for some of the frequencies</w:t>
      </w:r>
      <w:r w:rsidR="003D4E90">
        <w:rPr>
          <w:rStyle w:val="Strong"/>
          <w:rFonts w:cs="Times New Roman"/>
          <w:b w:val="0"/>
          <w:color w:val="000000"/>
        </w:rPr>
        <w:t xml:space="preserve">. </w:t>
      </w:r>
      <w:r w:rsidR="00B749A0">
        <w:rPr>
          <w:rStyle w:val="Strong"/>
          <w:rFonts w:cs="Times New Roman"/>
          <w:b w:val="0"/>
          <w:color w:val="000000"/>
        </w:rPr>
        <w:t xml:space="preserve">So for the first drink, with a frequency of </w:t>
      </w:r>
      <w:r w:rsidR="00D67B23">
        <w:rPr>
          <w:rStyle w:val="Strong"/>
          <w:rFonts w:cs="Times New Roman"/>
          <w:b w:val="0"/>
          <w:color w:val="000000"/>
        </w:rPr>
        <w:t>nine, you need to draw four and a half</w:t>
      </w:r>
      <w:r w:rsidR="00B749A0">
        <w:rPr>
          <w:rStyle w:val="Strong"/>
          <w:rFonts w:cs="Times New Roman"/>
          <w:b w:val="0"/>
          <w:color w:val="000000"/>
        </w:rPr>
        <w:t xml:space="preserve"> glasses</w:t>
      </w:r>
      <w:r w:rsidR="003D4E90">
        <w:rPr>
          <w:rStyle w:val="Strong"/>
          <w:rFonts w:cs="Times New Roman"/>
          <w:b w:val="0"/>
          <w:color w:val="000000"/>
        </w:rPr>
        <w:t xml:space="preserve">. </w:t>
      </w:r>
      <w:r w:rsidR="00B749A0">
        <w:rPr>
          <w:rStyle w:val="Strong"/>
          <w:rFonts w:cs="Times New Roman"/>
          <w:b w:val="0"/>
          <w:color w:val="000000"/>
        </w:rPr>
        <w:t>For the second drink, with a fre</w:t>
      </w:r>
      <w:r w:rsidR="008766D8">
        <w:rPr>
          <w:rStyle w:val="Strong"/>
          <w:rFonts w:cs="Times New Roman"/>
          <w:b w:val="0"/>
          <w:color w:val="000000"/>
        </w:rPr>
        <w:t>quency of 10, you need to draw five</w:t>
      </w:r>
      <w:r w:rsidR="00B749A0">
        <w:rPr>
          <w:rStyle w:val="Strong"/>
          <w:rFonts w:cs="Times New Roman"/>
          <w:b w:val="0"/>
          <w:color w:val="000000"/>
        </w:rPr>
        <w:t xml:space="preserve"> glasses</w:t>
      </w:r>
      <w:r w:rsidR="003D4E90">
        <w:rPr>
          <w:rStyle w:val="Strong"/>
          <w:rFonts w:cs="Times New Roman"/>
          <w:b w:val="0"/>
          <w:color w:val="000000"/>
        </w:rPr>
        <w:t xml:space="preserve">. </w:t>
      </w:r>
      <w:r w:rsidR="00B749A0">
        <w:rPr>
          <w:rStyle w:val="Strong"/>
          <w:rFonts w:cs="Times New Roman"/>
          <w:b w:val="0"/>
          <w:color w:val="000000"/>
        </w:rPr>
        <w:t>And so on.</w:t>
      </w:r>
    </w:p>
    <w:p w14:paraId="4B9E9C15" w14:textId="77777777" w:rsidR="0039150C" w:rsidRDefault="0039150C" w:rsidP="00DB3F73">
      <w:pPr>
        <w:pStyle w:val="NoSpacing"/>
        <w:spacing w:line="276" w:lineRule="auto"/>
        <w:ind w:left="720"/>
        <w:rPr>
          <w:rStyle w:val="Strong"/>
          <w:rFonts w:cs="Times New Roman"/>
          <w:b w:val="0"/>
          <w:color w:val="000000"/>
        </w:rPr>
      </w:pPr>
    </w:p>
    <w:p w14:paraId="50E86583" w14:textId="77777777" w:rsidR="005D0C1C" w:rsidRDefault="005D0C1C" w:rsidP="00DB3F73">
      <w:pPr>
        <w:pStyle w:val="NoSpacing"/>
        <w:spacing w:line="276" w:lineRule="auto"/>
        <w:ind w:left="720"/>
        <w:rPr>
          <w:rStyle w:val="Strong"/>
          <w:rFonts w:cs="Times New Roman"/>
          <w:b w:val="0"/>
          <w:color w:val="000000"/>
        </w:rPr>
      </w:pPr>
    </w:p>
    <w:p w14:paraId="7E8B2AC7" w14:textId="77777777" w:rsidR="005D0C1C" w:rsidRDefault="005D0C1C" w:rsidP="00DB3F73">
      <w:pPr>
        <w:pStyle w:val="NoSpacing"/>
        <w:spacing w:line="276" w:lineRule="auto"/>
        <w:ind w:left="720"/>
        <w:rPr>
          <w:rStyle w:val="Strong"/>
          <w:rFonts w:cs="Times New Roman"/>
          <w:b w:val="0"/>
          <w:color w:val="000000"/>
        </w:rPr>
      </w:pPr>
    </w:p>
    <w:p w14:paraId="518ADE51" w14:textId="77777777" w:rsidR="00D76F29" w:rsidRPr="0039150C" w:rsidRDefault="00D76F29" w:rsidP="00DB3F73">
      <w:pPr>
        <w:pStyle w:val="NoSpacing"/>
        <w:spacing w:line="276" w:lineRule="auto"/>
        <w:ind w:left="720"/>
        <w:rPr>
          <w:rStyle w:val="Strong"/>
          <w:rFonts w:cs="Times New Roman"/>
          <w:b w:val="0"/>
          <w:color w:val="000000"/>
        </w:rPr>
      </w:pPr>
    </w:p>
    <w:p w14:paraId="741E3BD0" w14:textId="61F5471D" w:rsidR="00B749A0" w:rsidRPr="004760CB" w:rsidRDefault="009C445D" w:rsidP="00DB3F73">
      <w:pPr>
        <w:pStyle w:val="NoSpacing"/>
        <w:spacing w:line="276" w:lineRule="auto"/>
        <w:ind w:left="720"/>
        <w:rPr>
          <w:rStyle w:val="Strong"/>
          <w:rFonts w:cs="Times New Roman"/>
          <w:color w:val="000000"/>
        </w:rPr>
      </w:pPr>
      <w:r>
        <w:rPr>
          <w:rStyle w:val="Strong"/>
          <w:rFonts w:cs="Times New Roman"/>
          <w:color w:val="000000"/>
        </w:rPr>
        <w:lastRenderedPageBreak/>
        <w:t>Graph</w:t>
      </w:r>
      <w:r w:rsidR="003E557E">
        <w:rPr>
          <w:rStyle w:val="Strong"/>
          <w:rFonts w:cs="Times New Roman"/>
          <w:color w:val="000000"/>
        </w:rPr>
        <w:t xml:space="preserve"> 1.5.8</w:t>
      </w:r>
      <w:r w:rsidR="00B749A0">
        <w:rPr>
          <w:rStyle w:val="Strong"/>
          <w:rFonts w:cs="Times New Roman"/>
          <w:color w:val="000000"/>
        </w:rPr>
        <w:t>: Pictograph for Favorite Soft Drink</w:t>
      </w:r>
    </w:p>
    <w:p w14:paraId="06DF43FE" w14:textId="1D8A1165" w:rsidR="00FB44D9" w:rsidRPr="009F49F6" w:rsidRDefault="000F127D" w:rsidP="00DB3F73">
      <w:pPr>
        <w:pStyle w:val="NoSpacing"/>
        <w:spacing w:line="276" w:lineRule="auto"/>
        <w:ind w:firstLine="720"/>
        <w:rPr>
          <w:rFonts w:cs="Times New Roman"/>
          <w:bCs/>
          <w:color w:val="000000"/>
        </w:rPr>
      </w:pPr>
      <w:r>
        <w:rPr>
          <w:rFonts w:cs="Times New Roman"/>
          <w:bCs/>
          <w:noProof/>
          <w:color w:val="000000"/>
          <w:lang w:eastAsia="en-US"/>
        </w:rPr>
        <w:drawing>
          <wp:inline distT="0" distB="0" distL="0" distR="0" wp14:anchorId="4499F72C" wp14:editId="0EE1FCD2">
            <wp:extent cx="3479800" cy="2808005"/>
            <wp:effectExtent l="0" t="0" r="0" b="1143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avorite_drink_pictograph.jpg"/>
                    <pic:cNvPicPr/>
                  </pic:nvPicPr>
                  <pic:blipFill>
                    <a:blip r:embed="rId21">
                      <a:extLst>
                        <a:ext uri="{28A0092B-C50C-407E-A947-70E740481C1C}">
                          <a14:useLocalDpi xmlns:a14="http://schemas.microsoft.com/office/drawing/2010/main" val="0"/>
                        </a:ext>
                      </a:extLst>
                    </a:blip>
                    <a:stretch>
                      <a:fillRect/>
                    </a:stretch>
                  </pic:blipFill>
                  <pic:spPr>
                    <a:xfrm>
                      <a:off x="0" y="0"/>
                      <a:ext cx="3479800" cy="2808005"/>
                    </a:xfrm>
                    <a:prstGeom prst="rect">
                      <a:avLst/>
                    </a:prstGeom>
                  </pic:spPr>
                </pic:pic>
              </a:graphicData>
            </a:graphic>
          </wp:inline>
        </w:drawing>
      </w:r>
    </w:p>
    <w:p w14:paraId="49AE39A0" w14:textId="77777777" w:rsidR="00E14F1E" w:rsidRDefault="00E14F1E" w:rsidP="00DB3F73">
      <w:pPr>
        <w:pStyle w:val="NoSpacing"/>
        <w:spacing w:line="276" w:lineRule="auto"/>
      </w:pPr>
    </w:p>
    <w:p w14:paraId="25461A91" w14:textId="09A8EDA6" w:rsidR="00555EE1" w:rsidRDefault="00555EE1" w:rsidP="00DB3F73">
      <w:pPr>
        <w:pStyle w:val="NoSpacing"/>
        <w:spacing w:line="276" w:lineRule="auto"/>
      </w:pPr>
      <w:r>
        <w:t>Pictographs are not really useful graphs</w:t>
      </w:r>
      <w:r w:rsidR="003D4E90">
        <w:t xml:space="preserve">. </w:t>
      </w:r>
      <w:r>
        <w:t xml:space="preserve">The makers of these graphs are trying to use graphics to catch a person’s eye, but most </w:t>
      </w:r>
      <w:r w:rsidR="00E61BA1">
        <w:t xml:space="preserve">of these graphs </w:t>
      </w:r>
      <w:r>
        <w:t>are missing labels, scaling, and titles</w:t>
      </w:r>
      <w:r w:rsidR="003D4E90">
        <w:t xml:space="preserve">. </w:t>
      </w:r>
      <w:r w:rsidR="00E61BA1">
        <w:t>Additionally, it can sometimes be unclear what ½ or ¼ of an icon represents</w:t>
      </w:r>
      <w:r w:rsidR="003D4E90">
        <w:t xml:space="preserve">. </w:t>
      </w:r>
      <w:r>
        <w:t>It is better to just do a bar graph, and use color to catch a person’s eye.</w:t>
      </w:r>
    </w:p>
    <w:p w14:paraId="40A7F024" w14:textId="77777777" w:rsidR="00026C08" w:rsidRDefault="00026C08" w:rsidP="00DB3F73">
      <w:pPr>
        <w:pStyle w:val="NoSpacing"/>
        <w:spacing w:line="276" w:lineRule="auto"/>
      </w:pPr>
    </w:p>
    <w:p w14:paraId="7BF0EF49" w14:textId="4922B4A8" w:rsidR="00B749A0" w:rsidRPr="00BD046B" w:rsidRDefault="004D1348" w:rsidP="00DB3F73">
      <w:pPr>
        <w:pStyle w:val="NoSpacing"/>
        <w:spacing w:line="276" w:lineRule="auto"/>
        <w:rPr>
          <w:rStyle w:val="Strong"/>
          <w:rFonts w:cs="Times New Roman"/>
          <w:color w:val="000000"/>
        </w:rPr>
      </w:pPr>
      <w:r w:rsidRPr="00BD046B">
        <w:rPr>
          <w:rStyle w:val="Strong"/>
          <w:rFonts w:cs="Times New Roman"/>
          <w:color w:val="000000"/>
        </w:rPr>
        <w:t>Quantitative Variable:</w:t>
      </w:r>
    </w:p>
    <w:p w14:paraId="7795CE92" w14:textId="77064430" w:rsidR="004D1348" w:rsidRDefault="00BD046B" w:rsidP="00DB3F73">
      <w:pPr>
        <w:pStyle w:val="NoSpacing"/>
        <w:spacing w:line="276" w:lineRule="auto"/>
        <w:rPr>
          <w:rStyle w:val="Strong"/>
          <w:rFonts w:cs="Times New Roman"/>
          <w:b w:val="0"/>
          <w:color w:val="000000"/>
        </w:rPr>
      </w:pPr>
      <w:r>
        <w:rPr>
          <w:rStyle w:val="Strong"/>
          <w:rFonts w:cs="Times New Roman"/>
          <w:b w:val="0"/>
          <w:color w:val="000000"/>
        </w:rPr>
        <w:t>Quantitative variables are numbers, so the graph you create is different from the ones for qualitative data</w:t>
      </w:r>
      <w:r w:rsidR="003D4E90">
        <w:rPr>
          <w:rStyle w:val="Strong"/>
          <w:rFonts w:cs="Times New Roman"/>
          <w:b w:val="0"/>
          <w:color w:val="000000"/>
        </w:rPr>
        <w:t xml:space="preserve">. </w:t>
      </w:r>
      <w:r>
        <w:rPr>
          <w:rStyle w:val="Strong"/>
          <w:rFonts w:cs="Times New Roman"/>
          <w:b w:val="0"/>
          <w:color w:val="000000"/>
        </w:rPr>
        <w:t>First, the frequency distribution is created by dividing the interval containing the data values into equally spaced subintervals</w:t>
      </w:r>
      <w:r w:rsidR="003D4E90">
        <w:rPr>
          <w:rStyle w:val="Strong"/>
          <w:rFonts w:cs="Times New Roman"/>
          <w:b w:val="0"/>
          <w:color w:val="000000"/>
        </w:rPr>
        <w:t xml:space="preserve">. </w:t>
      </w:r>
      <w:r>
        <w:rPr>
          <w:rStyle w:val="Strong"/>
          <w:rFonts w:cs="Times New Roman"/>
          <w:b w:val="0"/>
          <w:color w:val="000000"/>
        </w:rPr>
        <w:t xml:space="preserve">Then you count how many data values fall into each </w:t>
      </w:r>
      <w:r w:rsidR="00925552">
        <w:rPr>
          <w:rStyle w:val="Strong"/>
          <w:rFonts w:cs="Times New Roman"/>
          <w:b w:val="0"/>
          <w:color w:val="000000"/>
        </w:rPr>
        <w:t>sub</w:t>
      </w:r>
      <w:r>
        <w:rPr>
          <w:rStyle w:val="Strong"/>
          <w:rFonts w:cs="Times New Roman"/>
          <w:b w:val="0"/>
          <w:color w:val="000000"/>
        </w:rPr>
        <w:t>interval</w:t>
      </w:r>
      <w:r w:rsidR="003D4E90">
        <w:rPr>
          <w:rStyle w:val="Strong"/>
          <w:rFonts w:cs="Times New Roman"/>
          <w:b w:val="0"/>
          <w:color w:val="000000"/>
        </w:rPr>
        <w:t xml:space="preserve">. </w:t>
      </w:r>
      <w:r>
        <w:rPr>
          <w:rStyle w:val="Strong"/>
          <w:rFonts w:cs="Times New Roman"/>
          <w:b w:val="0"/>
          <w:color w:val="000000"/>
        </w:rPr>
        <w:t>Since the subintervals do not overlap, but do touch, then the graph you create has the bars touching.</w:t>
      </w:r>
    </w:p>
    <w:p w14:paraId="230C9873" w14:textId="77777777" w:rsidR="00BD046B" w:rsidRDefault="00BD046B" w:rsidP="00DB3F73">
      <w:pPr>
        <w:pStyle w:val="NoSpacing"/>
        <w:spacing w:line="276" w:lineRule="auto"/>
        <w:rPr>
          <w:rStyle w:val="Strong"/>
          <w:rFonts w:cs="Times New Roman"/>
          <w:b w:val="0"/>
          <w:color w:val="000000"/>
        </w:rPr>
      </w:pPr>
    </w:p>
    <w:p w14:paraId="22155D0F" w14:textId="3E5F9317" w:rsidR="00BD046B" w:rsidRDefault="009F170F" w:rsidP="00DB3F73">
      <w:pPr>
        <w:pStyle w:val="NoSpacing"/>
        <w:pBdr>
          <w:top w:val="single" w:sz="4" w:space="1" w:color="auto"/>
          <w:left w:val="single" w:sz="4" w:space="4" w:color="auto"/>
          <w:bottom w:val="single" w:sz="4" w:space="1" w:color="auto"/>
          <w:right w:val="single" w:sz="4" w:space="4" w:color="auto"/>
        </w:pBdr>
        <w:spacing w:line="276" w:lineRule="auto"/>
        <w:rPr>
          <w:rFonts w:cs="Times New Roman"/>
        </w:rPr>
      </w:pPr>
      <w:r w:rsidRPr="009F170F">
        <w:rPr>
          <w:rFonts w:cs="Times New Roman"/>
          <w:b/>
          <w:bCs/>
        </w:rPr>
        <w:t>Histogram:</w:t>
      </w:r>
      <w:r w:rsidRPr="009F170F">
        <w:rPr>
          <w:rFonts w:cs="Times New Roman"/>
        </w:rPr>
        <w:t xml:space="preserve"> A graph of a </w:t>
      </w:r>
      <w:r>
        <w:rPr>
          <w:rFonts w:cs="Times New Roman"/>
        </w:rPr>
        <w:t>quantitative variable where rectangles are used for each subinterval, the height of the rectangle represents the frequency of the data value</w:t>
      </w:r>
      <w:r w:rsidR="00925552">
        <w:rPr>
          <w:rFonts w:cs="Times New Roman"/>
        </w:rPr>
        <w:t>s</w:t>
      </w:r>
      <w:r>
        <w:rPr>
          <w:rFonts w:cs="Times New Roman"/>
        </w:rPr>
        <w:t xml:space="preserve"> in the subinterval, and there are no gaps in between the rectangle</w:t>
      </w:r>
      <w:r w:rsidRPr="009F170F">
        <w:rPr>
          <w:rFonts w:cs="Times New Roman"/>
        </w:rPr>
        <w:t>s</w:t>
      </w:r>
      <w:r w:rsidR="003D4E90">
        <w:rPr>
          <w:rFonts w:cs="Times New Roman"/>
        </w:rPr>
        <w:t xml:space="preserve">. </w:t>
      </w:r>
      <w:r>
        <w:rPr>
          <w:rFonts w:cs="Times New Roman"/>
        </w:rPr>
        <w:t>Sometimes</w:t>
      </w:r>
      <w:r w:rsidRPr="009F170F">
        <w:rPr>
          <w:rFonts w:cs="Times New Roman"/>
        </w:rPr>
        <w:t xml:space="preserve"> the midpoint of each </w:t>
      </w:r>
      <w:r>
        <w:rPr>
          <w:rFonts w:cs="Times New Roman"/>
        </w:rPr>
        <w:t>subinterval</w:t>
      </w:r>
      <w:r w:rsidRPr="009F170F">
        <w:rPr>
          <w:rFonts w:cs="Times New Roman"/>
        </w:rPr>
        <w:t xml:space="preserve"> is graph</w:t>
      </w:r>
      <w:r>
        <w:rPr>
          <w:rFonts w:cs="Times New Roman"/>
        </w:rPr>
        <w:t>ed instead of</w:t>
      </w:r>
      <w:r w:rsidRPr="009F170F">
        <w:rPr>
          <w:rFonts w:cs="Times New Roman"/>
        </w:rPr>
        <w:t xml:space="preserve"> the endpoints of the </w:t>
      </w:r>
      <w:r>
        <w:rPr>
          <w:rFonts w:cs="Times New Roman"/>
        </w:rPr>
        <w:t>subinterval</w:t>
      </w:r>
      <w:r w:rsidRPr="009F170F">
        <w:rPr>
          <w:rFonts w:cs="Times New Roman"/>
        </w:rPr>
        <w:t>.</w:t>
      </w:r>
    </w:p>
    <w:p w14:paraId="053F9781" w14:textId="3660D360" w:rsidR="00B81A2D" w:rsidRDefault="00B81A2D" w:rsidP="00DB3F73">
      <w:pPr>
        <w:pStyle w:val="NoSpacing"/>
        <w:spacing w:line="276" w:lineRule="auto"/>
        <w:rPr>
          <w:rStyle w:val="Strong"/>
          <w:rFonts w:cs="Times New Roman"/>
          <w:b w:val="0"/>
          <w:color w:val="000000"/>
        </w:rPr>
      </w:pPr>
    </w:p>
    <w:p w14:paraId="05B468DA" w14:textId="7A70A13D" w:rsidR="00026C08" w:rsidRDefault="00925552" w:rsidP="00DB3F73">
      <w:pPr>
        <w:pStyle w:val="NoSpacing"/>
        <w:spacing w:line="276" w:lineRule="auto"/>
        <w:rPr>
          <w:rStyle w:val="Strong"/>
          <w:color w:val="000000"/>
        </w:rPr>
      </w:pPr>
      <w:r>
        <w:rPr>
          <w:rStyle w:val="Strong"/>
          <w:color w:val="000000"/>
        </w:rPr>
        <w:t xml:space="preserve">Example </w:t>
      </w:r>
      <w:r w:rsidR="009F170F">
        <w:rPr>
          <w:rStyle w:val="Strong"/>
          <w:color w:val="000000"/>
        </w:rPr>
        <w:t>1.5.2: Quant</w:t>
      </w:r>
      <w:r w:rsidR="009F170F" w:rsidRPr="00B53E03">
        <w:rPr>
          <w:rStyle w:val="Strong"/>
          <w:color w:val="000000"/>
        </w:rPr>
        <w:t>itative Variable Frequency Distribution and Graphs</w:t>
      </w:r>
    </w:p>
    <w:p w14:paraId="1CF6190A" w14:textId="1223848B" w:rsidR="009F170F" w:rsidRPr="00E973BB" w:rsidRDefault="00826AFA" w:rsidP="00E973BB">
      <w:pPr>
        <w:pStyle w:val="NoSpacing"/>
        <w:spacing w:line="276" w:lineRule="auto"/>
        <w:ind w:left="720"/>
        <w:rPr>
          <w:rStyle w:val="Strong"/>
          <w:rFonts w:cs="Times New Roman"/>
          <w:b w:val="0"/>
          <w:bCs w:val="0"/>
        </w:rPr>
      </w:pPr>
      <w:r>
        <w:rPr>
          <w:rStyle w:val="Strong"/>
          <w:b w:val="0"/>
          <w:color w:val="000000"/>
        </w:rPr>
        <w:t>The energy used (in kg of oil equivalent per capita</w:t>
      </w:r>
      <w:r w:rsidR="002036AC">
        <w:rPr>
          <w:rStyle w:val="Strong"/>
          <w:b w:val="0"/>
          <w:color w:val="000000"/>
        </w:rPr>
        <w:t>) in 2010 of 137 countries around the world is summarized in the following frequency distribution.</w:t>
      </w:r>
      <w:r w:rsidR="003E557E">
        <w:rPr>
          <w:rStyle w:val="Strong"/>
          <w:b w:val="0"/>
          <w:color w:val="000000"/>
        </w:rPr>
        <w:t xml:space="preserve"> </w:t>
      </w:r>
      <w:r w:rsidR="00E973BB">
        <w:rPr>
          <w:rStyle w:val="Strong"/>
          <w:b w:val="0"/>
          <w:color w:val="000000"/>
        </w:rPr>
        <w:t>Use this distribution draw a histogram.</w:t>
      </w:r>
      <w:r w:rsidR="00E973BB">
        <w:rPr>
          <w:rFonts w:cs="Times New Roman"/>
          <w:szCs w:val="32"/>
        </w:rPr>
        <w:t xml:space="preserve"> </w:t>
      </w:r>
      <w:r w:rsidR="000B03F5">
        <w:rPr>
          <w:rFonts w:cs="Times New Roman"/>
          <w:szCs w:val="32"/>
        </w:rPr>
        <w:t>(</w:t>
      </w:r>
      <w:r w:rsidR="00925552">
        <w:rPr>
          <w:rFonts w:cs="Times New Roman"/>
          <w:szCs w:val="32"/>
        </w:rPr>
        <w:t>World B</w:t>
      </w:r>
      <w:r w:rsidR="000B03F5">
        <w:rPr>
          <w:rFonts w:cs="Times New Roman"/>
          <w:szCs w:val="32"/>
        </w:rPr>
        <w:t>ank,</w:t>
      </w:r>
      <w:r w:rsidR="00492128">
        <w:rPr>
          <w:rFonts w:cs="Times New Roman"/>
          <w:szCs w:val="32"/>
        </w:rPr>
        <w:t xml:space="preserve"> 2010</w:t>
      </w:r>
      <w:r w:rsidR="003E557E" w:rsidRPr="003E557E">
        <w:rPr>
          <w:rFonts w:cs="Times New Roman"/>
          <w:szCs w:val="32"/>
        </w:rPr>
        <w:t>)</w:t>
      </w:r>
      <w:r w:rsidR="00E973BB">
        <w:rPr>
          <w:rFonts w:cs="Times New Roman"/>
          <w:sz w:val="20"/>
        </w:rPr>
        <w:t>.</w:t>
      </w:r>
    </w:p>
    <w:p w14:paraId="03E67F55" w14:textId="77777777" w:rsidR="002036AC" w:rsidRDefault="002036AC" w:rsidP="00DB3F73">
      <w:pPr>
        <w:pStyle w:val="NoSpacing"/>
        <w:spacing w:line="276" w:lineRule="auto"/>
        <w:ind w:left="720"/>
        <w:rPr>
          <w:rStyle w:val="Strong"/>
          <w:b w:val="0"/>
          <w:color w:val="000000"/>
        </w:rPr>
      </w:pPr>
    </w:p>
    <w:p w14:paraId="43576065" w14:textId="1EC59592" w:rsidR="002036AC" w:rsidRDefault="002036AC" w:rsidP="00DB3F73">
      <w:pPr>
        <w:pStyle w:val="NoSpacing"/>
        <w:spacing w:line="276" w:lineRule="auto"/>
        <w:ind w:left="720"/>
        <w:rPr>
          <w:rStyle w:val="Strong"/>
          <w:b w:val="0"/>
          <w:color w:val="000000"/>
        </w:rPr>
      </w:pPr>
      <w:r>
        <w:rPr>
          <w:rStyle w:val="Strong"/>
          <w:b w:val="0"/>
          <w:color w:val="000000"/>
        </w:rPr>
        <w:t>This frequency distribution was created by dividing the range of the data into 12 equally spaced subintervals, sometimes called classes</w:t>
      </w:r>
      <w:r w:rsidR="003D4E90">
        <w:rPr>
          <w:rStyle w:val="Strong"/>
          <w:b w:val="0"/>
          <w:color w:val="000000"/>
        </w:rPr>
        <w:t xml:space="preserve">. </w:t>
      </w:r>
    </w:p>
    <w:p w14:paraId="678BCC9D" w14:textId="75272984" w:rsidR="00F94044" w:rsidRPr="00337876" w:rsidRDefault="003E557E" w:rsidP="0039150C">
      <w:pPr>
        <w:pStyle w:val="NoSpacing"/>
        <w:spacing w:line="276" w:lineRule="auto"/>
        <w:ind w:left="720"/>
        <w:rPr>
          <w:rStyle w:val="Strong"/>
          <w:rFonts w:cs="Times New Roman"/>
          <w:color w:val="000000"/>
        </w:rPr>
      </w:pPr>
      <w:r>
        <w:rPr>
          <w:rStyle w:val="Strong"/>
          <w:rFonts w:cs="Times New Roman"/>
          <w:color w:val="000000"/>
        </w:rPr>
        <w:lastRenderedPageBreak/>
        <w:t>Table 1.5.9</w:t>
      </w:r>
      <w:r w:rsidR="00337876">
        <w:rPr>
          <w:rStyle w:val="Strong"/>
          <w:rFonts w:cs="Times New Roman"/>
          <w:color w:val="000000"/>
        </w:rPr>
        <w:t>: Frequen</w:t>
      </w:r>
      <w:r w:rsidR="00F94044">
        <w:rPr>
          <w:rStyle w:val="Strong"/>
          <w:rFonts w:cs="Times New Roman"/>
          <w:color w:val="000000"/>
        </w:rPr>
        <w:t>cy Distribution for Energy Used</w:t>
      </w:r>
    </w:p>
    <w:tbl>
      <w:tblPr>
        <w:tblW w:w="5200" w:type="dxa"/>
        <w:tblInd w:w="7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300"/>
        <w:gridCol w:w="1300"/>
        <w:gridCol w:w="1300"/>
        <w:gridCol w:w="1300"/>
      </w:tblGrid>
      <w:tr w:rsidR="002036AC" w:rsidRPr="000077B2" w14:paraId="0C81E456" w14:textId="77777777" w:rsidTr="002036AC">
        <w:trPr>
          <w:trHeight w:val="280"/>
        </w:trPr>
        <w:tc>
          <w:tcPr>
            <w:tcW w:w="1300" w:type="dxa"/>
            <w:shd w:val="clear" w:color="auto" w:fill="auto"/>
            <w:noWrap/>
            <w:tcMar>
              <w:top w:w="15" w:type="dxa"/>
              <w:left w:w="15" w:type="dxa"/>
              <w:bottom w:w="0" w:type="dxa"/>
              <w:right w:w="15" w:type="dxa"/>
            </w:tcMar>
            <w:vAlign w:val="bottom"/>
          </w:tcPr>
          <w:p w14:paraId="0520C69C" w14:textId="6E21647F" w:rsidR="002036AC" w:rsidRPr="00A93715" w:rsidRDefault="002036AC" w:rsidP="00DB3F73">
            <w:pPr>
              <w:pStyle w:val="NoSpacing"/>
              <w:spacing w:line="276" w:lineRule="auto"/>
              <w:rPr>
                <w:rFonts w:cs="Times New Roman"/>
                <w:b/>
              </w:rPr>
            </w:pPr>
            <w:r w:rsidRPr="00A93715">
              <w:rPr>
                <w:rFonts w:cs="Times New Roman"/>
                <w:b/>
              </w:rPr>
              <w:t>Lower limit</w:t>
            </w:r>
          </w:p>
        </w:tc>
        <w:tc>
          <w:tcPr>
            <w:tcW w:w="1300" w:type="dxa"/>
            <w:shd w:val="clear" w:color="auto" w:fill="auto"/>
            <w:noWrap/>
            <w:tcMar>
              <w:top w:w="15" w:type="dxa"/>
              <w:left w:w="15" w:type="dxa"/>
              <w:bottom w:w="0" w:type="dxa"/>
              <w:right w:w="15" w:type="dxa"/>
            </w:tcMar>
            <w:vAlign w:val="bottom"/>
          </w:tcPr>
          <w:p w14:paraId="556FFB8E" w14:textId="12195141" w:rsidR="002036AC" w:rsidRPr="00A93715" w:rsidRDefault="002036AC" w:rsidP="00DB3F73">
            <w:pPr>
              <w:pStyle w:val="NoSpacing"/>
              <w:spacing w:line="276" w:lineRule="auto"/>
              <w:rPr>
                <w:rFonts w:cs="Times New Roman"/>
                <w:b/>
              </w:rPr>
            </w:pPr>
            <w:r w:rsidRPr="00A93715">
              <w:rPr>
                <w:rFonts w:cs="Times New Roman"/>
                <w:b/>
              </w:rPr>
              <w:t>Upper limit</w:t>
            </w:r>
          </w:p>
        </w:tc>
        <w:tc>
          <w:tcPr>
            <w:tcW w:w="1300" w:type="dxa"/>
          </w:tcPr>
          <w:p w14:paraId="7EC822C5" w14:textId="5D6C5C29" w:rsidR="002036AC" w:rsidRPr="00A93715" w:rsidRDefault="002036AC" w:rsidP="00DB3F73">
            <w:pPr>
              <w:pStyle w:val="NoSpacing"/>
              <w:spacing w:line="276" w:lineRule="auto"/>
              <w:rPr>
                <w:rFonts w:cs="Times New Roman"/>
                <w:b/>
              </w:rPr>
            </w:pPr>
            <w:r w:rsidRPr="00A93715">
              <w:rPr>
                <w:rFonts w:cs="Times New Roman"/>
                <w:b/>
              </w:rPr>
              <w:t>Midpoint</w:t>
            </w:r>
          </w:p>
        </w:tc>
        <w:tc>
          <w:tcPr>
            <w:tcW w:w="1300" w:type="dxa"/>
            <w:shd w:val="clear" w:color="auto" w:fill="auto"/>
            <w:noWrap/>
            <w:tcMar>
              <w:top w:w="15" w:type="dxa"/>
              <w:left w:w="15" w:type="dxa"/>
              <w:bottom w:w="0" w:type="dxa"/>
              <w:right w:w="15" w:type="dxa"/>
            </w:tcMar>
            <w:vAlign w:val="bottom"/>
          </w:tcPr>
          <w:p w14:paraId="441248DB" w14:textId="1F4D97E0" w:rsidR="002036AC" w:rsidRPr="00A93715" w:rsidRDefault="002036AC" w:rsidP="00DB3F73">
            <w:pPr>
              <w:pStyle w:val="NoSpacing"/>
              <w:spacing w:line="276" w:lineRule="auto"/>
              <w:rPr>
                <w:rFonts w:cs="Times New Roman"/>
                <w:b/>
              </w:rPr>
            </w:pPr>
            <w:r w:rsidRPr="00A93715">
              <w:rPr>
                <w:rFonts w:cs="Times New Roman"/>
                <w:b/>
              </w:rPr>
              <w:t>Frequency</w:t>
            </w:r>
          </w:p>
        </w:tc>
      </w:tr>
      <w:tr w:rsidR="002036AC" w:rsidRPr="000077B2" w14:paraId="5019A867" w14:textId="77777777" w:rsidTr="002036AC">
        <w:trPr>
          <w:trHeight w:val="280"/>
        </w:trPr>
        <w:tc>
          <w:tcPr>
            <w:tcW w:w="1300" w:type="dxa"/>
            <w:shd w:val="clear" w:color="auto" w:fill="auto"/>
            <w:noWrap/>
            <w:tcMar>
              <w:top w:w="15" w:type="dxa"/>
              <w:left w:w="15" w:type="dxa"/>
              <w:bottom w:w="0" w:type="dxa"/>
              <w:right w:w="15" w:type="dxa"/>
            </w:tcMar>
            <w:vAlign w:val="bottom"/>
            <w:hideMark/>
          </w:tcPr>
          <w:p w14:paraId="1222F3AD" w14:textId="77777777" w:rsidR="002036AC" w:rsidRPr="007A766C" w:rsidRDefault="002036AC" w:rsidP="00DB3F73">
            <w:pPr>
              <w:pStyle w:val="NoSpacing"/>
              <w:spacing w:line="276" w:lineRule="auto"/>
              <w:jc w:val="right"/>
              <w:rPr>
                <w:rFonts w:cs="Times New Roman"/>
              </w:rPr>
            </w:pPr>
            <w:r w:rsidRPr="007A766C">
              <w:rPr>
                <w:rFonts w:cs="Times New Roman"/>
              </w:rPr>
              <w:t>142</w:t>
            </w:r>
          </w:p>
        </w:tc>
        <w:tc>
          <w:tcPr>
            <w:tcW w:w="1300" w:type="dxa"/>
            <w:shd w:val="clear" w:color="auto" w:fill="auto"/>
            <w:noWrap/>
            <w:tcMar>
              <w:top w:w="15" w:type="dxa"/>
              <w:left w:w="15" w:type="dxa"/>
              <w:bottom w:w="0" w:type="dxa"/>
              <w:right w:w="15" w:type="dxa"/>
            </w:tcMar>
            <w:vAlign w:val="bottom"/>
            <w:hideMark/>
          </w:tcPr>
          <w:p w14:paraId="61EAE872" w14:textId="77777777" w:rsidR="002036AC" w:rsidRPr="007A766C" w:rsidRDefault="002036AC" w:rsidP="00DB3F73">
            <w:pPr>
              <w:pStyle w:val="NoSpacing"/>
              <w:spacing w:line="276" w:lineRule="auto"/>
              <w:jc w:val="right"/>
              <w:rPr>
                <w:rFonts w:cs="Times New Roman"/>
              </w:rPr>
            </w:pPr>
            <w:r w:rsidRPr="007A766C">
              <w:rPr>
                <w:rFonts w:cs="Times New Roman"/>
              </w:rPr>
              <w:t>1537</w:t>
            </w:r>
          </w:p>
        </w:tc>
        <w:tc>
          <w:tcPr>
            <w:tcW w:w="1300" w:type="dxa"/>
            <w:vAlign w:val="bottom"/>
          </w:tcPr>
          <w:p w14:paraId="72D9A2D9" w14:textId="749D1A1F"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839.5</w:t>
            </w:r>
          </w:p>
        </w:tc>
        <w:tc>
          <w:tcPr>
            <w:tcW w:w="1300" w:type="dxa"/>
            <w:shd w:val="clear" w:color="auto" w:fill="auto"/>
            <w:noWrap/>
            <w:tcMar>
              <w:top w:w="15" w:type="dxa"/>
              <w:left w:w="15" w:type="dxa"/>
              <w:bottom w:w="0" w:type="dxa"/>
              <w:right w:w="15" w:type="dxa"/>
            </w:tcMar>
            <w:vAlign w:val="bottom"/>
            <w:hideMark/>
          </w:tcPr>
          <w:p w14:paraId="0BE44AE3" w14:textId="5EEADAD2" w:rsidR="002036AC" w:rsidRPr="007A766C" w:rsidRDefault="002036AC" w:rsidP="00DB3F73">
            <w:pPr>
              <w:pStyle w:val="NoSpacing"/>
              <w:spacing w:line="276" w:lineRule="auto"/>
              <w:jc w:val="right"/>
              <w:rPr>
                <w:rFonts w:cs="Times New Roman"/>
              </w:rPr>
            </w:pPr>
            <w:r w:rsidRPr="007A766C">
              <w:rPr>
                <w:rFonts w:cs="Times New Roman"/>
              </w:rPr>
              <w:t>71</w:t>
            </w:r>
          </w:p>
        </w:tc>
      </w:tr>
      <w:tr w:rsidR="002036AC" w:rsidRPr="000077B2" w14:paraId="200D51AC"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035E4B44" w14:textId="77777777" w:rsidR="002036AC" w:rsidRPr="007A766C" w:rsidRDefault="002036AC" w:rsidP="00DB3F73">
            <w:pPr>
              <w:pStyle w:val="NoSpacing"/>
              <w:spacing w:line="276" w:lineRule="auto"/>
              <w:jc w:val="right"/>
              <w:rPr>
                <w:rFonts w:cs="Times New Roman"/>
              </w:rPr>
            </w:pPr>
            <w:r w:rsidRPr="007A766C">
              <w:rPr>
                <w:rFonts w:cs="Times New Roman"/>
              </w:rPr>
              <w:t>1538</w:t>
            </w:r>
          </w:p>
        </w:tc>
        <w:tc>
          <w:tcPr>
            <w:tcW w:w="0" w:type="auto"/>
            <w:shd w:val="clear" w:color="auto" w:fill="auto"/>
            <w:noWrap/>
            <w:tcMar>
              <w:top w:w="15" w:type="dxa"/>
              <w:left w:w="15" w:type="dxa"/>
              <w:bottom w:w="0" w:type="dxa"/>
              <w:right w:w="15" w:type="dxa"/>
            </w:tcMar>
            <w:vAlign w:val="bottom"/>
            <w:hideMark/>
          </w:tcPr>
          <w:p w14:paraId="537A2CFE" w14:textId="77777777" w:rsidR="002036AC" w:rsidRPr="007A766C" w:rsidRDefault="002036AC" w:rsidP="00DB3F73">
            <w:pPr>
              <w:pStyle w:val="NoSpacing"/>
              <w:spacing w:line="276" w:lineRule="auto"/>
              <w:jc w:val="right"/>
              <w:rPr>
                <w:rFonts w:cs="Times New Roman"/>
              </w:rPr>
            </w:pPr>
            <w:r w:rsidRPr="007A766C">
              <w:rPr>
                <w:rFonts w:cs="Times New Roman"/>
              </w:rPr>
              <w:t>2933</w:t>
            </w:r>
          </w:p>
        </w:tc>
        <w:tc>
          <w:tcPr>
            <w:tcW w:w="0" w:type="auto"/>
            <w:vAlign w:val="bottom"/>
          </w:tcPr>
          <w:p w14:paraId="6F8E3EF4" w14:textId="4A0013B8"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2235.5</w:t>
            </w:r>
          </w:p>
        </w:tc>
        <w:tc>
          <w:tcPr>
            <w:tcW w:w="0" w:type="auto"/>
            <w:shd w:val="clear" w:color="auto" w:fill="auto"/>
            <w:noWrap/>
            <w:tcMar>
              <w:top w:w="15" w:type="dxa"/>
              <w:left w:w="15" w:type="dxa"/>
              <w:bottom w:w="0" w:type="dxa"/>
              <w:right w:w="15" w:type="dxa"/>
            </w:tcMar>
            <w:vAlign w:val="bottom"/>
            <w:hideMark/>
          </w:tcPr>
          <w:p w14:paraId="111CFC72" w14:textId="224942A3" w:rsidR="002036AC" w:rsidRPr="007A766C" w:rsidRDefault="002036AC" w:rsidP="00DB3F73">
            <w:pPr>
              <w:pStyle w:val="NoSpacing"/>
              <w:spacing w:line="276" w:lineRule="auto"/>
              <w:jc w:val="right"/>
              <w:rPr>
                <w:rFonts w:cs="Times New Roman"/>
              </w:rPr>
            </w:pPr>
            <w:r w:rsidRPr="007A766C">
              <w:rPr>
                <w:rFonts w:cs="Times New Roman"/>
              </w:rPr>
              <w:t>27</w:t>
            </w:r>
          </w:p>
        </w:tc>
      </w:tr>
      <w:tr w:rsidR="002036AC" w:rsidRPr="000077B2" w14:paraId="79DA2BF8"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3A02E610" w14:textId="77777777" w:rsidR="002036AC" w:rsidRPr="007A766C" w:rsidRDefault="002036AC" w:rsidP="00DB3F73">
            <w:pPr>
              <w:pStyle w:val="NoSpacing"/>
              <w:spacing w:line="276" w:lineRule="auto"/>
              <w:jc w:val="right"/>
              <w:rPr>
                <w:rFonts w:cs="Times New Roman"/>
              </w:rPr>
            </w:pPr>
            <w:r w:rsidRPr="007A766C">
              <w:rPr>
                <w:rFonts w:cs="Times New Roman"/>
              </w:rPr>
              <w:t>2934</w:t>
            </w:r>
          </w:p>
        </w:tc>
        <w:tc>
          <w:tcPr>
            <w:tcW w:w="0" w:type="auto"/>
            <w:shd w:val="clear" w:color="auto" w:fill="auto"/>
            <w:noWrap/>
            <w:tcMar>
              <w:top w:w="15" w:type="dxa"/>
              <w:left w:w="15" w:type="dxa"/>
              <w:bottom w:w="0" w:type="dxa"/>
              <w:right w:w="15" w:type="dxa"/>
            </w:tcMar>
            <w:vAlign w:val="bottom"/>
            <w:hideMark/>
          </w:tcPr>
          <w:p w14:paraId="1C40BE98" w14:textId="77777777" w:rsidR="002036AC" w:rsidRPr="007A766C" w:rsidRDefault="002036AC" w:rsidP="00DB3F73">
            <w:pPr>
              <w:pStyle w:val="NoSpacing"/>
              <w:spacing w:line="276" w:lineRule="auto"/>
              <w:jc w:val="right"/>
              <w:rPr>
                <w:rFonts w:cs="Times New Roman"/>
              </w:rPr>
            </w:pPr>
            <w:r w:rsidRPr="007A766C">
              <w:rPr>
                <w:rFonts w:cs="Times New Roman"/>
              </w:rPr>
              <w:t>4329</w:t>
            </w:r>
          </w:p>
        </w:tc>
        <w:tc>
          <w:tcPr>
            <w:tcW w:w="0" w:type="auto"/>
            <w:vAlign w:val="bottom"/>
          </w:tcPr>
          <w:p w14:paraId="324B6214" w14:textId="00014873"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3631.5</w:t>
            </w:r>
          </w:p>
        </w:tc>
        <w:tc>
          <w:tcPr>
            <w:tcW w:w="0" w:type="auto"/>
            <w:shd w:val="clear" w:color="auto" w:fill="auto"/>
            <w:noWrap/>
            <w:tcMar>
              <w:top w:w="15" w:type="dxa"/>
              <w:left w:w="15" w:type="dxa"/>
              <w:bottom w:w="0" w:type="dxa"/>
              <w:right w:w="15" w:type="dxa"/>
            </w:tcMar>
            <w:vAlign w:val="bottom"/>
            <w:hideMark/>
          </w:tcPr>
          <w:p w14:paraId="7ADC8B55" w14:textId="3F120B61" w:rsidR="002036AC" w:rsidRPr="007A766C" w:rsidRDefault="002036AC" w:rsidP="00DB3F73">
            <w:pPr>
              <w:pStyle w:val="NoSpacing"/>
              <w:spacing w:line="276" w:lineRule="auto"/>
              <w:jc w:val="right"/>
              <w:rPr>
                <w:rFonts w:cs="Times New Roman"/>
              </w:rPr>
            </w:pPr>
            <w:r w:rsidRPr="007A766C">
              <w:rPr>
                <w:rFonts w:cs="Times New Roman"/>
              </w:rPr>
              <w:t>16</w:t>
            </w:r>
          </w:p>
        </w:tc>
      </w:tr>
      <w:tr w:rsidR="002036AC" w:rsidRPr="000077B2" w14:paraId="4BFD5866"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41D5BF1B" w14:textId="77777777" w:rsidR="002036AC" w:rsidRPr="007A766C" w:rsidRDefault="002036AC" w:rsidP="00DB3F73">
            <w:pPr>
              <w:pStyle w:val="NoSpacing"/>
              <w:spacing w:line="276" w:lineRule="auto"/>
              <w:jc w:val="right"/>
              <w:rPr>
                <w:rFonts w:cs="Times New Roman"/>
              </w:rPr>
            </w:pPr>
            <w:r w:rsidRPr="007A766C">
              <w:rPr>
                <w:rFonts w:cs="Times New Roman"/>
              </w:rPr>
              <w:t>4330</w:t>
            </w:r>
          </w:p>
        </w:tc>
        <w:tc>
          <w:tcPr>
            <w:tcW w:w="0" w:type="auto"/>
            <w:shd w:val="clear" w:color="auto" w:fill="auto"/>
            <w:noWrap/>
            <w:tcMar>
              <w:top w:w="15" w:type="dxa"/>
              <w:left w:w="15" w:type="dxa"/>
              <w:bottom w:w="0" w:type="dxa"/>
              <w:right w:w="15" w:type="dxa"/>
            </w:tcMar>
            <w:vAlign w:val="bottom"/>
            <w:hideMark/>
          </w:tcPr>
          <w:p w14:paraId="40114BF2" w14:textId="77777777" w:rsidR="002036AC" w:rsidRPr="007A766C" w:rsidRDefault="002036AC" w:rsidP="00DB3F73">
            <w:pPr>
              <w:pStyle w:val="NoSpacing"/>
              <w:spacing w:line="276" w:lineRule="auto"/>
              <w:jc w:val="right"/>
              <w:rPr>
                <w:rFonts w:cs="Times New Roman"/>
              </w:rPr>
            </w:pPr>
            <w:r w:rsidRPr="007A766C">
              <w:rPr>
                <w:rFonts w:cs="Times New Roman"/>
              </w:rPr>
              <w:t>5725</w:t>
            </w:r>
          </w:p>
        </w:tc>
        <w:tc>
          <w:tcPr>
            <w:tcW w:w="0" w:type="auto"/>
            <w:vAlign w:val="bottom"/>
          </w:tcPr>
          <w:p w14:paraId="0B595295" w14:textId="4C4505A5"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5027.5</w:t>
            </w:r>
          </w:p>
        </w:tc>
        <w:tc>
          <w:tcPr>
            <w:tcW w:w="0" w:type="auto"/>
            <w:shd w:val="clear" w:color="auto" w:fill="auto"/>
            <w:noWrap/>
            <w:tcMar>
              <w:top w:w="15" w:type="dxa"/>
              <w:left w:w="15" w:type="dxa"/>
              <w:bottom w:w="0" w:type="dxa"/>
              <w:right w:w="15" w:type="dxa"/>
            </w:tcMar>
            <w:vAlign w:val="bottom"/>
            <w:hideMark/>
          </w:tcPr>
          <w:p w14:paraId="729B5449" w14:textId="10FE6AF1" w:rsidR="002036AC" w:rsidRPr="007A766C" w:rsidRDefault="002036AC" w:rsidP="00DB3F73">
            <w:pPr>
              <w:pStyle w:val="NoSpacing"/>
              <w:spacing w:line="276" w:lineRule="auto"/>
              <w:jc w:val="right"/>
              <w:rPr>
                <w:rFonts w:cs="Times New Roman"/>
              </w:rPr>
            </w:pPr>
            <w:r w:rsidRPr="007A766C">
              <w:rPr>
                <w:rFonts w:cs="Times New Roman"/>
              </w:rPr>
              <w:t>7</w:t>
            </w:r>
          </w:p>
        </w:tc>
      </w:tr>
      <w:tr w:rsidR="002036AC" w:rsidRPr="000077B2" w14:paraId="29A55788"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51351FD7" w14:textId="77777777" w:rsidR="002036AC" w:rsidRPr="007A766C" w:rsidRDefault="002036AC" w:rsidP="00DB3F73">
            <w:pPr>
              <w:pStyle w:val="NoSpacing"/>
              <w:spacing w:line="276" w:lineRule="auto"/>
              <w:jc w:val="right"/>
              <w:rPr>
                <w:rFonts w:cs="Times New Roman"/>
              </w:rPr>
            </w:pPr>
            <w:r w:rsidRPr="007A766C">
              <w:rPr>
                <w:rFonts w:cs="Times New Roman"/>
              </w:rPr>
              <w:t>5726</w:t>
            </w:r>
          </w:p>
        </w:tc>
        <w:tc>
          <w:tcPr>
            <w:tcW w:w="0" w:type="auto"/>
            <w:shd w:val="clear" w:color="auto" w:fill="auto"/>
            <w:noWrap/>
            <w:tcMar>
              <w:top w:w="15" w:type="dxa"/>
              <w:left w:w="15" w:type="dxa"/>
              <w:bottom w:w="0" w:type="dxa"/>
              <w:right w:w="15" w:type="dxa"/>
            </w:tcMar>
            <w:vAlign w:val="bottom"/>
            <w:hideMark/>
          </w:tcPr>
          <w:p w14:paraId="7E134C53" w14:textId="77777777" w:rsidR="002036AC" w:rsidRPr="007A766C" w:rsidRDefault="002036AC" w:rsidP="00DB3F73">
            <w:pPr>
              <w:pStyle w:val="NoSpacing"/>
              <w:spacing w:line="276" w:lineRule="auto"/>
              <w:jc w:val="right"/>
              <w:rPr>
                <w:rFonts w:cs="Times New Roman"/>
              </w:rPr>
            </w:pPr>
            <w:r w:rsidRPr="007A766C">
              <w:rPr>
                <w:rFonts w:cs="Times New Roman"/>
              </w:rPr>
              <w:t>7121</w:t>
            </w:r>
          </w:p>
        </w:tc>
        <w:tc>
          <w:tcPr>
            <w:tcW w:w="0" w:type="auto"/>
            <w:vAlign w:val="bottom"/>
          </w:tcPr>
          <w:p w14:paraId="30D56D07" w14:textId="0EF668AE"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6423.5</w:t>
            </w:r>
          </w:p>
        </w:tc>
        <w:tc>
          <w:tcPr>
            <w:tcW w:w="0" w:type="auto"/>
            <w:shd w:val="clear" w:color="auto" w:fill="auto"/>
            <w:noWrap/>
            <w:tcMar>
              <w:top w:w="15" w:type="dxa"/>
              <w:left w:w="15" w:type="dxa"/>
              <w:bottom w:w="0" w:type="dxa"/>
              <w:right w:w="15" w:type="dxa"/>
            </w:tcMar>
            <w:vAlign w:val="bottom"/>
            <w:hideMark/>
          </w:tcPr>
          <w:p w14:paraId="45640875" w14:textId="7CC1C5FD" w:rsidR="002036AC" w:rsidRPr="007A766C" w:rsidRDefault="002036AC" w:rsidP="00DB3F73">
            <w:pPr>
              <w:pStyle w:val="NoSpacing"/>
              <w:spacing w:line="276" w:lineRule="auto"/>
              <w:jc w:val="right"/>
              <w:rPr>
                <w:rFonts w:cs="Times New Roman"/>
              </w:rPr>
            </w:pPr>
            <w:r w:rsidRPr="007A766C">
              <w:rPr>
                <w:rFonts w:cs="Times New Roman"/>
              </w:rPr>
              <w:t>4</w:t>
            </w:r>
          </w:p>
        </w:tc>
      </w:tr>
      <w:tr w:rsidR="002036AC" w:rsidRPr="000077B2" w14:paraId="66C3797C"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471BCCE1" w14:textId="77777777" w:rsidR="002036AC" w:rsidRPr="007A766C" w:rsidRDefault="002036AC" w:rsidP="00DB3F73">
            <w:pPr>
              <w:pStyle w:val="NoSpacing"/>
              <w:spacing w:line="276" w:lineRule="auto"/>
              <w:jc w:val="right"/>
              <w:rPr>
                <w:rFonts w:cs="Times New Roman"/>
              </w:rPr>
            </w:pPr>
            <w:r w:rsidRPr="007A766C">
              <w:rPr>
                <w:rFonts w:cs="Times New Roman"/>
              </w:rPr>
              <w:t>7122</w:t>
            </w:r>
          </w:p>
        </w:tc>
        <w:tc>
          <w:tcPr>
            <w:tcW w:w="0" w:type="auto"/>
            <w:shd w:val="clear" w:color="auto" w:fill="auto"/>
            <w:noWrap/>
            <w:tcMar>
              <w:top w:w="15" w:type="dxa"/>
              <w:left w:w="15" w:type="dxa"/>
              <w:bottom w:w="0" w:type="dxa"/>
              <w:right w:w="15" w:type="dxa"/>
            </w:tcMar>
            <w:vAlign w:val="bottom"/>
            <w:hideMark/>
          </w:tcPr>
          <w:p w14:paraId="108FB0BA" w14:textId="77777777" w:rsidR="002036AC" w:rsidRPr="007A766C" w:rsidRDefault="002036AC" w:rsidP="00DB3F73">
            <w:pPr>
              <w:pStyle w:val="NoSpacing"/>
              <w:spacing w:line="276" w:lineRule="auto"/>
              <w:jc w:val="right"/>
              <w:rPr>
                <w:rFonts w:cs="Times New Roman"/>
              </w:rPr>
            </w:pPr>
            <w:r w:rsidRPr="007A766C">
              <w:rPr>
                <w:rFonts w:cs="Times New Roman"/>
              </w:rPr>
              <w:t>8517</w:t>
            </w:r>
          </w:p>
        </w:tc>
        <w:tc>
          <w:tcPr>
            <w:tcW w:w="0" w:type="auto"/>
            <w:vAlign w:val="bottom"/>
          </w:tcPr>
          <w:p w14:paraId="3946BC12" w14:textId="1E1AA578"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7819.5</w:t>
            </w:r>
          </w:p>
        </w:tc>
        <w:tc>
          <w:tcPr>
            <w:tcW w:w="0" w:type="auto"/>
            <w:shd w:val="clear" w:color="auto" w:fill="auto"/>
            <w:noWrap/>
            <w:tcMar>
              <w:top w:w="15" w:type="dxa"/>
              <w:left w:w="15" w:type="dxa"/>
              <w:bottom w:w="0" w:type="dxa"/>
              <w:right w:w="15" w:type="dxa"/>
            </w:tcMar>
            <w:vAlign w:val="bottom"/>
            <w:hideMark/>
          </w:tcPr>
          <w:p w14:paraId="737B9301" w14:textId="06C47199" w:rsidR="002036AC" w:rsidRPr="007A766C" w:rsidRDefault="002036AC" w:rsidP="00DB3F73">
            <w:pPr>
              <w:pStyle w:val="NoSpacing"/>
              <w:spacing w:line="276" w:lineRule="auto"/>
              <w:jc w:val="right"/>
              <w:rPr>
                <w:rFonts w:cs="Times New Roman"/>
              </w:rPr>
            </w:pPr>
            <w:r w:rsidRPr="007A766C">
              <w:rPr>
                <w:rFonts w:cs="Times New Roman"/>
              </w:rPr>
              <w:t>7</w:t>
            </w:r>
          </w:p>
        </w:tc>
      </w:tr>
      <w:tr w:rsidR="002036AC" w:rsidRPr="000077B2" w14:paraId="5980D221"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74186814" w14:textId="77777777" w:rsidR="002036AC" w:rsidRPr="007A766C" w:rsidRDefault="002036AC" w:rsidP="00DB3F73">
            <w:pPr>
              <w:pStyle w:val="NoSpacing"/>
              <w:spacing w:line="276" w:lineRule="auto"/>
              <w:jc w:val="right"/>
              <w:rPr>
                <w:rFonts w:cs="Times New Roman"/>
              </w:rPr>
            </w:pPr>
            <w:r w:rsidRPr="007A766C">
              <w:rPr>
                <w:rFonts w:cs="Times New Roman"/>
              </w:rPr>
              <w:t>8518</w:t>
            </w:r>
          </w:p>
        </w:tc>
        <w:tc>
          <w:tcPr>
            <w:tcW w:w="0" w:type="auto"/>
            <w:shd w:val="clear" w:color="auto" w:fill="auto"/>
            <w:noWrap/>
            <w:tcMar>
              <w:top w:w="15" w:type="dxa"/>
              <w:left w:w="15" w:type="dxa"/>
              <w:bottom w:w="0" w:type="dxa"/>
              <w:right w:w="15" w:type="dxa"/>
            </w:tcMar>
            <w:vAlign w:val="bottom"/>
            <w:hideMark/>
          </w:tcPr>
          <w:p w14:paraId="675DC5E4" w14:textId="77777777" w:rsidR="002036AC" w:rsidRPr="007A766C" w:rsidRDefault="002036AC" w:rsidP="00DB3F73">
            <w:pPr>
              <w:pStyle w:val="NoSpacing"/>
              <w:spacing w:line="276" w:lineRule="auto"/>
              <w:jc w:val="right"/>
              <w:rPr>
                <w:rFonts w:cs="Times New Roman"/>
              </w:rPr>
            </w:pPr>
            <w:r w:rsidRPr="007A766C">
              <w:rPr>
                <w:rFonts w:cs="Times New Roman"/>
              </w:rPr>
              <w:t>9913</w:t>
            </w:r>
          </w:p>
        </w:tc>
        <w:tc>
          <w:tcPr>
            <w:tcW w:w="0" w:type="auto"/>
            <w:vAlign w:val="bottom"/>
          </w:tcPr>
          <w:p w14:paraId="3274A335" w14:textId="7F4AA04A"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9215.5</w:t>
            </w:r>
          </w:p>
        </w:tc>
        <w:tc>
          <w:tcPr>
            <w:tcW w:w="0" w:type="auto"/>
            <w:shd w:val="clear" w:color="auto" w:fill="auto"/>
            <w:noWrap/>
            <w:tcMar>
              <w:top w:w="15" w:type="dxa"/>
              <w:left w:w="15" w:type="dxa"/>
              <w:bottom w:w="0" w:type="dxa"/>
              <w:right w:w="15" w:type="dxa"/>
            </w:tcMar>
            <w:vAlign w:val="bottom"/>
            <w:hideMark/>
          </w:tcPr>
          <w:p w14:paraId="137DBB22" w14:textId="69A9CEEF" w:rsidR="002036AC" w:rsidRPr="007A766C" w:rsidRDefault="002036AC" w:rsidP="00DB3F73">
            <w:pPr>
              <w:pStyle w:val="NoSpacing"/>
              <w:spacing w:line="276" w:lineRule="auto"/>
              <w:jc w:val="right"/>
              <w:rPr>
                <w:rFonts w:cs="Times New Roman"/>
              </w:rPr>
            </w:pPr>
            <w:r w:rsidRPr="007A766C">
              <w:rPr>
                <w:rFonts w:cs="Times New Roman"/>
              </w:rPr>
              <w:t>0</w:t>
            </w:r>
          </w:p>
        </w:tc>
      </w:tr>
      <w:tr w:rsidR="002036AC" w:rsidRPr="000077B2" w14:paraId="2F7DC589"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3E0A2078" w14:textId="77777777" w:rsidR="002036AC" w:rsidRPr="007A766C" w:rsidRDefault="002036AC" w:rsidP="00DB3F73">
            <w:pPr>
              <w:pStyle w:val="NoSpacing"/>
              <w:spacing w:line="276" w:lineRule="auto"/>
              <w:jc w:val="right"/>
              <w:rPr>
                <w:rFonts w:cs="Times New Roman"/>
              </w:rPr>
            </w:pPr>
            <w:r w:rsidRPr="007A766C">
              <w:rPr>
                <w:rFonts w:cs="Times New Roman"/>
              </w:rPr>
              <w:t>9914</w:t>
            </w:r>
          </w:p>
        </w:tc>
        <w:tc>
          <w:tcPr>
            <w:tcW w:w="0" w:type="auto"/>
            <w:shd w:val="clear" w:color="auto" w:fill="auto"/>
            <w:noWrap/>
            <w:tcMar>
              <w:top w:w="15" w:type="dxa"/>
              <w:left w:w="15" w:type="dxa"/>
              <w:bottom w:w="0" w:type="dxa"/>
              <w:right w:w="15" w:type="dxa"/>
            </w:tcMar>
            <w:vAlign w:val="bottom"/>
            <w:hideMark/>
          </w:tcPr>
          <w:p w14:paraId="258C6553" w14:textId="77777777" w:rsidR="002036AC" w:rsidRPr="007A766C" w:rsidRDefault="002036AC" w:rsidP="00DB3F73">
            <w:pPr>
              <w:pStyle w:val="NoSpacing"/>
              <w:spacing w:line="276" w:lineRule="auto"/>
              <w:jc w:val="right"/>
              <w:rPr>
                <w:rFonts w:cs="Times New Roman"/>
              </w:rPr>
            </w:pPr>
            <w:r w:rsidRPr="007A766C">
              <w:rPr>
                <w:rFonts w:cs="Times New Roman"/>
              </w:rPr>
              <w:t>11309</w:t>
            </w:r>
          </w:p>
        </w:tc>
        <w:tc>
          <w:tcPr>
            <w:tcW w:w="0" w:type="auto"/>
            <w:vAlign w:val="bottom"/>
          </w:tcPr>
          <w:p w14:paraId="5BEDC3F2" w14:textId="6CF443D2"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10611.5</w:t>
            </w:r>
          </w:p>
        </w:tc>
        <w:tc>
          <w:tcPr>
            <w:tcW w:w="0" w:type="auto"/>
            <w:shd w:val="clear" w:color="auto" w:fill="auto"/>
            <w:noWrap/>
            <w:tcMar>
              <w:top w:w="15" w:type="dxa"/>
              <w:left w:w="15" w:type="dxa"/>
              <w:bottom w:w="0" w:type="dxa"/>
              <w:right w:w="15" w:type="dxa"/>
            </w:tcMar>
            <w:vAlign w:val="bottom"/>
            <w:hideMark/>
          </w:tcPr>
          <w:p w14:paraId="1617F0CE" w14:textId="3FA5EFD0" w:rsidR="002036AC" w:rsidRPr="007A766C" w:rsidRDefault="002036AC" w:rsidP="00DB3F73">
            <w:pPr>
              <w:pStyle w:val="NoSpacing"/>
              <w:spacing w:line="276" w:lineRule="auto"/>
              <w:jc w:val="right"/>
              <w:rPr>
                <w:rFonts w:cs="Times New Roman"/>
              </w:rPr>
            </w:pPr>
            <w:r w:rsidRPr="007A766C">
              <w:rPr>
                <w:rFonts w:cs="Times New Roman"/>
              </w:rPr>
              <w:t>0</w:t>
            </w:r>
          </w:p>
        </w:tc>
      </w:tr>
      <w:tr w:rsidR="002036AC" w:rsidRPr="000077B2" w14:paraId="0E324EE1"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070FE32D" w14:textId="77777777" w:rsidR="002036AC" w:rsidRPr="007A766C" w:rsidRDefault="002036AC" w:rsidP="00DB3F73">
            <w:pPr>
              <w:pStyle w:val="NoSpacing"/>
              <w:spacing w:line="276" w:lineRule="auto"/>
              <w:jc w:val="right"/>
              <w:rPr>
                <w:rFonts w:cs="Times New Roman"/>
              </w:rPr>
            </w:pPr>
            <w:r w:rsidRPr="007A766C">
              <w:rPr>
                <w:rFonts w:cs="Times New Roman"/>
              </w:rPr>
              <w:t>11310</w:t>
            </w:r>
          </w:p>
        </w:tc>
        <w:tc>
          <w:tcPr>
            <w:tcW w:w="0" w:type="auto"/>
            <w:shd w:val="clear" w:color="auto" w:fill="auto"/>
            <w:noWrap/>
            <w:tcMar>
              <w:top w:w="15" w:type="dxa"/>
              <w:left w:w="15" w:type="dxa"/>
              <w:bottom w:w="0" w:type="dxa"/>
              <w:right w:w="15" w:type="dxa"/>
            </w:tcMar>
            <w:vAlign w:val="bottom"/>
            <w:hideMark/>
          </w:tcPr>
          <w:p w14:paraId="078AF6FD" w14:textId="77777777" w:rsidR="002036AC" w:rsidRPr="007A766C" w:rsidRDefault="002036AC" w:rsidP="00DB3F73">
            <w:pPr>
              <w:pStyle w:val="NoSpacing"/>
              <w:spacing w:line="276" w:lineRule="auto"/>
              <w:jc w:val="right"/>
              <w:rPr>
                <w:rFonts w:cs="Times New Roman"/>
              </w:rPr>
            </w:pPr>
            <w:r w:rsidRPr="007A766C">
              <w:rPr>
                <w:rFonts w:cs="Times New Roman"/>
              </w:rPr>
              <w:t>12705</w:t>
            </w:r>
          </w:p>
        </w:tc>
        <w:tc>
          <w:tcPr>
            <w:tcW w:w="0" w:type="auto"/>
            <w:vAlign w:val="bottom"/>
          </w:tcPr>
          <w:p w14:paraId="7B199497" w14:textId="71DAC2C0"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12007.5</w:t>
            </w:r>
          </w:p>
        </w:tc>
        <w:tc>
          <w:tcPr>
            <w:tcW w:w="0" w:type="auto"/>
            <w:shd w:val="clear" w:color="auto" w:fill="auto"/>
            <w:noWrap/>
            <w:tcMar>
              <w:top w:w="15" w:type="dxa"/>
              <w:left w:w="15" w:type="dxa"/>
              <w:bottom w:w="0" w:type="dxa"/>
              <w:right w:w="15" w:type="dxa"/>
            </w:tcMar>
            <w:vAlign w:val="bottom"/>
            <w:hideMark/>
          </w:tcPr>
          <w:p w14:paraId="7931FFE1" w14:textId="4B82FC65" w:rsidR="002036AC" w:rsidRPr="007A766C" w:rsidRDefault="002036AC" w:rsidP="00DB3F73">
            <w:pPr>
              <w:pStyle w:val="NoSpacing"/>
              <w:spacing w:line="276" w:lineRule="auto"/>
              <w:jc w:val="right"/>
              <w:rPr>
                <w:rFonts w:cs="Times New Roman"/>
              </w:rPr>
            </w:pPr>
            <w:r w:rsidRPr="007A766C">
              <w:rPr>
                <w:rFonts w:cs="Times New Roman"/>
              </w:rPr>
              <w:t>1</w:t>
            </w:r>
          </w:p>
        </w:tc>
      </w:tr>
      <w:tr w:rsidR="002036AC" w:rsidRPr="000077B2" w14:paraId="4418B273"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3B08D632" w14:textId="77777777" w:rsidR="002036AC" w:rsidRPr="007A766C" w:rsidRDefault="002036AC" w:rsidP="00DB3F73">
            <w:pPr>
              <w:pStyle w:val="NoSpacing"/>
              <w:spacing w:line="276" w:lineRule="auto"/>
              <w:jc w:val="right"/>
              <w:rPr>
                <w:rFonts w:cs="Times New Roman"/>
              </w:rPr>
            </w:pPr>
            <w:r w:rsidRPr="007A766C">
              <w:rPr>
                <w:rFonts w:cs="Times New Roman"/>
              </w:rPr>
              <w:t>12706</w:t>
            </w:r>
          </w:p>
        </w:tc>
        <w:tc>
          <w:tcPr>
            <w:tcW w:w="0" w:type="auto"/>
            <w:shd w:val="clear" w:color="auto" w:fill="auto"/>
            <w:noWrap/>
            <w:tcMar>
              <w:top w:w="15" w:type="dxa"/>
              <w:left w:w="15" w:type="dxa"/>
              <w:bottom w:w="0" w:type="dxa"/>
              <w:right w:w="15" w:type="dxa"/>
            </w:tcMar>
            <w:vAlign w:val="bottom"/>
            <w:hideMark/>
          </w:tcPr>
          <w:p w14:paraId="5D0E0871" w14:textId="77777777" w:rsidR="002036AC" w:rsidRPr="007A766C" w:rsidRDefault="002036AC" w:rsidP="00DB3F73">
            <w:pPr>
              <w:pStyle w:val="NoSpacing"/>
              <w:spacing w:line="276" w:lineRule="auto"/>
              <w:jc w:val="right"/>
              <w:rPr>
                <w:rFonts w:cs="Times New Roman"/>
              </w:rPr>
            </w:pPr>
            <w:r w:rsidRPr="007A766C">
              <w:rPr>
                <w:rFonts w:cs="Times New Roman"/>
              </w:rPr>
              <w:t>14101</w:t>
            </w:r>
          </w:p>
        </w:tc>
        <w:tc>
          <w:tcPr>
            <w:tcW w:w="0" w:type="auto"/>
            <w:vAlign w:val="bottom"/>
          </w:tcPr>
          <w:p w14:paraId="366DC021" w14:textId="706E3C81"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13403.5</w:t>
            </w:r>
          </w:p>
        </w:tc>
        <w:tc>
          <w:tcPr>
            <w:tcW w:w="0" w:type="auto"/>
            <w:shd w:val="clear" w:color="auto" w:fill="auto"/>
            <w:noWrap/>
            <w:tcMar>
              <w:top w:w="15" w:type="dxa"/>
              <w:left w:w="15" w:type="dxa"/>
              <w:bottom w:w="0" w:type="dxa"/>
              <w:right w:w="15" w:type="dxa"/>
            </w:tcMar>
            <w:vAlign w:val="bottom"/>
            <w:hideMark/>
          </w:tcPr>
          <w:p w14:paraId="7E66AD71" w14:textId="1F666642" w:rsidR="002036AC" w:rsidRPr="007A766C" w:rsidRDefault="002036AC" w:rsidP="00DB3F73">
            <w:pPr>
              <w:pStyle w:val="NoSpacing"/>
              <w:spacing w:line="276" w:lineRule="auto"/>
              <w:jc w:val="right"/>
              <w:rPr>
                <w:rFonts w:cs="Times New Roman"/>
              </w:rPr>
            </w:pPr>
            <w:r w:rsidRPr="007A766C">
              <w:rPr>
                <w:rFonts w:cs="Times New Roman"/>
              </w:rPr>
              <w:t>2</w:t>
            </w:r>
          </w:p>
        </w:tc>
      </w:tr>
      <w:tr w:rsidR="002036AC" w:rsidRPr="000077B2" w14:paraId="68ED3963"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0282BCEC" w14:textId="77777777" w:rsidR="002036AC" w:rsidRPr="007A766C" w:rsidRDefault="002036AC" w:rsidP="00DB3F73">
            <w:pPr>
              <w:pStyle w:val="NoSpacing"/>
              <w:spacing w:line="276" w:lineRule="auto"/>
              <w:jc w:val="right"/>
              <w:rPr>
                <w:rFonts w:cs="Times New Roman"/>
              </w:rPr>
            </w:pPr>
            <w:r w:rsidRPr="007A766C">
              <w:rPr>
                <w:rFonts w:cs="Times New Roman"/>
              </w:rPr>
              <w:t>14102</w:t>
            </w:r>
          </w:p>
        </w:tc>
        <w:tc>
          <w:tcPr>
            <w:tcW w:w="0" w:type="auto"/>
            <w:shd w:val="clear" w:color="auto" w:fill="auto"/>
            <w:noWrap/>
            <w:tcMar>
              <w:top w:w="15" w:type="dxa"/>
              <w:left w:w="15" w:type="dxa"/>
              <w:bottom w:w="0" w:type="dxa"/>
              <w:right w:w="15" w:type="dxa"/>
            </w:tcMar>
            <w:vAlign w:val="bottom"/>
            <w:hideMark/>
          </w:tcPr>
          <w:p w14:paraId="6C9666B9" w14:textId="77777777" w:rsidR="002036AC" w:rsidRPr="007A766C" w:rsidRDefault="002036AC" w:rsidP="00DB3F73">
            <w:pPr>
              <w:pStyle w:val="NoSpacing"/>
              <w:spacing w:line="276" w:lineRule="auto"/>
              <w:jc w:val="right"/>
              <w:rPr>
                <w:rFonts w:cs="Times New Roman"/>
              </w:rPr>
            </w:pPr>
            <w:r w:rsidRPr="007A766C">
              <w:rPr>
                <w:rFonts w:cs="Times New Roman"/>
              </w:rPr>
              <w:t>15497</w:t>
            </w:r>
          </w:p>
        </w:tc>
        <w:tc>
          <w:tcPr>
            <w:tcW w:w="0" w:type="auto"/>
            <w:vAlign w:val="bottom"/>
          </w:tcPr>
          <w:p w14:paraId="14895A08" w14:textId="50140B56"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14799.5</w:t>
            </w:r>
          </w:p>
        </w:tc>
        <w:tc>
          <w:tcPr>
            <w:tcW w:w="0" w:type="auto"/>
            <w:shd w:val="clear" w:color="auto" w:fill="auto"/>
            <w:noWrap/>
            <w:tcMar>
              <w:top w:w="15" w:type="dxa"/>
              <w:left w:w="15" w:type="dxa"/>
              <w:bottom w:w="0" w:type="dxa"/>
              <w:right w:w="15" w:type="dxa"/>
            </w:tcMar>
            <w:vAlign w:val="bottom"/>
            <w:hideMark/>
          </w:tcPr>
          <w:p w14:paraId="60EFC1DE" w14:textId="2B7076C6" w:rsidR="002036AC" w:rsidRPr="007A766C" w:rsidRDefault="002036AC" w:rsidP="00DB3F73">
            <w:pPr>
              <w:pStyle w:val="NoSpacing"/>
              <w:spacing w:line="276" w:lineRule="auto"/>
              <w:jc w:val="right"/>
              <w:rPr>
                <w:rFonts w:cs="Times New Roman"/>
              </w:rPr>
            </w:pPr>
            <w:r w:rsidRPr="007A766C">
              <w:rPr>
                <w:rFonts w:cs="Times New Roman"/>
              </w:rPr>
              <w:t>0</w:t>
            </w:r>
          </w:p>
        </w:tc>
      </w:tr>
      <w:tr w:rsidR="002036AC" w:rsidRPr="000077B2" w14:paraId="697C7C49" w14:textId="77777777" w:rsidTr="002036AC">
        <w:trPr>
          <w:trHeight w:val="280"/>
        </w:trPr>
        <w:tc>
          <w:tcPr>
            <w:tcW w:w="0" w:type="auto"/>
            <w:shd w:val="clear" w:color="auto" w:fill="auto"/>
            <w:noWrap/>
            <w:tcMar>
              <w:top w:w="15" w:type="dxa"/>
              <w:left w:w="15" w:type="dxa"/>
              <w:bottom w:w="0" w:type="dxa"/>
              <w:right w:w="15" w:type="dxa"/>
            </w:tcMar>
            <w:vAlign w:val="bottom"/>
            <w:hideMark/>
          </w:tcPr>
          <w:p w14:paraId="6FBF7FB3" w14:textId="77777777" w:rsidR="002036AC" w:rsidRPr="007A766C" w:rsidRDefault="002036AC" w:rsidP="00DB3F73">
            <w:pPr>
              <w:pStyle w:val="NoSpacing"/>
              <w:spacing w:line="276" w:lineRule="auto"/>
              <w:jc w:val="right"/>
              <w:rPr>
                <w:rFonts w:cs="Times New Roman"/>
              </w:rPr>
            </w:pPr>
            <w:r w:rsidRPr="007A766C">
              <w:rPr>
                <w:rFonts w:cs="Times New Roman"/>
              </w:rPr>
              <w:t>15498</w:t>
            </w:r>
          </w:p>
        </w:tc>
        <w:tc>
          <w:tcPr>
            <w:tcW w:w="0" w:type="auto"/>
            <w:shd w:val="clear" w:color="auto" w:fill="auto"/>
            <w:noWrap/>
            <w:tcMar>
              <w:top w:w="15" w:type="dxa"/>
              <w:left w:w="15" w:type="dxa"/>
              <w:bottom w:w="0" w:type="dxa"/>
              <w:right w:w="15" w:type="dxa"/>
            </w:tcMar>
            <w:vAlign w:val="bottom"/>
            <w:hideMark/>
          </w:tcPr>
          <w:p w14:paraId="2092F615" w14:textId="77777777" w:rsidR="002036AC" w:rsidRPr="007A766C" w:rsidRDefault="002036AC" w:rsidP="00DB3F73">
            <w:pPr>
              <w:pStyle w:val="NoSpacing"/>
              <w:spacing w:line="276" w:lineRule="auto"/>
              <w:jc w:val="right"/>
              <w:rPr>
                <w:rFonts w:cs="Times New Roman"/>
              </w:rPr>
            </w:pPr>
            <w:r w:rsidRPr="007A766C">
              <w:rPr>
                <w:rFonts w:cs="Times New Roman"/>
              </w:rPr>
              <w:t>16893</w:t>
            </w:r>
          </w:p>
        </w:tc>
        <w:tc>
          <w:tcPr>
            <w:tcW w:w="0" w:type="auto"/>
            <w:vAlign w:val="bottom"/>
          </w:tcPr>
          <w:p w14:paraId="2D958DC4" w14:textId="2C03C06E" w:rsidR="002036AC" w:rsidRPr="007A766C" w:rsidRDefault="002036AC" w:rsidP="00DB3F73">
            <w:pPr>
              <w:pStyle w:val="NoSpacing"/>
              <w:spacing w:line="276" w:lineRule="auto"/>
              <w:jc w:val="right"/>
              <w:rPr>
                <w:rFonts w:cs="Times New Roman"/>
              </w:rPr>
            </w:pPr>
            <w:r w:rsidRPr="007A766C">
              <w:rPr>
                <w:rFonts w:eastAsia="Times New Roman" w:cs="Times New Roman"/>
                <w:color w:val="000000"/>
              </w:rPr>
              <w:t>16195.5</w:t>
            </w:r>
          </w:p>
        </w:tc>
        <w:tc>
          <w:tcPr>
            <w:tcW w:w="0" w:type="auto"/>
            <w:shd w:val="clear" w:color="auto" w:fill="auto"/>
            <w:noWrap/>
            <w:tcMar>
              <w:top w:w="15" w:type="dxa"/>
              <w:left w:w="15" w:type="dxa"/>
              <w:bottom w:w="0" w:type="dxa"/>
              <w:right w:w="15" w:type="dxa"/>
            </w:tcMar>
            <w:vAlign w:val="bottom"/>
            <w:hideMark/>
          </w:tcPr>
          <w:p w14:paraId="40F74770" w14:textId="744F9F0C" w:rsidR="002036AC" w:rsidRPr="007A766C" w:rsidRDefault="002036AC" w:rsidP="00DB3F73">
            <w:pPr>
              <w:pStyle w:val="NoSpacing"/>
              <w:spacing w:line="276" w:lineRule="auto"/>
              <w:jc w:val="right"/>
              <w:rPr>
                <w:rFonts w:cs="Times New Roman"/>
              </w:rPr>
            </w:pPr>
            <w:r w:rsidRPr="007A766C">
              <w:rPr>
                <w:rFonts w:cs="Times New Roman"/>
              </w:rPr>
              <w:t>2</w:t>
            </w:r>
          </w:p>
        </w:tc>
      </w:tr>
    </w:tbl>
    <w:p w14:paraId="36DD8943" w14:textId="77777777" w:rsidR="0039150C" w:rsidRDefault="0039150C" w:rsidP="00026C08">
      <w:pPr>
        <w:pStyle w:val="NoSpacing"/>
        <w:spacing w:line="276" w:lineRule="auto"/>
        <w:ind w:left="720"/>
        <w:rPr>
          <w:rStyle w:val="Strong"/>
          <w:rFonts w:cs="Times New Roman"/>
          <w:color w:val="000000"/>
        </w:rPr>
      </w:pPr>
    </w:p>
    <w:p w14:paraId="3BF50C7B" w14:textId="44E13B97" w:rsidR="005D0C1C" w:rsidRDefault="009C445D" w:rsidP="005D0C1C">
      <w:pPr>
        <w:pStyle w:val="NoSpacing"/>
        <w:spacing w:line="276" w:lineRule="auto"/>
        <w:ind w:left="720"/>
        <w:rPr>
          <w:rStyle w:val="Strong"/>
          <w:rFonts w:cs="Times New Roman"/>
          <w:color w:val="000000"/>
        </w:rPr>
      </w:pPr>
      <w:r>
        <w:rPr>
          <w:rStyle w:val="Strong"/>
          <w:rFonts w:cs="Times New Roman"/>
          <w:color w:val="000000"/>
        </w:rPr>
        <w:t>Graph</w:t>
      </w:r>
      <w:r w:rsidR="003E557E">
        <w:rPr>
          <w:rStyle w:val="Strong"/>
          <w:rFonts w:cs="Times New Roman"/>
          <w:color w:val="000000"/>
        </w:rPr>
        <w:t xml:space="preserve"> 1.5.10</w:t>
      </w:r>
      <w:r w:rsidR="002036AC">
        <w:rPr>
          <w:rStyle w:val="Strong"/>
          <w:rFonts w:cs="Times New Roman"/>
          <w:color w:val="000000"/>
        </w:rPr>
        <w:t xml:space="preserve">: </w:t>
      </w:r>
      <w:r w:rsidR="001227E2">
        <w:rPr>
          <w:rStyle w:val="Strong"/>
          <w:rFonts w:cs="Times New Roman"/>
          <w:color w:val="000000"/>
        </w:rPr>
        <w:t xml:space="preserve">Histogram for Energy Used in 2010 for </w:t>
      </w:r>
      <w:r w:rsidR="007A766C">
        <w:rPr>
          <w:rStyle w:val="Strong"/>
          <w:rFonts w:cs="Times New Roman"/>
          <w:color w:val="000000"/>
        </w:rPr>
        <w:t xml:space="preserve">137 </w:t>
      </w:r>
      <w:r w:rsidR="001227E2">
        <w:rPr>
          <w:rStyle w:val="Strong"/>
          <w:rFonts w:cs="Times New Roman"/>
          <w:color w:val="000000"/>
        </w:rPr>
        <w:t>Countries in the World</w:t>
      </w:r>
    </w:p>
    <w:p w14:paraId="0FB7E820" w14:textId="77777777" w:rsidR="005D0C1C" w:rsidRDefault="005D0C1C" w:rsidP="005D0C1C">
      <w:pPr>
        <w:pStyle w:val="NoSpacing"/>
        <w:spacing w:line="276" w:lineRule="auto"/>
        <w:ind w:left="720"/>
        <w:rPr>
          <w:rStyle w:val="Strong"/>
          <w:rFonts w:cs="Times New Roman"/>
          <w:color w:val="000000"/>
        </w:rPr>
      </w:pPr>
    </w:p>
    <w:p w14:paraId="02E62E18" w14:textId="0957ECE2" w:rsidR="002036AC" w:rsidRPr="00FB44D9" w:rsidRDefault="00826AFA" w:rsidP="00DB3F73">
      <w:pPr>
        <w:pStyle w:val="NoSpacing"/>
        <w:spacing w:line="276" w:lineRule="auto"/>
        <w:ind w:left="720"/>
        <w:rPr>
          <w:rStyle w:val="Strong"/>
          <w:rFonts w:cs="Times New Roman"/>
          <w:color w:val="000000"/>
        </w:rPr>
      </w:pPr>
      <w:r>
        <w:rPr>
          <w:noProof/>
          <w:lang w:eastAsia="en-US"/>
        </w:rPr>
        <w:drawing>
          <wp:inline distT="0" distB="0" distL="0" distR="0" wp14:anchorId="05E54B50" wp14:editId="57A4B14A">
            <wp:extent cx="4695825" cy="2847975"/>
            <wp:effectExtent l="0" t="0" r="9525" b="9525"/>
            <wp:docPr id="5"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B72F7A9" w14:textId="6BE7A967" w:rsidR="009E238E" w:rsidRDefault="00E973BB" w:rsidP="00DB3F73">
      <w:pPr>
        <w:pStyle w:val="NoSpacing"/>
        <w:spacing w:line="276" w:lineRule="auto"/>
        <w:ind w:left="720"/>
        <w:rPr>
          <w:rStyle w:val="Strong"/>
          <w:b w:val="0"/>
          <w:color w:val="000000"/>
        </w:rPr>
      </w:pPr>
      <w:r>
        <w:rPr>
          <w:rStyle w:val="Strong"/>
          <w:b w:val="0"/>
          <w:color w:val="000000"/>
        </w:rPr>
        <w:br/>
      </w:r>
      <w:r w:rsidR="009E238E">
        <w:rPr>
          <w:rStyle w:val="Strong"/>
          <w:b w:val="0"/>
          <w:color w:val="000000"/>
        </w:rPr>
        <w:t>Notice that the vertical axes starts at 0, there is a title on the graph, the axes have labels, and the tick marks are labeled</w:t>
      </w:r>
      <w:r w:rsidR="003D4E90">
        <w:rPr>
          <w:rStyle w:val="Strong"/>
          <w:b w:val="0"/>
          <w:color w:val="000000"/>
        </w:rPr>
        <w:t xml:space="preserve">. </w:t>
      </w:r>
      <w:r w:rsidR="009E238E">
        <w:rPr>
          <w:rStyle w:val="Strong"/>
          <w:b w:val="0"/>
          <w:color w:val="000000"/>
        </w:rPr>
        <w:t>This is a correct way to draw a graph, and allows people to know what the data represents.</w:t>
      </w:r>
    </w:p>
    <w:p w14:paraId="07B6254B" w14:textId="77777777" w:rsidR="005D0C1C" w:rsidRDefault="005D0C1C" w:rsidP="00DB3F73">
      <w:pPr>
        <w:pStyle w:val="NoSpacing"/>
        <w:spacing w:line="276" w:lineRule="auto"/>
        <w:rPr>
          <w:rStyle w:val="Strong"/>
          <w:color w:val="000000"/>
        </w:rPr>
      </w:pPr>
    </w:p>
    <w:p w14:paraId="1D50C60E" w14:textId="77777777" w:rsidR="005D0C1C" w:rsidRDefault="005D0C1C" w:rsidP="00DB3F73">
      <w:pPr>
        <w:pStyle w:val="NoSpacing"/>
        <w:spacing w:line="276" w:lineRule="auto"/>
        <w:rPr>
          <w:rStyle w:val="Strong"/>
          <w:color w:val="000000"/>
        </w:rPr>
      </w:pPr>
    </w:p>
    <w:p w14:paraId="3ECAC3EE" w14:textId="77777777" w:rsidR="005D0C1C" w:rsidRDefault="005D0C1C" w:rsidP="00DB3F73">
      <w:pPr>
        <w:pStyle w:val="NoSpacing"/>
        <w:spacing w:line="276" w:lineRule="auto"/>
        <w:rPr>
          <w:rStyle w:val="Strong"/>
          <w:color w:val="000000"/>
        </w:rPr>
      </w:pPr>
    </w:p>
    <w:p w14:paraId="2B3820FD" w14:textId="23565298" w:rsidR="009E238E" w:rsidRDefault="009E238E" w:rsidP="00DB3F73">
      <w:pPr>
        <w:pStyle w:val="NoSpacing"/>
        <w:spacing w:line="276" w:lineRule="auto"/>
        <w:rPr>
          <w:rStyle w:val="Strong"/>
          <w:color w:val="000000"/>
        </w:rPr>
      </w:pPr>
      <w:r w:rsidRPr="009E238E">
        <w:rPr>
          <w:rStyle w:val="Strong"/>
          <w:color w:val="000000"/>
        </w:rPr>
        <w:lastRenderedPageBreak/>
        <w:t>Interpreting graphs:</w:t>
      </w:r>
    </w:p>
    <w:p w14:paraId="5B5DD7CE" w14:textId="31C95061" w:rsidR="00F94044" w:rsidRDefault="009E238E" w:rsidP="00DB3F73">
      <w:pPr>
        <w:pStyle w:val="NoSpacing"/>
        <w:spacing w:line="276" w:lineRule="auto"/>
        <w:rPr>
          <w:rStyle w:val="Strong"/>
          <w:b w:val="0"/>
          <w:color w:val="000000"/>
        </w:rPr>
      </w:pPr>
      <w:r>
        <w:rPr>
          <w:rStyle w:val="Strong"/>
          <w:b w:val="0"/>
          <w:color w:val="000000"/>
        </w:rPr>
        <w:t xml:space="preserve">It is important </w:t>
      </w:r>
      <w:r w:rsidR="00C32AE4">
        <w:rPr>
          <w:rStyle w:val="Strong"/>
          <w:b w:val="0"/>
          <w:color w:val="000000"/>
        </w:rPr>
        <w:t>to be able to interpret graphs</w:t>
      </w:r>
      <w:r w:rsidR="003D4E90">
        <w:rPr>
          <w:rStyle w:val="Strong"/>
          <w:b w:val="0"/>
          <w:color w:val="000000"/>
        </w:rPr>
        <w:t xml:space="preserve">. </w:t>
      </w:r>
      <w:r w:rsidR="00C32AE4">
        <w:rPr>
          <w:rStyle w:val="Strong"/>
          <w:b w:val="0"/>
          <w:color w:val="000000"/>
        </w:rPr>
        <w:t>If you</w:t>
      </w:r>
      <w:r w:rsidR="007A766C">
        <w:rPr>
          <w:rStyle w:val="Strong"/>
          <w:b w:val="0"/>
          <w:color w:val="000000"/>
        </w:rPr>
        <w:t xml:space="preserve"> look at the graphs in Example </w:t>
      </w:r>
      <w:r w:rsidR="00C32AE4">
        <w:rPr>
          <w:rStyle w:val="Strong"/>
          <w:b w:val="0"/>
          <w:color w:val="000000"/>
        </w:rPr>
        <w:t>1.5.1</w:t>
      </w:r>
      <w:r w:rsidR="009B0E31">
        <w:rPr>
          <w:rStyle w:val="Strong"/>
          <w:b w:val="0"/>
          <w:color w:val="000000"/>
        </w:rPr>
        <w:t>, you can see that Pepsi is more popular than any of the other drinks</w:t>
      </w:r>
      <w:r w:rsidR="003D4E90">
        <w:rPr>
          <w:rStyle w:val="Strong"/>
          <w:b w:val="0"/>
          <w:color w:val="000000"/>
        </w:rPr>
        <w:t xml:space="preserve">. </w:t>
      </w:r>
      <w:r w:rsidR="009B0E31">
        <w:rPr>
          <w:rStyle w:val="Strong"/>
          <w:b w:val="0"/>
          <w:color w:val="000000"/>
        </w:rPr>
        <w:t>You can also see that Sprite is the least popular, and that Mt</w:t>
      </w:r>
      <w:r w:rsidR="007A766C">
        <w:rPr>
          <w:rStyle w:val="Strong"/>
          <w:b w:val="0"/>
          <w:color w:val="000000"/>
        </w:rPr>
        <w:t>.</w:t>
      </w:r>
      <w:r w:rsidR="009B0E31">
        <w:rPr>
          <w:rStyle w:val="Strong"/>
          <w:b w:val="0"/>
          <w:color w:val="000000"/>
        </w:rPr>
        <w:t xml:space="preserve"> Dew and Dr. Pepper are equally liked</w:t>
      </w:r>
      <w:r w:rsidR="003D4E90">
        <w:rPr>
          <w:rStyle w:val="Strong"/>
          <w:b w:val="0"/>
          <w:color w:val="000000"/>
        </w:rPr>
        <w:t xml:space="preserve">. </w:t>
      </w:r>
      <w:r w:rsidR="009B0E31">
        <w:rPr>
          <w:rStyle w:val="Strong"/>
          <w:b w:val="0"/>
          <w:color w:val="000000"/>
        </w:rPr>
        <w:t>If yo</w:t>
      </w:r>
      <w:r w:rsidR="007A766C">
        <w:rPr>
          <w:rStyle w:val="Strong"/>
          <w:b w:val="0"/>
          <w:color w:val="000000"/>
        </w:rPr>
        <w:t xml:space="preserve">u look at the graph in Example </w:t>
      </w:r>
      <w:r w:rsidR="009B0E31">
        <w:rPr>
          <w:rStyle w:val="Strong"/>
          <w:b w:val="0"/>
          <w:color w:val="000000"/>
        </w:rPr>
        <w:t>1.5.2, you can see that most countries use around 839.5 kg of energy per capita</w:t>
      </w:r>
      <w:r w:rsidR="003D4E90">
        <w:rPr>
          <w:rStyle w:val="Strong"/>
          <w:b w:val="0"/>
          <w:color w:val="000000"/>
        </w:rPr>
        <w:t xml:space="preserve">. </w:t>
      </w:r>
      <w:r w:rsidR="009B0E31">
        <w:rPr>
          <w:rStyle w:val="Strong"/>
          <w:b w:val="0"/>
          <w:color w:val="000000"/>
        </w:rPr>
        <w:t>You can also see that the graph is heavily weighted to the lower amounts of energy use, and that there is a gap between the bulk of the amounts and the higher ends</w:t>
      </w:r>
      <w:r w:rsidR="003D4E90">
        <w:rPr>
          <w:rStyle w:val="Strong"/>
          <w:b w:val="0"/>
          <w:color w:val="000000"/>
        </w:rPr>
        <w:t xml:space="preserve">. </w:t>
      </w:r>
      <w:r w:rsidR="009B0E31">
        <w:rPr>
          <w:rStyle w:val="Strong"/>
          <w:b w:val="0"/>
          <w:color w:val="000000"/>
        </w:rPr>
        <w:t>So there are very few countries that use over 9215.5 kg of energy per capita</w:t>
      </w:r>
      <w:r w:rsidR="003D4E90">
        <w:rPr>
          <w:rStyle w:val="Strong"/>
          <w:b w:val="0"/>
          <w:color w:val="000000"/>
        </w:rPr>
        <w:t xml:space="preserve">. </w:t>
      </w:r>
      <w:r w:rsidR="009B0E31">
        <w:rPr>
          <w:rStyle w:val="Strong"/>
          <w:b w:val="0"/>
          <w:color w:val="000000"/>
        </w:rPr>
        <w:t>Since the data is quantitative, we can talk about the shape of the distribution</w:t>
      </w:r>
      <w:r w:rsidR="003D4E90">
        <w:rPr>
          <w:rStyle w:val="Strong"/>
          <w:b w:val="0"/>
          <w:color w:val="000000"/>
        </w:rPr>
        <w:t xml:space="preserve">. </w:t>
      </w:r>
      <w:r w:rsidR="009B0E31">
        <w:rPr>
          <w:rStyle w:val="Strong"/>
          <w:b w:val="0"/>
          <w:color w:val="000000"/>
        </w:rPr>
        <w:t>This graph would be called skewed right, since the data on the right side of the graph is th</w:t>
      </w:r>
      <w:r w:rsidR="00BE04B0">
        <w:rPr>
          <w:rStyle w:val="Strong"/>
          <w:b w:val="0"/>
          <w:color w:val="000000"/>
        </w:rPr>
        <w:t>e unusual data, and if it was not</w:t>
      </w:r>
      <w:r w:rsidR="009B0E31">
        <w:rPr>
          <w:rStyle w:val="Strong"/>
          <w:b w:val="0"/>
          <w:color w:val="000000"/>
        </w:rPr>
        <w:t xml:space="preserve"> there, then the graph may look more symmetric</w:t>
      </w:r>
      <w:r w:rsidR="003D4E90">
        <w:rPr>
          <w:rStyle w:val="Strong"/>
          <w:b w:val="0"/>
          <w:color w:val="000000"/>
        </w:rPr>
        <w:t xml:space="preserve">. </w:t>
      </w:r>
      <w:r w:rsidR="00341DEA">
        <w:rPr>
          <w:rStyle w:val="Strong"/>
          <w:b w:val="0"/>
          <w:color w:val="000000"/>
        </w:rPr>
        <w:t xml:space="preserve">Some basic shapes of </w:t>
      </w:r>
      <w:r w:rsidR="007A766C">
        <w:rPr>
          <w:rStyle w:val="Strong"/>
          <w:b w:val="0"/>
          <w:color w:val="000000"/>
        </w:rPr>
        <w:t xml:space="preserve">histograms </w:t>
      </w:r>
      <w:r w:rsidR="00341DEA">
        <w:rPr>
          <w:rStyle w:val="Strong"/>
          <w:b w:val="0"/>
          <w:color w:val="000000"/>
        </w:rPr>
        <w:t>are shown below.</w:t>
      </w:r>
    </w:p>
    <w:p w14:paraId="5429B7DE" w14:textId="77777777" w:rsidR="008A55AB" w:rsidRDefault="008A55AB" w:rsidP="00DB3F73">
      <w:pPr>
        <w:pStyle w:val="NoSpacing"/>
        <w:spacing w:line="276" w:lineRule="auto"/>
        <w:rPr>
          <w:rStyle w:val="Strong"/>
          <w:b w:val="0"/>
          <w:color w:val="000000"/>
        </w:rPr>
      </w:pPr>
    </w:p>
    <w:p w14:paraId="374820B3" w14:textId="0D7291D7" w:rsidR="008A4179" w:rsidRDefault="003E557E" w:rsidP="00026C08">
      <w:pPr>
        <w:pStyle w:val="NoSpacing"/>
        <w:spacing w:line="276" w:lineRule="auto"/>
        <w:ind w:firstLine="720"/>
        <w:rPr>
          <w:rStyle w:val="Strong"/>
          <w:rFonts w:cs="Times New Roman"/>
          <w:color w:val="000000"/>
        </w:rPr>
      </w:pPr>
      <w:r>
        <w:rPr>
          <w:rStyle w:val="Strong"/>
          <w:rFonts w:cs="Times New Roman"/>
          <w:color w:val="000000"/>
        </w:rPr>
        <w:t>Graph 1.5.11</w:t>
      </w:r>
      <w:r w:rsidR="007A766C">
        <w:rPr>
          <w:rStyle w:val="Strong"/>
          <w:rFonts w:cs="Times New Roman"/>
          <w:color w:val="000000"/>
        </w:rPr>
        <w:t>:</w:t>
      </w:r>
      <w:r w:rsidR="00026C08">
        <w:rPr>
          <w:rStyle w:val="Strong"/>
          <w:rFonts w:cs="Times New Roman"/>
          <w:color w:val="000000"/>
        </w:rPr>
        <w:t xml:space="preserve"> Example of Symmetric Histogram</w:t>
      </w:r>
    </w:p>
    <w:p w14:paraId="7A51EE69" w14:textId="39CB9642" w:rsidR="00341DEA" w:rsidRDefault="00341DEA" w:rsidP="00DB3F73">
      <w:pPr>
        <w:pStyle w:val="NoSpacing"/>
        <w:spacing w:line="276" w:lineRule="auto"/>
        <w:ind w:firstLine="720"/>
        <w:rPr>
          <w:rStyle w:val="Strong"/>
          <w:b w:val="0"/>
          <w:color w:val="000000"/>
        </w:rPr>
      </w:pPr>
      <w:r>
        <w:rPr>
          <w:noProof/>
          <w:lang w:eastAsia="en-US"/>
        </w:rPr>
        <w:drawing>
          <wp:inline distT="0" distB="0" distL="0" distR="0" wp14:anchorId="52502749" wp14:editId="75AAA77A">
            <wp:extent cx="4305300" cy="2200275"/>
            <wp:effectExtent l="0" t="0" r="0" b="9525"/>
            <wp:docPr id="6" name="Chart 6"/>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1B16801D" w14:textId="1ED6B7E9" w:rsidR="009C445D" w:rsidRDefault="009C445D" w:rsidP="00DB3F73">
      <w:pPr>
        <w:pStyle w:val="NoSpacing"/>
        <w:spacing w:line="276" w:lineRule="auto"/>
        <w:rPr>
          <w:rStyle w:val="Strong"/>
          <w:b w:val="0"/>
          <w:color w:val="000000"/>
        </w:rPr>
      </w:pPr>
    </w:p>
    <w:p w14:paraId="651B39D5" w14:textId="7F518A6B" w:rsidR="008A4179" w:rsidRDefault="003E557E" w:rsidP="00026C08">
      <w:pPr>
        <w:pStyle w:val="NoSpacing"/>
        <w:spacing w:line="276" w:lineRule="auto"/>
        <w:ind w:firstLine="720"/>
        <w:rPr>
          <w:rStyle w:val="Strong"/>
          <w:rFonts w:cs="Times New Roman"/>
          <w:color w:val="000000"/>
        </w:rPr>
      </w:pPr>
      <w:r>
        <w:rPr>
          <w:rStyle w:val="Strong"/>
          <w:rFonts w:cs="Times New Roman"/>
          <w:color w:val="000000"/>
        </w:rPr>
        <w:t>Graph 1.5.12</w:t>
      </w:r>
      <w:r w:rsidR="008A4179">
        <w:rPr>
          <w:rStyle w:val="Strong"/>
          <w:rFonts w:cs="Times New Roman"/>
          <w:color w:val="000000"/>
        </w:rPr>
        <w:t>: Example of Skewed Right Histogram</w:t>
      </w:r>
    </w:p>
    <w:p w14:paraId="1CF86FA7" w14:textId="32CB78D3" w:rsidR="00A167B2" w:rsidRDefault="00A167B2" w:rsidP="00DB3F73">
      <w:pPr>
        <w:pStyle w:val="NoSpacing"/>
        <w:spacing w:line="276" w:lineRule="auto"/>
        <w:ind w:firstLine="720"/>
        <w:rPr>
          <w:rStyle w:val="Strong"/>
          <w:b w:val="0"/>
          <w:color w:val="000000"/>
        </w:rPr>
      </w:pPr>
      <w:r>
        <w:rPr>
          <w:noProof/>
          <w:lang w:eastAsia="en-US"/>
        </w:rPr>
        <w:drawing>
          <wp:inline distT="0" distB="0" distL="0" distR="0" wp14:anchorId="152ED028" wp14:editId="492DCADA">
            <wp:extent cx="4276725" cy="2038350"/>
            <wp:effectExtent l="0" t="0" r="9525" b="0"/>
            <wp:docPr id="7" name="Chart 7"/>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20CF1EE7" w14:textId="77777777" w:rsidR="005D0C1C" w:rsidRDefault="005D0C1C" w:rsidP="008A55AB">
      <w:pPr>
        <w:pStyle w:val="NoSpacing"/>
        <w:spacing w:line="276" w:lineRule="auto"/>
        <w:rPr>
          <w:rStyle w:val="Strong"/>
          <w:rFonts w:cs="Times New Roman"/>
          <w:b w:val="0"/>
          <w:color w:val="000000"/>
        </w:rPr>
      </w:pPr>
    </w:p>
    <w:p w14:paraId="03CB47D3" w14:textId="77777777" w:rsidR="005D0C1C" w:rsidRDefault="005D0C1C" w:rsidP="008A55AB">
      <w:pPr>
        <w:pStyle w:val="NoSpacing"/>
        <w:spacing w:line="276" w:lineRule="auto"/>
        <w:rPr>
          <w:rStyle w:val="Strong"/>
          <w:rFonts w:cs="Times New Roman"/>
          <w:b w:val="0"/>
          <w:color w:val="000000"/>
        </w:rPr>
      </w:pPr>
    </w:p>
    <w:p w14:paraId="288F0C45" w14:textId="77777777" w:rsidR="005D0C1C" w:rsidRPr="00026C08" w:rsidRDefault="005D0C1C" w:rsidP="008A55AB">
      <w:pPr>
        <w:pStyle w:val="NoSpacing"/>
        <w:spacing w:line="276" w:lineRule="auto"/>
        <w:rPr>
          <w:rStyle w:val="Strong"/>
          <w:rFonts w:cs="Times New Roman"/>
          <w:b w:val="0"/>
          <w:color w:val="000000"/>
        </w:rPr>
      </w:pPr>
    </w:p>
    <w:p w14:paraId="42E703E7" w14:textId="7638163E" w:rsidR="008A4179" w:rsidRPr="00026C08" w:rsidRDefault="003E557E" w:rsidP="00026C08">
      <w:pPr>
        <w:pStyle w:val="NoSpacing"/>
        <w:spacing w:line="276" w:lineRule="auto"/>
        <w:ind w:firstLine="720"/>
        <w:rPr>
          <w:rStyle w:val="Strong"/>
          <w:rFonts w:cs="Times New Roman"/>
          <w:color w:val="000000"/>
        </w:rPr>
      </w:pPr>
      <w:r>
        <w:rPr>
          <w:rStyle w:val="Strong"/>
          <w:rFonts w:cs="Times New Roman"/>
          <w:color w:val="000000"/>
        </w:rPr>
        <w:lastRenderedPageBreak/>
        <w:t>Graph 1.5.13</w:t>
      </w:r>
      <w:r w:rsidR="008A4179">
        <w:rPr>
          <w:rStyle w:val="Strong"/>
          <w:rFonts w:cs="Times New Roman"/>
          <w:color w:val="000000"/>
        </w:rPr>
        <w:t>: Example of Skewed Left Histogram</w:t>
      </w:r>
    </w:p>
    <w:p w14:paraId="01E01205" w14:textId="33D220F4" w:rsidR="00A167B2" w:rsidRPr="009E238E" w:rsidRDefault="00A167B2" w:rsidP="00DB3F73">
      <w:pPr>
        <w:pStyle w:val="NoSpacing"/>
        <w:spacing w:line="276" w:lineRule="auto"/>
        <w:ind w:firstLine="720"/>
        <w:rPr>
          <w:rStyle w:val="Strong"/>
          <w:b w:val="0"/>
          <w:color w:val="000000"/>
        </w:rPr>
      </w:pPr>
      <w:r>
        <w:rPr>
          <w:noProof/>
          <w:lang w:eastAsia="en-US"/>
        </w:rPr>
        <w:drawing>
          <wp:inline distT="0" distB="0" distL="0" distR="0" wp14:anchorId="1F470922" wp14:editId="583636C7">
            <wp:extent cx="4219575" cy="2181225"/>
            <wp:effectExtent l="0" t="0" r="9525" b="9525"/>
            <wp:docPr id="8" name="Chart 8"/>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5C178480" w14:textId="77777777" w:rsidR="008A4179" w:rsidRDefault="008A4179" w:rsidP="00DB3F73">
      <w:pPr>
        <w:pStyle w:val="NoSpacing"/>
        <w:spacing w:line="276" w:lineRule="auto"/>
        <w:rPr>
          <w:rStyle w:val="Strong"/>
          <w:b w:val="0"/>
          <w:color w:val="000000"/>
        </w:rPr>
      </w:pPr>
    </w:p>
    <w:p w14:paraId="236DE531" w14:textId="77777777" w:rsidR="0039150C" w:rsidRPr="0039150C" w:rsidRDefault="0039150C" w:rsidP="00DB3F73">
      <w:pPr>
        <w:pStyle w:val="NoSpacing"/>
        <w:spacing w:line="276" w:lineRule="auto"/>
        <w:rPr>
          <w:rStyle w:val="Strong"/>
          <w:b w:val="0"/>
          <w:color w:val="000000"/>
        </w:rPr>
      </w:pPr>
    </w:p>
    <w:p w14:paraId="0A065F53" w14:textId="1E3EED4D" w:rsidR="008F4366" w:rsidRPr="000D4D1F" w:rsidRDefault="008F4366" w:rsidP="00DB3F73">
      <w:pPr>
        <w:pStyle w:val="NoSpacing"/>
        <w:spacing w:line="276" w:lineRule="auto"/>
        <w:rPr>
          <w:rStyle w:val="Strong"/>
          <w:color w:val="000000"/>
          <w:sz w:val="28"/>
        </w:rPr>
      </w:pPr>
      <w:r w:rsidRPr="000D4D1F">
        <w:rPr>
          <w:rStyle w:val="Strong"/>
          <w:color w:val="000000"/>
          <w:sz w:val="28"/>
        </w:rPr>
        <w:t xml:space="preserve">Section 1.6: </w:t>
      </w:r>
      <w:r w:rsidRPr="000D4D1F">
        <w:rPr>
          <w:rFonts w:cstheme="minorHAnsi"/>
          <w:b/>
          <w:spacing w:val="-2"/>
          <w:sz w:val="28"/>
        </w:rPr>
        <w:t>Graphics in the Media</w:t>
      </w:r>
    </w:p>
    <w:p w14:paraId="5038BE70" w14:textId="365FFD33" w:rsidR="001C1338" w:rsidRPr="001C1338" w:rsidRDefault="00A167B2" w:rsidP="00DB3F73">
      <w:pPr>
        <w:pStyle w:val="NoSpacing"/>
        <w:spacing w:line="276" w:lineRule="auto"/>
      </w:pPr>
      <w:r>
        <w:t>There are many other types of graphs you will encounter</w:t>
      </w:r>
      <w:r w:rsidR="008A4179">
        <w:t xml:space="preserve"> in the media</w:t>
      </w:r>
      <w:r w:rsidR="00976112">
        <w:t>.</w:t>
      </w:r>
    </w:p>
    <w:p w14:paraId="7D8934CA" w14:textId="77777777" w:rsidR="00731721" w:rsidRDefault="00731721" w:rsidP="00DB3F73">
      <w:pPr>
        <w:pStyle w:val="NoSpacing"/>
        <w:spacing w:line="276" w:lineRule="auto"/>
        <w:rPr>
          <w:b/>
          <w:bCs/>
        </w:rPr>
      </w:pPr>
    </w:p>
    <w:p w14:paraId="5A91358E" w14:textId="18016E03" w:rsidR="00731721" w:rsidRDefault="00731721" w:rsidP="00DB3F73">
      <w:pPr>
        <w:pStyle w:val="NoSpacing"/>
        <w:spacing w:line="276" w:lineRule="auto"/>
        <w:rPr>
          <w:b/>
          <w:bCs/>
        </w:rPr>
      </w:pPr>
      <w:r>
        <w:rPr>
          <w:b/>
          <w:bCs/>
        </w:rPr>
        <w:t>Multiple Line Graphs</w:t>
      </w:r>
      <w:r w:rsidR="008A4179">
        <w:rPr>
          <w:b/>
          <w:bCs/>
        </w:rPr>
        <w:t>:</w:t>
      </w:r>
    </w:p>
    <w:p w14:paraId="52FA0D5A" w14:textId="12D689C3" w:rsidR="008A55AB" w:rsidRPr="005D0C1C" w:rsidRDefault="00731721" w:rsidP="00DB3F73">
      <w:pPr>
        <w:pStyle w:val="NoSpacing"/>
        <w:spacing w:line="276" w:lineRule="auto"/>
        <w:rPr>
          <w:bCs/>
          <w:i/>
        </w:rPr>
      </w:pPr>
      <w:r>
        <w:rPr>
          <w:bCs/>
        </w:rPr>
        <w:t>A line graph is useful for seeing trends over time</w:t>
      </w:r>
      <w:r w:rsidR="003D4E90">
        <w:rPr>
          <w:bCs/>
        </w:rPr>
        <w:t xml:space="preserve">. </w:t>
      </w:r>
      <w:r>
        <w:rPr>
          <w:bCs/>
        </w:rPr>
        <w:t>Multiple line graphs are useful for seeing trends over time, and also comparing two or more data sets</w:t>
      </w:r>
      <w:r w:rsidR="003D4E90">
        <w:rPr>
          <w:bCs/>
        </w:rPr>
        <w:t xml:space="preserve">. </w:t>
      </w:r>
      <w:r>
        <w:rPr>
          <w:bCs/>
        </w:rPr>
        <w:t>As an example, suppo</w:t>
      </w:r>
      <w:r w:rsidR="00CC054B">
        <w:rPr>
          <w:bCs/>
        </w:rPr>
        <w:t xml:space="preserve">se you want to </w:t>
      </w:r>
      <w:r w:rsidR="008A4179">
        <w:rPr>
          <w:bCs/>
        </w:rPr>
        <w:t>examine</w:t>
      </w:r>
      <w:r w:rsidR="00CC054B">
        <w:rPr>
          <w:bCs/>
        </w:rPr>
        <w:t xml:space="preserve"> the average SAT critical reading s</w:t>
      </w:r>
      <w:r>
        <w:rPr>
          <w:bCs/>
        </w:rPr>
        <w:t xml:space="preserve">core over time for Arizona </w:t>
      </w:r>
      <w:r w:rsidR="00CC054B">
        <w:rPr>
          <w:bCs/>
        </w:rPr>
        <w:t xml:space="preserve">students, but you further want to </w:t>
      </w:r>
      <w:r w:rsidR="008A4179">
        <w:rPr>
          <w:bCs/>
        </w:rPr>
        <w:t>compare the averages</w:t>
      </w:r>
      <w:r w:rsidR="00CC054B">
        <w:rPr>
          <w:bCs/>
        </w:rPr>
        <w:t xml:space="preserve"> overall and between genders</w:t>
      </w:r>
      <w:r w:rsidR="003D4E90">
        <w:rPr>
          <w:bCs/>
        </w:rPr>
        <w:t xml:space="preserve">. </w:t>
      </w:r>
      <w:r w:rsidR="00CC054B">
        <w:rPr>
          <w:bCs/>
        </w:rPr>
        <w:t>So</w:t>
      </w:r>
      <w:r w:rsidR="008A4179">
        <w:rPr>
          <w:bCs/>
        </w:rPr>
        <w:t>,</w:t>
      </w:r>
      <w:r w:rsidR="00CC054B">
        <w:rPr>
          <w:bCs/>
        </w:rPr>
        <w:t xml:space="preserve"> a multiple l</w:t>
      </w:r>
      <w:r w:rsidR="008A4179">
        <w:rPr>
          <w:bCs/>
        </w:rPr>
        <w:t>ine graph like the following may</w:t>
      </w:r>
      <w:r w:rsidR="00CC054B">
        <w:rPr>
          <w:bCs/>
        </w:rPr>
        <w:t xml:space="preserve"> be used</w:t>
      </w:r>
      <w:r w:rsidR="003D4E90">
        <w:rPr>
          <w:bCs/>
        </w:rPr>
        <w:t xml:space="preserve">. </w:t>
      </w:r>
      <w:r w:rsidR="00CC054B">
        <w:rPr>
          <w:bCs/>
        </w:rPr>
        <w:t>As you can see, the average score for SAT critical reading has been going down over the years</w:t>
      </w:r>
      <w:r w:rsidR="003D4E90">
        <w:rPr>
          <w:bCs/>
        </w:rPr>
        <w:t xml:space="preserve">. </w:t>
      </w:r>
      <w:r w:rsidR="00CC054B">
        <w:rPr>
          <w:bCs/>
        </w:rPr>
        <w:t>You can also see that the average score for male students is higher than the average score for female students for all of the years</w:t>
      </w:r>
      <w:r w:rsidR="003D4E90">
        <w:rPr>
          <w:bCs/>
        </w:rPr>
        <w:t xml:space="preserve">. </w:t>
      </w:r>
      <w:r w:rsidR="00CC054B">
        <w:rPr>
          <w:bCs/>
        </w:rPr>
        <w:t>The other interesting aspect that you can see is that the average score</w:t>
      </w:r>
      <w:r w:rsidR="008A4179">
        <w:rPr>
          <w:bCs/>
        </w:rPr>
        <w:t>s for male and female</w:t>
      </w:r>
      <w:r w:rsidR="00CC054B">
        <w:rPr>
          <w:bCs/>
        </w:rPr>
        <w:t xml:space="preserve"> use</w:t>
      </w:r>
      <w:r w:rsidR="008A4179">
        <w:rPr>
          <w:bCs/>
        </w:rPr>
        <w:t>d</w:t>
      </w:r>
      <w:r w:rsidR="00CC054B">
        <w:rPr>
          <w:bCs/>
        </w:rPr>
        <w:t xml:space="preserve"> to be closer to each other, then they separated fairly far, and look to be getting closer to each other</w:t>
      </w:r>
      <w:r w:rsidR="002A4871">
        <w:rPr>
          <w:bCs/>
        </w:rPr>
        <w:t xml:space="preserve"> again</w:t>
      </w:r>
      <w:r w:rsidR="003D4E90">
        <w:rPr>
          <w:bCs/>
        </w:rPr>
        <w:t xml:space="preserve">. </w:t>
      </w:r>
      <w:r w:rsidR="00CC054B">
        <w:rPr>
          <w:bCs/>
        </w:rPr>
        <w:t>One last comment is that even though there is a difference between male and female average score, the average scores seem to follow each other</w:t>
      </w:r>
      <w:r w:rsidR="003D4E90">
        <w:rPr>
          <w:bCs/>
        </w:rPr>
        <w:t xml:space="preserve">. </w:t>
      </w:r>
      <w:r w:rsidR="00CC054B">
        <w:rPr>
          <w:bCs/>
        </w:rPr>
        <w:t>In other words, when the male score was going down, so was the female score</w:t>
      </w:r>
      <w:r w:rsidR="003D4E90">
        <w:rPr>
          <w:bCs/>
        </w:rPr>
        <w:t xml:space="preserve">. </w:t>
      </w:r>
      <w:r w:rsidR="00337876">
        <w:rPr>
          <w:bCs/>
        </w:rPr>
        <w:t>Do be careful</w:t>
      </w:r>
      <w:r w:rsidR="003D4E90">
        <w:rPr>
          <w:bCs/>
        </w:rPr>
        <w:t xml:space="preserve">. </w:t>
      </w:r>
      <w:r w:rsidR="00BE04B0">
        <w:rPr>
          <w:bCs/>
        </w:rPr>
        <w:t>Do no</w:t>
      </w:r>
      <w:r w:rsidR="00337876">
        <w:rPr>
          <w:bCs/>
        </w:rPr>
        <w:t>t try to make</w:t>
      </w:r>
      <w:r w:rsidR="002A4871">
        <w:rPr>
          <w:bCs/>
        </w:rPr>
        <w:t xml:space="preserve"> up</w:t>
      </w:r>
      <w:r w:rsidR="00337876">
        <w:rPr>
          <w:bCs/>
        </w:rPr>
        <w:t xml:space="preserve"> a reason for the scores to go down</w:t>
      </w:r>
      <w:r w:rsidR="003D4E90">
        <w:rPr>
          <w:bCs/>
        </w:rPr>
        <w:t xml:space="preserve">. </w:t>
      </w:r>
      <w:r w:rsidR="00337876">
        <w:rPr>
          <w:bCs/>
        </w:rPr>
        <w:t>You cannot say why the scores have decreased, since you did not run an experiment</w:t>
      </w:r>
      <w:r w:rsidR="003D4E90">
        <w:rPr>
          <w:bCs/>
        </w:rPr>
        <w:t xml:space="preserve">. </w:t>
      </w:r>
      <w:r w:rsidR="00337876">
        <w:rPr>
          <w:bCs/>
        </w:rPr>
        <w:t xml:space="preserve">The scores could have decreased because our education system </w:t>
      </w:r>
      <w:r w:rsidR="00BE04B0">
        <w:rPr>
          <w:bCs/>
        </w:rPr>
        <w:t>is not</w:t>
      </w:r>
      <w:r w:rsidR="00337876">
        <w:rPr>
          <w:bCs/>
        </w:rPr>
        <w:t xml:space="preserve"> teaching as well, funding has decreased for education, or the intelligence of Arizona student</w:t>
      </w:r>
      <w:r w:rsidR="002A4871">
        <w:rPr>
          <w:bCs/>
        </w:rPr>
        <w:t>s has</w:t>
      </w:r>
      <w:r w:rsidR="00337876">
        <w:rPr>
          <w:bCs/>
        </w:rPr>
        <w:t xml:space="preserve"> decreased</w:t>
      </w:r>
      <w:r w:rsidR="003D4E90">
        <w:rPr>
          <w:bCs/>
        </w:rPr>
        <w:t xml:space="preserve">. </w:t>
      </w:r>
      <w:r w:rsidR="00337876">
        <w:rPr>
          <w:bCs/>
        </w:rPr>
        <w:t xml:space="preserve">Or </w:t>
      </w:r>
      <w:r w:rsidR="002A4871">
        <w:rPr>
          <w:bCs/>
        </w:rPr>
        <w:t>it could be that the percentage of the overall student body that takes the SAT has increased over the years, meaning that more than just the highest ranked students have been taking the SAT in later years, which could lower the averages</w:t>
      </w:r>
      <w:r w:rsidR="003D4E90">
        <w:rPr>
          <w:bCs/>
        </w:rPr>
        <w:t xml:space="preserve">. </w:t>
      </w:r>
      <w:r w:rsidR="00337876">
        <w:rPr>
          <w:bCs/>
        </w:rPr>
        <w:t>Any one of these reasons</w:t>
      </w:r>
      <w:r w:rsidR="002A4871">
        <w:rPr>
          <w:bCs/>
        </w:rPr>
        <w:t>, or other reasons,</w:t>
      </w:r>
      <w:r w:rsidR="00337876">
        <w:rPr>
          <w:bCs/>
        </w:rPr>
        <w:t xml:space="preserve"> could be the right one, and you cannot determine w</w:t>
      </w:r>
      <w:r w:rsidR="002A4871">
        <w:rPr>
          <w:bCs/>
        </w:rPr>
        <w:t>hich it is</w:t>
      </w:r>
      <w:r w:rsidR="003D4E90">
        <w:rPr>
          <w:bCs/>
        </w:rPr>
        <w:t xml:space="preserve">. </w:t>
      </w:r>
      <w:r w:rsidR="002A4871">
        <w:rPr>
          <w:bCs/>
        </w:rPr>
        <w:t>Do not</w:t>
      </w:r>
      <w:r w:rsidR="00337876">
        <w:rPr>
          <w:bCs/>
        </w:rPr>
        <w:t xml:space="preserve"> make unsubstantiated claims.</w:t>
      </w:r>
      <w:r w:rsidR="002A4871">
        <w:rPr>
          <w:bCs/>
        </w:rPr>
        <w:t xml:space="preserve"> </w:t>
      </w:r>
      <w:r w:rsidR="002A4871" w:rsidRPr="002A4871">
        <w:rPr>
          <w:bCs/>
          <w:i/>
        </w:rPr>
        <w:t>Note: A next step in analyzing this data could be to compare the AZ trends to national trends.</w:t>
      </w:r>
    </w:p>
    <w:p w14:paraId="34F3B38F" w14:textId="115445DE" w:rsidR="00F94044" w:rsidRPr="00D67671" w:rsidRDefault="009C445D" w:rsidP="00DB3F73">
      <w:pPr>
        <w:pStyle w:val="NoSpacing"/>
        <w:spacing w:line="276" w:lineRule="auto"/>
        <w:rPr>
          <w:b/>
          <w:bCs/>
        </w:rPr>
      </w:pPr>
      <w:r>
        <w:rPr>
          <w:rStyle w:val="Strong"/>
          <w:rFonts w:cs="Times New Roman"/>
          <w:color w:val="000000"/>
        </w:rPr>
        <w:lastRenderedPageBreak/>
        <w:t xml:space="preserve">Graph 1.6.1: </w:t>
      </w:r>
      <w:r w:rsidR="002A4871">
        <w:rPr>
          <w:b/>
          <w:bCs/>
        </w:rPr>
        <w:t>Multiple Line Graph for SAT Critical Reading Scores in AZ</w:t>
      </w:r>
    </w:p>
    <w:p w14:paraId="50AD41C6" w14:textId="55B3AC3C" w:rsidR="00A167B2" w:rsidRDefault="002F2695" w:rsidP="00DB3F73">
      <w:pPr>
        <w:pStyle w:val="NoSpacing"/>
        <w:spacing w:line="276" w:lineRule="auto"/>
        <w:rPr>
          <w:b/>
          <w:bCs/>
        </w:rPr>
      </w:pPr>
      <w:r>
        <w:rPr>
          <w:noProof/>
          <w:lang w:eastAsia="en-US"/>
        </w:rPr>
        <w:drawing>
          <wp:inline distT="0" distB="0" distL="0" distR="0" wp14:anchorId="68E361CC" wp14:editId="5C63321E">
            <wp:extent cx="4448175" cy="2200275"/>
            <wp:effectExtent l="0" t="0" r="9525" b="9525"/>
            <wp:docPr id="9" name="Chart 9"/>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557C284D" w14:textId="41714A67" w:rsidR="003A714D" w:rsidRPr="008A55AB" w:rsidRDefault="000B03F5" w:rsidP="00DB3F73">
      <w:pPr>
        <w:pStyle w:val="NoSpacing"/>
        <w:spacing w:line="276" w:lineRule="auto"/>
        <w:rPr>
          <w:bCs/>
          <w:sz w:val="20"/>
        </w:rPr>
      </w:pPr>
      <w:r>
        <w:rPr>
          <w:rFonts w:cs="Times New Roman"/>
          <w:szCs w:val="32"/>
        </w:rPr>
        <w:t>(</w:t>
      </w:r>
      <w:r w:rsidR="00A56B0F">
        <w:rPr>
          <w:rFonts w:cs="Times New Roman"/>
          <w:szCs w:val="32"/>
        </w:rPr>
        <w:t>College B</w:t>
      </w:r>
      <w:r>
        <w:rPr>
          <w:rFonts w:cs="Times New Roman"/>
          <w:szCs w:val="32"/>
        </w:rPr>
        <w:t>oard</w:t>
      </w:r>
      <w:r w:rsidR="00A56B0F">
        <w:rPr>
          <w:rFonts w:cs="Times New Roman"/>
          <w:szCs w:val="32"/>
        </w:rPr>
        <w:t>: Arizona</w:t>
      </w:r>
      <w:r>
        <w:rPr>
          <w:rFonts w:cs="Times New Roman"/>
          <w:szCs w:val="32"/>
        </w:rPr>
        <w:t>,</w:t>
      </w:r>
      <w:r w:rsidR="00492128">
        <w:rPr>
          <w:rFonts w:cs="Times New Roman"/>
          <w:szCs w:val="32"/>
        </w:rPr>
        <w:t xml:space="preserve"> 2012</w:t>
      </w:r>
      <w:r w:rsidR="004261EC" w:rsidRPr="004261EC">
        <w:rPr>
          <w:rFonts w:cs="Times New Roman"/>
          <w:szCs w:val="32"/>
        </w:rPr>
        <w:t>)</w:t>
      </w:r>
    </w:p>
    <w:p w14:paraId="5545EBF2" w14:textId="648F13F1" w:rsidR="002F2695" w:rsidRPr="002A4871" w:rsidRDefault="005B137B" w:rsidP="00DB3F73">
      <w:pPr>
        <w:pStyle w:val="NoSpacing"/>
        <w:spacing w:line="276" w:lineRule="auto"/>
        <w:rPr>
          <w:bCs/>
          <w:i/>
        </w:rPr>
      </w:pPr>
      <w:r>
        <w:rPr>
          <w:bCs/>
          <w:i/>
        </w:rPr>
        <w:t>Note: I</w:t>
      </w:r>
      <w:r w:rsidR="002F2695" w:rsidRPr="002A4871">
        <w:rPr>
          <w:bCs/>
          <w:i/>
        </w:rPr>
        <w:t xml:space="preserve">n this case the </w:t>
      </w:r>
      <w:r w:rsidR="002A4871">
        <w:rPr>
          <w:bCs/>
          <w:i/>
        </w:rPr>
        <w:t>vertical a</w:t>
      </w:r>
      <w:r w:rsidR="00A854F1">
        <w:rPr>
          <w:bCs/>
          <w:i/>
        </w:rPr>
        <w:t>xis did not start at zero, because if it did start</w:t>
      </w:r>
      <w:r w:rsidR="002A4871">
        <w:rPr>
          <w:bCs/>
          <w:i/>
        </w:rPr>
        <w:t xml:space="preserve"> at zero, </w:t>
      </w:r>
      <w:r w:rsidR="002F2695" w:rsidRPr="002A4871">
        <w:rPr>
          <w:bCs/>
          <w:i/>
        </w:rPr>
        <w:t>the different lines</w:t>
      </w:r>
      <w:r w:rsidR="00A854F1">
        <w:rPr>
          <w:bCs/>
          <w:i/>
        </w:rPr>
        <w:t xml:space="preserve"> would be</w:t>
      </w:r>
      <w:r w:rsidR="00C7614A">
        <w:rPr>
          <w:bCs/>
          <w:i/>
        </w:rPr>
        <w:t xml:space="preserve"> very</w:t>
      </w:r>
      <w:r w:rsidR="002A4871">
        <w:rPr>
          <w:bCs/>
          <w:i/>
        </w:rPr>
        <w:t xml:space="preserve"> close to</w:t>
      </w:r>
      <w:r w:rsidR="00D67671">
        <w:rPr>
          <w:bCs/>
          <w:i/>
        </w:rPr>
        <w:t xml:space="preserve">gether </w:t>
      </w:r>
      <w:r w:rsidR="00A854F1">
        <w:rPr>
          <w:bCs/>
          <w:i/>
        </w:rPr>
        <w:t xml:space="preserve">and </w:t>
      </w:r>
      <w:r w:rsidR="00D67671">
        <w:rPr>
          <w:bCs/>
          <w:i/>
        </w:rPr>
        <w:t>difficult to see</w:t>
      </w:r>
      <w:r w:rsidR="003D4E90">
        <w:rPr>
          <w:bCs/>
          <w:i/>
        </w:rPr>
        <w:t xml:space="preserve">. </w:t>
      </w:r>
      <w:r w:rsidR="002A4871">
        <w:rPr>
          <w:bCs/>
          <w:i/>
        </w:rPr>
        <w:t>When at all possible, the scale on the vertical axis should start at zero.</w:t>
      </w:r>
      <w:r w:rsidR="00A854F1">
        <w:rPr>
          <w:bCs/>
          <w:i/>
        </w:rPr>
        <w:t xml:space="preserve"> Always carefully consider that if a </w:t>
      </w:r>
      <w:r w:rsidR="00C7614A">
        <w:rPr>
          <w:bCs/>
          <w:i/>
        </w:rPr>
        <w:t>vertical scale of</w:t>
      </w:r>
      <w:r w:rsidR="00A854F1">
        <w:rPr>
          <w:bCs/>
          <w:i/>
        </w:rPr>
        <w:t xml:space="preserve"> a graph does not start at zero, the researchers could be atte</w:t>
      </w:r>
      <w:r w:rsidR="00C7614A">
        <w:rPr>
          <w:bCs/>
          <w:i/>
        </w:rPr>
        <w:t>mpting to exaggerate insignifican</w:t>
      </w:r>
      <w:r w:rsidR="00A854F1">
        <w:rPr>
          <w:bCs/>
          <w:i/>
        </w:rPr>
        <w:t>t differences in the data.</w:t>
      </w:r>
    </w:p>
    <w:p w14:paraId="5A840174" w14:textId="77777777" w:rsidR="002F2695" w:rsidRPr="002F2695" w:rsidRDefault="002F2695" w:rsidP="00DB3F73">
      <w:pPr>
        <w:pStyle w:val="NoSpacing"/>
        <w:spacing w:line="276" w:lineRule="auto"/>
        <w:rPr>
          <w:bCs/>
        </w:rPr>
      </w:pPr>
    </w:p>
    <w:p w14:paraId="2BEEAB3A" w14:textId="0F2F09A3" w:rsidR="001C1338" w:rsidRDefault="001C1338" w:rsidP="00DB3F73">
      <w:pPr>
        <w:pStyle w:val="NoSpacing"/>
        <w:spacing w:line="276" w:lineRule="auto"/>
        <w:rPr>
          <w:b/>
          <w:bCs/>
        </w:rPr>
      </w:pPr>
      <w:r w:rsidRPr="001C1338">
        <w:rPr>
          <w:b/>
          <w:bCs/>
        </w:rPr>
        <w:t>Multiple Bar Graphs</w:t>
      </w:r>
      <w:r w:rsidR="002A4871">
        <w:rPr>
          <w:b/>
          <w:bCs/>
        </w:rPr>
        <w:t>:</w:t>
      </w:r>
    </w:p>
    <w:p w14:paraId="689E6B71" w14:textId="2442BFB4" w:rsidR="00F924DB" w:rsidRDefault="00F924DB" w:rsidP="00DB3F73">
      <w:pPr>
        <w:pStyle w:val="NoSpacing"/>
        <w:spacing w:line="276" w:lineRule="auto"/>
        <w:rPr>
          <w:bCs/>
        </w:rPr>
      </w:pPr>
      <w:r>
        <w:rPr>
          <w:bCs/>
        </w:rPr>
        <w:t>Sometimes you have information for multiple variables and instead of putting the information on different bar graphs, you can put them all on one so that you can compare the variables</w:t>
      </w:r>
      <w:r w:rsidR="003D4E90">
        <w:rPr>
          <w:bCs/>
        </w:rPr>
        <w:t xml:space="preserve">. </w:t>
      </w:r>
      <w:r>
        <w:rPr>
          <w:bCs/>
        </w:rPr>
        <w:t>The following is an example of where you might use this</w:t>
      </w:r>
      <w:r w:rsidR="003D4E90">
        <w:rPr>
          <w:bCs/>
        </w:rPr>
        <w:t xml:space="preserve">. </w:t>
      </w:r>
      <w:r>
        <w:rPr>
          <w:bCs/>
        </w:rPr>
        <w:t xml:space="preserve">The data is </w:t>
      </w:r>
      <w:r w:rsidR="00D67671">
        <w:rPr>
          <w:bCs/>
        </w:rPr>
        <w:t xml:space="preserve">the </w:t>
      </w:r>
      <w:r>
        <w:rPr>
          <w:bCs/>
        </w:rPr>
        <w:t xml:space="preserve">amount of </w:t>
      </w:r>
      <w:r w:rsidR="009C445D">
        <w:rPr>
          <w:bCs/>
        </w:rPr>
        <w:t>nutrients used by crops</w:t>
      </w:r>
      <w:r w:rsidR="00D67671">
        <w:rPr>
          <w:bCs/>
        </w:rPr>
        <w:t xml:space="preserve"> with various fertilizers</w:t>
      </w:r>
      <w:r w:rsidR="003D4E90">
        <w:rPr>
          <w:bCs/>
        </w:rPr>
        <w:t xml:space="preserve">. </w:t>
      </w:r>
      <w:r w:rsidR="00D67671">
        <w:rPr>
          <w:bCs/>
        </w:rPr>
        <w:t>B</w:t>
      </w:r>
      <w:r w:rsidR="009C445D">
        <w:rPr>
          <w:bCs/>
        </w:rPr>
        <w:t xml:space="preserve">y creating a graph that has all of the fertilizers and all of the crops, you can see that corn with nitrogen </w:t>
      </w:r>
      <w:r w:rsidR="00731721">
        <w:rPr>
          <w:bCs/>
        </w:rPr>
        <w:t>uses the most nutrients, and soybeans with nitrogen uses the least amount of nutrients</w:t>
      </w:r>
      <w:r w:rsidR="003D4E90">
        <w:rPr>
          <w:bCs/>
        </w:rPr>
        <w:t xml:space="preserve">. </w:t>
      </w:r>
      <w:r w:rsidR="00731721">
        <w:rPr>
          <w:bCs/>
        </w:rPr>
        <w:t>You can also see that phosphate seems to use low amounts of nutrients for all of its cr</w:t>
      </w:r>
      <w:r w:rsidR="00CC054B">
        <w:rPr>
          <w:bCs/>
        </w:rPr>
        <w:t>ops</w:t>
      </w:r>
      <w:r w:rsidR="003D4E90">
        <w:rPr>
          <w:bCs/>
        </w:rPr>
        <w:t xml:space="preserve">. </w:t>
      </w:r>
      <w:r w:rsidR="00CC054B">
        <w:rPr>
          <w:bCs/>
        </w:rPr>
        <w:t>So</w:t>
      </w:r>
      <w:r w:rsidR="00D67671">
        <w:rPr>
          <w:bCs/>
        </w:rPr>
        <w:t>,</w:t>
      </w:r>
      <w:r w:rsidR="00CC054B">
        <w:rPr>
          <w:bCs/>
        </w:rPr>
        <w:t xml:space="preserve"> </w:t>
      </w:r>
      <w:r w:rsidR="00D67671">
        <w:rPr>
          <w:bCs/>
        </w:rPr>
        <w:t xml:space="preserve">a </w:t>
      </w:r>
      <w:r w:rsidR="00CC054B">
        <w:rPr>
          <w:bCs/>
        </w:rPr>
        <w:t>multiple bar graph</w:t>
      </w:r>
      <w:r w:rsidR="00D67671">
        <w:rPr>
          <w:bCs/>
        </w:rPr>
        <w:t xml:space="preserve"> is</w:t>
      </w:r>
      <w:r w:rsidR="00731721">
        <w:rPr>
          <w:bCs/>
        </w:rPr>
        <w:t xml:space="preserve"> useful to make all of these observations.</w:t>
      </w:r>
    </w:p>
    <w:p w14:paraId="691A118E" w14:textId="77777777" w:rsidR="005D0C1C" w:rsidRDefault="005D0C1C" w:rsidP="00DB3F73">
      <w:pPr>
        <w:pStyle w:val="NoSpacing"/>
        <w:spacing w:line="276" w:lineRule="auto"/>
        <w:rPr>
          <w:bCs/>
        </w:rPr>
      </w:pPr>
    </w:p>
    <w:p w14:paraId="577FB146" w14:textId="77777777" w:rsidR="00D76F29" w:rsidRDefault="00D76F29" w:rsidP="00DB3F73">
      <w:pPr>
        <w:pStyle w:val="NoSpacing"/>
        <w:spacing w:line="276" w:lineRule="auto"/>
        <w:rPr>
          <w:bCs/>
        </w:rPr>
      </w:pPr>
    </w:p>
    <w:p w14:paraId="58C0C131" w14:textId="77777777" w:rsidR="00D76F29" w:rsidRDefault="00D76F29" w:rsidP="00DB3F73">
      <w:pPr>
        <w:pStyle w:val="NoSpacing"/>
        <w:spacing w:line="276" w:lineRule="auto"/>
        <w:rPr>
          <w:bCs/>
        </w:rPr>
      </w:pPr>
    </w:p>
    <w:p w14:paraId="75C04AD1" w14:textId="77777777" w:rsidR="00D76F29" w:rsidRDefault="00D76F29" w:rsidP="00DB3F73">
      <w:pPr>
        <w:pStyle w:val="NoSpacing"/>
        <w:spacing w:line="276" w:lineRule="auto"/>
        <w:rPr>
          <w:bCs/>
        </w:rPr>
      </w:pPr>
    </w:p>
    <w:p w14:paraId="6D0321D8" w14:textId="77777777" w:rsidR="00D76F29" w:rsidRDefault="00D76F29" w:rsidP="00DB3F73">
      <w:pPr>
        <w:pStyle w:val="NoSpacing"/>
        <w:spacing w:line="276" w:lineRule="auto"/>
        <w:rPr>
          <w:bCs/>
        </w:rPr>
      </w:pPr>
    </w:p>
    <w:p w14:paraId="2C36474B" w14:textId="77777777" w:rsidR="00D76F29" w:rsidRDefault="00D76F29" w:rsidP="00DB3F73">
      <w:pPr>
        <w:pStyle w:val="NoSpacing"/>
        <w:spacing w:line="276" w:lineRule="auto"/>
        <w:rPr>
          <w:bCs/>
        </w:rPr>
      </w:pPr>
    </w:p>
    <w:p w14:paraId="3959CA69" w14:textId="77777777" w:rsidR="00D76F29" w:rsidRDefault="00D76F29" w:rsidP="00DB3F73">
      <w:pPr>
        <w:pStyle w:val="NoSpacing"/>
        <w:spacing w:line="276" w:lineRule="auto"/>
        <w:rPr>
          <w:bCs/>
        </w:rPr>
      </w:pPr>
    </w:p>
    <w:p w14:paraId="44B6E088" w14:textId="77777777" w:rsidR="00D76F29" w:rsidRDefault="00D76F29" w:rsidP="00DB3F73">
      <w:pPr>
        <w:pStyle w:val="NoSpacing"/>
        <w:spacing w:line="276" w:lineRule="auto"/>
        <w:rPr>
          <w:bCs/>
        </w:rPr>
      </w:pPr>
    </w:p>
    <w:p w14:paraId="36D098B3" w14:textId="77777777" w:rsidR="00D76F29" w:rsidRDefault="00D76F29" w:rsidP="00DB3F73">
      <w:pPr>
        <w:pStyle w:val="NoSpacing"/>
        <w:spacing w:line="276" w:lineRule="auto"/>
        <w:rPr>
          <w:bCs/>
        </w:rPr>
      </w:pPr>
    </w:p>
    <w:p w14:paraId="7B7ED5F4" w14:textId="77777777" w:rsidR="00D76F29" w:rsidRDefault="00D76F29" w:rsidP="00DB3F73">
      <w:pPr>
        <w:pStyle w:val="NoSpacing"/>
        <w:spacing w:line="276" w:lineRule="auto"/>
        <w:rPr>
          <w:bCs/>
        </w:rPr>
      </w:pPr>
    </w:p>
    <w:p w14:paraId="4BE2E40E" w14:textId="77777777" w:rsidR="00D76F29" w:rsidRDefault="00D76F29" w:rsidP="00DB3F73">
      <w:pPr>
        <w:pStyle w:val="NoSpacing"/>
        <w:spacing w:line="276" w:lineRule="auto"/>
        <w:rPr>
          <w:bCs/>
        </w:rPr>
      </w:pPr>
    </w:p>
    <w:p w14:paraId="5A53D503" w14:textId="77777777" w:rsidR="00D76F29" w:rsidRDefault="00D76F29" w:rsidP="00DB3F73">
      <w:pPr>
        <w:pStyle w:val="NoSpacing"/>
        <w:spacing w:line="276" w:lineRule="auto"/>
        <w:rPr>
          <w:bCs/>
        </w:rPr>
      </w:pPr>
    </w:p>
    <w:p w14:paraId="43873471" w14:textId="46622FDB" w:rsidR="00F94044" w:rsidRPr="007234DD" w:rsidRDefault="00731721" w:rsidP="00DB3F73">
      <w:pPr>
        <w:pStyle w:val="NoSpacing"/>
        <w:spacing w:line="276" w:lineRule="auto"/>
        <w:rPr>
          <w:b/>
          <w:bCs/>
        </w:rPr>
      </w:pPr>
      <w:r>
        <w:rPr>
          <w:rStyle w:val="Strong"/>
          <w:rFonts w:cs="Times New Roman"/>
          <w:color w:val="000000"/>
        </w:rPr>
        <w:lastRenderedPageBreak/>
        <w:t xml:space="preserve">Graph 1.6.2: </w:t>
      </w:r>
      <w:r>
        <w:rPr>
          <w:b/>
          <w:bCs/>
        </w:rPr>
        <w:t>Multiple Ba</w:t>
      </w:r>
      <w:r w:rsidR="00D67671">
        <w:rPr>
          <w:b/>
          <w:bCs/>
        </w:rPr>
        <w:t>r Graph for the Amount of Nutrients Used by Crops: 2010</w:t>
      </w:r>
    </w:p>
    <w:p w14:paraId="68426DEF" w14:textId="5341D975" w:rsidR="001C1338" w:rsidRDefault="009C445D" w:rsidP="00DB3F73">
      <w:pPr>
        <w:pStyle w:val="NoSpacing"/>
        <w:spacing w:line="276" w:lineRule="auto"/>
      </w:pPr>
      <w:r>
        <w:rPr>
          <w:noProof/>
          <w:lang w:eastAsia="en-US"/>
        </w:rPr>
        <w:drawing>
          <wp:inline distT="0" distB="0" distL="0" distR="0" wp14:anchorId="62F4A8C6" wp14:editId="1C2D216E">
            <wp:extent cx="4511040" cy="2438400"/>
            <wp:effectExtent l="0" t="0" r="22860" b="19050"/>
            <wp:docPr id="13" name="Chart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7262A739" w14:textId="4B88211A" w:rsidR="004261EC" w:rsidRPr="00D67671" w:rsidRDefault="00492128" w:rsidP="00DB3F73">
      <w:pPr>
        <w:pStyle w:val="NoSpacing"/>
        <w:spacing w:line="276" w:lineRule="auto"/>
        <w:rPr>
          <w:b/>
          <w:bCs/>
          <w:sz w:val="20"/>
        </w:rPr>
      </w:pPr>
      <w:r>
        <w:rPr>
          <w:rFonts w:cs="Times New Roman"/>
          <w:szCs w:val="32"/>
        </w:rPr>
        <w:t>(United States Department of Agriculture [USDA], 2010</w:t>
      </w:r>
      <w:r w:rsidR="004261EC" w:rsidRPr="004261EC">
        <w:rPr>
          <w:rFonts w:cs="Times New Roman"/>
          <w:szCs w:val="32"/>
        </w:rPr>
        <w:t>)</w:t>
      </w:r>
    </w:p>
    <w:p w14:paraId="1F1A0038" w14:textId="77777777" w:rsidR="00F94044" w:rsidRDefault="00F94044" w:rsidP="00DB3F73">
      <w:pPr>
        <w:pStyle w:val="NoSpacing"/>
        <w:spacing w:line="276" w:lineRule="auto"/>
        <w:rPr>
          <w:b/>
          <w:bCs/>
        </w:rPr>
      </w:pPr>
    </w:p>
    <w:p w14:paraId="3FE0FBCC" w14:textId="1A559D8A" w:rsidR="004261EC" w:rsidRDefault="001C1338" w:rsidP="00DB3F73">
      <w:pPr>
        <w:pStyle w:val="NoSpacing"/>
        <w:spacing w:line="276" w:lineRule="auto"/>
        <w:rPr>
          <w:b/>
          <w:bCs/>
        </w:rPr>
      </w:pPr>
      <w:r w:rsidRPr="001C1338">
        <w:rPr>
          <w:b/>
          <w:bCs/>
        </w:rPr>
        <w:t>Stack Plots</w:t>
      </w:r>
      <w:r w:rsidR="00837B06">
        <w:rPr>
          <w:b/>
          <w:bCs/>
        </w:rPr>
        <w:t>:</w:t>
      </w:r>
    </w:p>
    <w:p w14:paraId="4BB86897" w14:textId="33941EB5" w:rsidR="00FB58B7" w:rsidRDefault="008211A0" w:rsidP="00DB3F73">
      <w:pPr>
        <w:pStyle w:val="NoSpacing"/>
        <w:spacing w:line="276" w:lineRule="auto"/>
      </w:pPr>
      <w:r>
        <w:t>A stack plot is basically a multiple line graph, but with the lines separated (or stacked) on top of each other instead of overlapping</w:t>
      </w:r>
      <w:r w:rsidR="003D4E90">
        <w:t xml:space="preserve">. </w:t>
      </w:r>
      <w:r>
        <w:t>This can be useful when it is difficult to interpret a multiple line graph since the lines are so close to one another</w:t>
      </w:r>
      <w:r w:rsidR="003D4E90">
        <w:t xml:space="preserve">. </w:t>
      </w:r>
      <w:r>
        <w:t>To read a given line on a stack plot, you must subtract that line from the line below it</w:t>
      </w:r>
      <w:r w:rsidR="003D4E90">
        <w:t xml:space="preserve">. </w:t>
      </w:r>
      <w:r>
        <w:t>In the example of a stack plot below, you can see that the SAT Mathematics score for males in 1972 is about 530 while the SAT Mathematics score for females in 1972 is about 1010 – 530 = 480</w:t>
      </w:r>
      <w:r w:rsidR="00FB58B7">
        <w:t>.</w:t>
      </w:r>
    </w:p>
    <w:p w14:paraId="32402A36" w14:textId="77777777" w:rsidR="008A55AB" w:rsidRDefault="008A55AB" w:rsidP="00DB3F73">
      <w:pPr>
        <w:pStyle w:val="NoSpacing"/>
        <w:spacing w:line="276" w:lineRule="auto"/>
        <w:rPr>
          <w:b/>
          <w:bCs/>
        </w:rPr>
      </w:pPr>
    </w:p>
    <w:p w14:paraId="5F2167B9" w14:textId="54E2F2A9" w:rsidR="009D195E" w:rsidRPr="00F94044" w:rsidRDefault="009E424A" w:rsidP="00DB3F73">
      <w:pPr>
        <w:pStyle w:val="NoSpacing"/>
        <w:spacing w:line="276" w:lineRule="auto"/>
        <w:rPr>
          <w:b/>
          <w:bCs/>
        </w:rPr>
      </w:pPr>
      <w:r>
        <w:rPr>
          <w:rStyle w:val="Strong"/>
          <w:rFonts w:cs="Times New Roman"/>
          <w:color w:val="000000"/>
        </w:rPr>
        <w:t xml:space="preserve">Graph 1.6.3: </w:t>
      </w:r>
      <w:r w:rsidR="008211A0">
        <w:rPr>
          <w:b/>
          <w:bCs/>
        </w:rPr>
        <w:t>Stack Plot of SAT Mathematics Scores</w:t>
      </w:r>
    </w:p>
    <w:p w14:paraId="38BA5CB6" w14:textId="0388AA3F" w:rsidR="00F3398B" w:rsidRPr="001C1338" w:rsidRDefault="00826AFA" w:rsidP="00DB3F73">
      <w:pPr>
        <w:pStyle w:val="NoSpacing"/>
        <w:spacing w:line="276" w:lineRule="auto"/>
      </w:pPr>
      <w:r>
        <w:rPr>
          <w:noProof/>
          <w:lang w:eastAsia="en-US"/>
        </w:rPr>
        <w:drawing>
          <wp:inline distT="0" distB="0" distL="0" distR="0" wp14:anchorId="2CF7EBC2" wp14:editId="7DA5DB8A">
            <wp:extent cx="4333875" cy="2733675"/>
            <wp:effectExtent l="0" t="0" r="9525" b="9525"/>
            <wp:docPr id="21" name="Chart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3C7AF082" w14:textId="6585B141" w:rsidR="001C1338" w:rsidRPr="004261EC" w:rsidRDefault="000B03F5" w:rsidP="00DB3F73">
      <w:pPr>
        <w:pStyle w:val="NoSpacing"/>
        <w:spacing w:line="276" w:lineRule="auto"/>
        <w:rPr>
          <w:sz w:val="20"/>
        </w:rPr>
      </w:pPr>
      <w:r>
        <w:rPr>
          <w:rFonts w:cs="Times New Roman"/>
          <w:szCs w:val="32"/>
        </w:rPr>
        <w:t>(College Board</w:t>
      </w:r>
      <w:r w:rsidR="00A56B0F">
        <w:rPr>
          <w:rFonts w:cs="Times New Roman"/>
          <w:szCs w:val="32"/>
        </w:rPr>
        <w:t>: Arizona</w:t>
      </w:r>
      <w:r>
        <w:rPr>
          <w:rFonts w:cs="Times New Roman"/>
          <w:szCs w:val="32"/>
        </w:rPr>
        <w:t>,</w:t>
      </w:r>
      <w:r w:rsidR="00492128">
        <w:rPr>
          <w:rFonts w:cs="Times New Roman"/>
          <w:szCs w:val="32"/>
        </w:rPr>
        <w:t xml:space="preserve"> 2012</w:t>
      </w:r>
      <w:r w:rsidR="004261EC" w:rsidRPr="004261EC">
        <w:rPr>
          <w:rFonts w:cs="Times New Roman"/>
          <w:szCs w:val="32"/>
        </w:rPr>
        <w:t>)</w:t>
      </w:r>
    </w:p>
    <w:p w14:paraId="5111EFEB" w14:textId="77777777" w:rsidR="004261EC" w:rsidRDefault="004261EC" w:rsidP="00DB3F73">
      <w:pPr>
        <w:pStyle w:val="NoSpacing"/>
        <w:spacing w:line="276" w:lineRule="auto"/>
        <w:rPr>
          <w:b/>
          <w:bCs/>
        </w:rPr>
      </w:pPr>
    </w:p>
    <w:p w14:paraId="53698344" w14:textId="618969C8" w:rsidR="001C1338" w:rsidRPr="001C1338" w:rsidRDefault="001C1338" w:rsidP="00DB3F73">
      <w:pPr>
        <w:pStyle w:val="NoSpacing"/>
        <w:spacing w:line="276" w:lineRule="auto"/>
      </w:pPr>
      <w:r w:rsidRPr="001C1338">
        <w:rPr>
          <w:b/>
          <w:bCs/>
        </w:rPr>
        <w:lastRenderedPageBreak/>
        <w:t>Geographical Graphs</w:t>
      </w:r>
      <w:r w:rsidR="00837B06">
        <w:rPr>
          <w:b/>
          <w:bCs/>
        </w:rPr>
        <w:t>:</w:t>
      </w:r>
    </w:p>
    <w:p w14:paraId="4A6F056A" w14:textId="6516FB04" w:rsidR="00DE7EB0" w:rsidRDefault="00DE7EB0" w:rsidP="00DB3F73">
      <w:pPr>
        <w:pStyle w:val="NoSpacing"/>
        <w:spacing w:line="276" w:lineRule="auto"/>
      </w:pPr>
      <w:r>
        <w:t>Weather maps, topographic maps,</w:t>
      </w:r>
      <w:r w:rsidR="00337876">
        <w:t xml:space="preserve"> population distribution maps, gravity maps,</w:t>
      </w:r>
      <w:r>
        <w:t xml:space="preserve"> and vegetation maps are examples of geographical graphs</w:t>
      </w:r>
      <w:r w:rsidR="003D4E90">
        <w:t xml:space="preserve">. </w:t>
      </w:r>
      <w:r>
        <w:t>They allow you to see a trend of informati</w:t>
      </w:r>
      <w:r w:rsidR="00837B06">
        <w:t>on over a geographic area</w:t>
      </w:r>
      <w:r w:rsidR="003D4E90">
        <w:t xml:space="preserve">. </w:t>
      </w:r>
      <w:r w:rsidR="00837B06">
        <w:t>The following</w:t>
      </w:r>
      <w:r>
        <w:t xml:space="preserve"> is an example of a weather map</w:t>
      </w:r>
      <w:r w:rsidR="00786BC4">
        <w:t xml:space="preserve"> showing temperatures</w:t>
      </w:r>
      <w:r w:rsidR="003D4E90">
        <w:t xml:space="preserve">. </w:t>
      </w:r>
      <w:r w:rsidR="00337876">
        <w:t>As you can see, the different colo</w:t>
      </w:r>
      <w:r w:rsidR="00837B06">
        <w:t>rs represent certain temperature ranges</w:t>
      </w:r>
      <w:r w:rsidR="003D4E90">
        <w:t xml:space="preserve">. </w:t>
      </w:r>
      <w:r w:rsidR="00837B06">
        <w:t>From this graph, you</w:t>
      </w:r>
      <w:r w:rsidR="00337876">
        <w:t xml:space="preserve"> can see that on this date, the red in th</w:t>
      </w:r>
      <w:r w:rsidR="00837B06">
        <w:t>e south means that the temperature was in the</w:t>
      </w:r>
      <w:r w:rsidR="00337876">
        <w:t xml:space="preserve"> 80s and 90s there, and the blue in the Rockies area means </w:t>
      </w:r>
      <w:r w:rsidR="00837B06">
        <w:t>that the temperature</w:t>
      </w:r>
      <w:r w:rsidR="00337876">
        <w:t xml:space="preserve"> was in the 40s there.</w:t>
      </w:r>
    </w:p>
    <w:p w14:paraId="0F1D4418" w14:textId="77777777" w:rsidR="00F94044" w:rsidRDefault="00F94044" w:rsidP="00DB3F73">
      <w:pPr>
        <w:pStyle w:val="NoSpacing"/>
        <w:spacing w:line="276" w:lineRule="auto"/>
        <w:rPr>
          <w:rStyle w:val="Strong"/>
          <w:rFonts w:cs="Times New Roman"/>
          <w:color w:val="000000"/>
        </w:rPr>
      </w:pPr>
    </w:p>
    <w:p w14:paraId="5297A317" w14:textId="0B258C87" w:rsidR="000B03F5" w:rsidRPr="00D67671" w:rsidRDefault="009E424A" w:rsidP="00DB3F73">
      <w:pPr>
        <w:pStyle w:val="NoSpacing"/>
        <w:spacing w:line="276" w:lineRule="auto"/>
        <w:rPr>
          <w:b/>
          <w:bCs/>
        </w:rPr>
      </w:pPr>
      <w:r>
        <w:rPr>
          <w:rStyle w:val="Strong"/>
          <w:rFonts w:cs="Times New Roman"/>
          <w:color w:val="000000"/>
        </w:rPr>
        <w:t xml:space="preserve">Graph 1.6.4: </w:t>
      </w:r>
      <w:r>
        <w:rPr>
          <w:b/>
          <w:bCs/>
        </w:rPr>
        <w:t>Geographical Graph</w:t>
      </w:r>
    </w:p>
    <w:p w14:paraId="5ECB3368" w14:textId="2DC2F0D0" w:rsidR="00DE7EB0" w:rsidRPr="00DE7EB0" w:rsidRDefault="00DE7EB0" w:rsidP="00DB3F73">
      <w:pPr>
        <w:pStyle w:val="NoSpacing"/>
        <w:spacing w:line="276" w:lineRule="auto"/>
        <w:rPr>
          <w:rFonts w:cs="Times New Roman"/>
          <w:iCs/>
          <w:szCs w:val="32"/>
        </w:rPr>
      </w:pPr>
      <w:r>
        <w:rPr>
          <w:rFonts w:cs="Times New Roman"/>
          <w:iCs/>
          <w:noProof/>
          <w:szCs w:val="32"/>
          <w:lang w:eastAsia="en-US"/>
        </w:rPr>
        <w:drawing>
          <wp:inline distT="0" distB="0" distL="0" distR="0" wp14:anchorId="2A9D22F9" wp14:editId="4F8A9354">
            <wp:extent cx="3733800" cy="2512104"/>
            <wp:effectExtent l="0" t="0" r="0" b="254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weathergraph_section1_6.tiff"/>
                    <pic:cNvPicPr/>
                  </pic:nvPicPr>
                  <pic:blipFill>
                    <a:blip r:embed="rId29">
                      <a:extLst>
                        <a:ext uri="{28A0092B-C50C-407E-A947-70E740481C1C}">
                          <a14:useLocalDpi xmlns:a14="http://schemas.microsoft.com/office/drawing/2010/main" val="0"/>
                        </a:ext>
                      </a:extLst>
                    </a:blip>
                    <a:stretch>
                      <a:fillRect/>
                    </a:stretch>
                  </pic:blipFill>
                  <pic:spPr>
                    <a:xfrm>
                      <a:off x="0" y="0"/>
                      <a:ext cx="3769911" cy="2536399"/>
                    </a:xfrm>
                    <a:prstGeom prst="rect">
                      <a:avLst/>
                    </a:prstGeom>
                  </pic:spPr>
                </pic:pic>
              </a:graphicData>
            </a:graphic>
          </wp:inline>
        </w:drawing>
      </w:r>
    </w:p>
    <w:p w14:paraId="4029E99A" w14:textId="1242DEB3" w:rsidR="003A714D" w:rsidRDefault="000B03F5" w:rsidP="00DB3F73">
      <w:pPr>
        <w:pStyle w:val="NoSpacing"/>
        <w:spacing w:line="276" w:lineRule="auto"/>
        <w:rPr>
          <w:rFonts w:cs="Times New Roman"/>
          <w:szCs w:val="32"/>
        </w:rPr>
      </w:pPr>
      <w:r>
        <w:rPr>
          <w:rFonts w:cs="Times New Roman"/>
          <w:szCs w:val="32"/>
        </w:rPr>
        <w:t>(</w:t>
      </w:r>
      <w:r w:rsidR="004261EC" w:rsidRPr="004261EC">
        <w:rPr>
          <w:rFonts w:cs="Times New Roman"/>
          <w:szCs w:val="32"/>
        </w:rPr>
        <w:t>We</w:t>
      </w:r>
      <w:r w:rsidR="008A4179">
        <w:rPr>
          <w:rFonts w:cs="Times New Roman"/>
          <w:szCs w:val="32"/>
        </w:rPr>
        <w:t xml:space="preserve">ather </w:t>
      </w:r>
      <w:r w:rsidR="00492128">
        <w:rPr>
          <w:rFonts w:cs="Times New Roman"/>
          <w:szCs w:val="32"/>
        </w:rPr>
        <w:t>Channel</w:t>
      </w:r>
      <w:r>
        <w:rPr>
          <w:rFonts w:cs="Times New Roman"/>
          <w:szCs w:val="32"/>
        </w:rPr>
        <w:t>,</w:t>
      </w:r>
      <w:r w:rsidR="004261EC" w:rsidRPr="004261EC">
        <w:rPr>
          <w:rFonts w:cs="Times New Roman"/>
          <w:szCs w:val="32"/>
        </w:rPr>
        <w:t xml:space="preserve"> 2013)</w:t>
      </w:r>
    </w:p>
    <w:p w14:paraId="5D1FAB74" w14:textId="77777777" w:rsidR="00D76F29" w:rsidRPr="008A55AB" w:rsidRDefault="00D76F29" w:rsidP="00DB3F73">
      <w:pPr>
        <w:pStyle w:val="NoSpacing"/>
        <w:spacing w:line="276" w:lineRule="auto"/>
        <w:rPr>
          <w:sz w:val="20"/>
        </w:rPr>
      </w:pPr>
    </w:p>
    <w:p w14:paraId="110D9812" w14:textId="77777777" w:rsidR="001C1338" w:rsidRDefault="001C1338" w:rsidP="00DB3F73">
      <w:pPr>
        <w:pStyle w:val="NoSpacing"/>
        <w:spacing w:line="276" w:lineRule="auto"/>
        <w:rPr>
          <w:b/>
          <w:bCs/>
        </w:rPr>
      </w:pPr>
      <w:r w:rsidRPr="001C1338">
        <w:rPr>
          <w:b/>
          <w:bCs/>
        </w:rPr>
        <w:t>Three-Dimensional Graphics</w:t>
      </w:r>
    </w:p>
    <w:p w14:paraId="6AE0CB12" w14:textId="6DB68B52" w:rsidR="009E424A" w:rsidRDefault="009E424A" w:rsidP="00DB3F73">
      <w:pPr>
        <w:pStyle w:val="NoSpacing"/>
        <w:spacing w:line="276" w:lineRule="auto"/>
        <w:rPr>
          <w:bCs/>
        </w:rPr>
      </w:pPr>
      <w:r>
        <w:rPr>
          <w:bCs/>
        </w:rPr>
        <w:t xml:space="preserve">Some people like to show a </w:t>
      </w:r>
      <w:r w:rsidR="00786BC4">
        <w:rPr>
          <w:bCs/>
        </w:rPr>
        <w:t>bar graph in three-dimensions</w:t>
      </w:r>
      <w:r w:rsidR="003D4E90">
        <w:rPr>
          <w:bCs/>
        </w:rPr>
        <w:t xml:space="preserve">. </w:t>
      </w:r>
      <w:r w:rsidR="00786BC4">
        <w:rPr>
          <w:bCs/>
        </w:rPr>
        <w:t>Occasionally, a three-dimensional graph is used to graph three variables together on three axes, but this type of graph may be difficult to read</w:t>
      </w:r>
      <w:r w:rsidR="003D4E90">
        <w:rPr>
          <w:bCs/>
        </w:rPr>
        <w:t xml:space="preserve">. </w:t>
      </w:r>
      <w:r w:rsidR="00786BC4">
        <w:rPr>
          <w:bCs/>
        </w:rPr>
        <w:t>The following graph just represents two variables and so it is basically the same as a standard bar graph, but the three-dimensional look may add a bit more style.</w:t>
      </w:r>
    </w:p>
    <w:p w14:paraId="20E59F21" w14:textId="77777777" w:rsidR="003A714D" w:rsidRDefault="003A714D" w:rsidP="00DB3F73">
      <w:pPr>
        <w:pStyle w:val="NoSpacing"/>
        <w:spacing w:line="276" w:lineRule="auto"/>
        <w:rPr>
          <w:bCs/>
        </w:rPr>
      </w:pPr>
    </w:p>
    <w:p w14:paraId="23017967" w14:textId="77777777" w:rsidR="00D76F29" w:rsidRDefault="00D76F29" w:rsidP="00DB3F73">
      <w:pPr>
        <w:pStyle w:val="NoSpacing"/>
        <w:spacing w:line="276" w:lineRule="auto"/>
        <w:rPr>
          <w:bCs/>
        </w:rPr>
      </w:pPr>
    </w:p>
    <w:p w14:paraId="0A9B2C5A" w14:textId="77777777" w:rsidR="00D76F29" w:rsidRDefault="00D76F29" w:rsidP="00DB3F73">
      <w:pPr>
        <w:pStyle w:val="NoSpacing"/>
        <w:spacing w:line="276" w:lineRule="auto"/>
        <w:rPr>
          <w:bCs/>
        </w:rPr>
      </w:pPr>
    </w:p>
    <w:p w14:paraId="7E013A8E" w14:textId="77777777" w:rsidR="00D76F29" w:rsidRDefault="00D76F29" w:rsidP="00DB3F73">
      <w:pPr>
        <w:pStyle w:val="NoSpacing"/>
        <w:spacing w:line="276" w:lineRule="auto"/>
        <w:rPr>
          <w:bCs/>
        </w:rPr>
      </w:pPr>
    </w:p>
    <w:p w14:paraId="10304CD4" w14:textId="77777777" w:rsidR="00D76F29" w:rsidRDefault="00D76F29" w:rsidP="00DB3F73">
      <w:pPr>
        <w:pStyle w:val="NoSpacing"/>
        <w:spacing w:line="276" w:lineRule="auto"/>
        <w:rPr>
          <w:bCs/>
        </w:rPr>
      </w:pPr>
    </w:p>
    <w:p w14:paraId="28002294" w14:textId="77777777" w:rsidR="00D76F29" w:rsidRDefault="00D76F29" w:rsidP="00DB3F73">
      <w:pPr>
        <w:pStyle w:val="NoSpacing"/>
        <w:spacing w:line="276" w:lineRule="auto"/>
        <w:rPr>
          <w:bCs/>
        </w:rPr>
      </w:pPr>
    </w:p>
    <w:p w14:paraId="283B5F22" w14:textId="77777777" w:rsidR="00D76F29" w:rsidRDefault="00D76F29" w:rsidP="00DB3F73">
      <w:pPr>
        <w:pStyle w:val="NoSpacing"/>
        <w:spacing w:line="276" w:lineRule="auto"/>
        <w:rPr>
          <w:bCs/>
        </w:rPr>
      </w:pPr>
    </w:p>
    <w:p w14:paraId="08BD6D40" w14:textId="77777777" w:rsidR="00D76F29" w:rsidRDefault="00D76F29" w:rsidP="00DB3F73">
      <w:pPr>
        <w:pStyle w:val="NoSpacing"/>
        <w:spacing w:line="276" w:lineRule="auto"/>
        <w:rPr>
          <w:bCs/>
        </w:rPr>
      </w:pPr>
    </w:p>
    <w:p w14:paraId="6614F82E" w14:textId="77777777" w:rsidR="00D76F29" w:rsidRDefault="00D76F29" w:rsidP="00DB3F73">
      <w:pPr>
        <w:pStyle w:val="NoSpacing"/>
        <w:spacing w:line="276" w:lineRule="auto"/>
        <w:rPr>
          <w:bCs/>
        </w:rPr>
      </w:pPr>
    </w:p>
    <w:p w14:paraId="4D81E4F0" w14:textId="77777777" w:rsidR="00D76F29" w:rsidRPr="009E424A" w:rsidRDefault="00D76F29" w:rsidP="00DB3F73">
      <w:pPr>
        <w:pStyle w:val="NoSpacing"/>
        <w:spacing w:line="276" w:lineRule="auto"/>
        <w:rPr>
          <w:bCs/>
        </w:rPr>
      </w:pPr>
    </w:p>
    <w:p w14:paraId="7435DCF3" w14:textId="7E62D74A" w:rsidR="00F94044" w:rsidRPr="00786BC4" w:rsidRDefault="009E424A" w:rsidP="00DB3F73">
      <w:pPr>
        <w:pStyle w:val="NoSpacing"/>
        <w:spacing w:line="276" w:lineRule="auto"/>
        <w:rPr>
          <w:b/>
          <w:bCs/>
        </w:rPr>
      </w:pPr>
      <w:r>
        <w:rPr>
          <w:rStyle w:val="Strong"/>
          <w:rFonts w:cs="Times New Roman"/>
          <w:color w:val="000000"/>
        </w:rPr>
        <w:lastRenderedPageBreak/>
        <w:t xml:space="preserve">Graph 1.6.5: </w:t>
      </w:r>
      <w:r w:rsidR="00786BC4">
        <w:rPr>
          <w:b/>
          <w:bCs/>
        </w:rPr>
        <w:t>Three-Dimensional Graph</w:t>
      </w:r>
    </w:p>
    <w:p w14:paraId="0CBC677E" w14:textId="7929A5C0" w:rsidR="001C1338" w:rsidRPr="001C1338" w:rsidRDefault="009E424A" w:rsidP="00DB3F73">
      <w:pPr>
        <w:pStyle w:val="NoSpacing"/>
        <w:spacing w:line="276" w:lineRule="auto"/>
      </w:pPr>
      <w:r>
        <w:rPr>
          <w:noProof/>
          <w:lang w:eastAsia="en-US"/>
        </w:rPr>
        <w:drawing>
          <wp:inline distT="0" distB="0" distL="0" distR="0" wp14:anchorId="4DC8BB86" wp14:editId="19600739">
            <wp:extent cx="4259580" cy="3238500"/>
            <wp:effectExtent l="0" t="0" r="26670" b="19050"/>
            <wp:docPr id="4" name="Chart 4"/>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r w:rsidR="001C1338" w:rsidRPr="001C1338">
        <w:t> </w:t>
      </w:r>
    </w:p>
    <w:p w14:paraId="79493D99" w14:textId="4C7B2421" w:rsidR="006D53CF" w:rsidRDefault="00492128" w:rsidP="00DB3F73">
      <w:pPr>
        <w:pStyle w:val="NoSpacing"/>
        <w:spacing w:line="276" w:lineRule="auto"/>
        <w:rPr>
          <w:rFonts w:cs="Times New Roman"/>
          <w:szCs w:val="32"/>
        </w:rPr>
      </w:pPr>
      <w:r>
        <w:rPr>
          <w:rFonts w:cs="Times New Roman"/>
          <w:szCs w:val="32"/>
        </w:rPr>
        <w:t>(</w:t>
      </w:r>
      <w:r w:rsidR="004A2ED6">
        <w:rPr>
          <w:rFonts w:cs="Times New Roman"/>
          <w:szCs w:val="32"/>
        </w:rPr>
        <w:t>US</w:t>
      </w:r>
      <w:r>
        <w:rPr>
          <w:rFonts w:cs="Times New Roman"/>
          <w:szCs w:val="32"/>
        </w:rPr>
        <w:t>DA, 2010</w:t>
      </w:r>
      <w:r w:rsidR="004261EC" w:rsidRPr="004261EC">
        <w:rPr>
          <w:rFonts w:cs="Times New Roman"/>
          <w:szCs w:val="32"/>
        </w:rPr>
        <w:t>)</w:t>
      </w:r>
    </w:p>
    <w:p w14:paraId="7711124B" w14:textId="77777777" w:rsidR="00DC05FE" w:rsidRPr="00786BC4" w:rsidRDefault="00DC05FE" w:rsidP="00DB3F73">
      <w:pPr>
        <w:pStyle w:val="NoSpacing"/>
        <w:spacing w:line="276" w:lineRule="auto"/>
        <w:rPr>
          <w:b/>
          <w:bCs/>
          <w:sz w:val="20"/>
        </w:rPr>
      </w:pPr>
    </w:p>
    <w:p w14:paraId="32DB0F50" w14:textId="77777777" w:rsidR="001C1338" w:rsidRDefault="001C1338" w:rsidP="00DB3F73">
      <w:pPr>
        <w:pStyle w:val="NoSpacing"/>
        <w:spacing w:line="276" w:lineRule="auto"/>
        <w:rPr>
          <w:b/>
          <w:bCs/>
        </w:rPr>
      </w:pPr>
      <w:r w:rsidRPr="001C1338">
        <w:rPr>
          <w:b/>
          <w:bCs/>
        </w:rPr>
        <w:t>Combination Graphics</w:t>
      </w:r>
    </w:p>
    <w:p w14:paraId="0521E70E" w14:textId="00183EAE" w:rsidR="006D53CF" w:rsidRDefault="006D53CF" w:rsidP="00DB3F73">
      <w:pPr>
        <w:pStyle w:val="NoSpacing"/>
        <w:spacing w:line="276" w:lineRule="auto"/>
        <w:rPr>
          <w:bCs/>
        </w:rPr>
      </w:pPr>
      <w:r>
        <w:rPr>
          <w:bCs/>
        </w:rPr>
        <w:t>Some graphs are created so that they combine the data table and a graph</w:t>
      </w:r>
      <w:r w:rsidR="00D964FF">
        <w:rPr>
          <w:bCs/>
        </w:rPr>
        <w:t xml:space="preserve"> or combine two types of graphs in one</w:t>
      </w:r>
      <w:r w:rsidR="003D4E90">
        <w:rPr>
          <w:bCs/>
        </w:rPr>
        <w:t xml:space="preserve">. </w:t>
      </w:r>
      <w:r>
        <w:rPr>
          <w:bCs/>
        </w:rPr>
        <w:t>The advantage is that you can see a graphical representation of the data, and still have the data to find exact values</w:t>
      </w:r>
      <w:r w:rsidR="003D4E90">
        <w:rPr>
          <w:bCs/>
        </w:rPr>
        <w:t xml:space="preserve">. </w:t>
      </w:r>
      <w:r>
        <w:rPr>
          <w:bCs/>
        </w:rPr>
        <w:t xml:space="preserve">The disadvantage is that they are busier, and usually people show graphical representation of data because people </w:t>
      </w:r>
      <w:r w:rsidR="00BE04B0">
        <w:rPr>
          <w:bCs/>
        </w:rPr>
        <w:t>do not</w:t>
      </w:r>
      <w:r>
        <w:rPr>
          <w:bCs/>
        </w:rPr>
        <w:t xml:space="preserve"> like looking at the data.</w:t>
      </w:r>
    </w:p>
    <w:p w14:paraId="6836215D" w14:textId="77777777" w:rsidR="003A714D" w:rsidRDefault="003A714D" w:rsidP="00DB3F73">
      <w:pPr>
        <w:pStyle w:val="NoSpacing"/>
        <w:spacing w:line="276" w:lineRule="auto"/>
        <w:rPr>
          <w:rStyle w:val="Strong"/>
          <w:rFonts w:cs="Times New Roman"/>
          <w:color w:val="000000"/>
        </w:rPr>
      </w:pPr>
    </w:p>
    <w:p w14:paraId="0B389811" w14:textId="77777777" w:rsidR="00D76F29" w:rsidRDefault="00D76F29" w:rsidP="00DB3F73">
      <w:pPr>
        <w:pStyle w:val="NoSpacing"/>
        <w:spacing w:line="276" w:lineRule="auto"/>
        <w:rPr>
          <w:rStyle w:val="Strong"/>
          <w:rFonts w:cs="Times New Roman"/>
          <w:color w:val="000000"/>
        </w:rPr>
      </w:pPr>
    </w:p>
    <w:p w14:paraId="152E8597" w14:textId="77777777" w:rsidR="00D76F29" w:rsidRDefault="00D76F29" w:rsidP="00DB3F73">
      <w:pPr>
        <w:pStyle w:val="NoSpacing"/>
        <w:spacing w:line="276" w:lineRule="auto"/>
        <w:rPr>
          <w:rStyle w:val="Strong"/>
          <w:rFonts w:cs="Times New Roman"/>
          <w:color w:val="000000"/>
        </w:rPr>
      </w:pPr>
    </w:p>
    <w:p w14:paraId="34C7BB49" w14:textId="77777777" w:rsidR="00D76F29" w:rsidRDefault="00D76F29" w:rsidP="00DB3F73">
      <w:pPr>
        <w:pStyle w:val="NoSpacing"/>
        <w:spacing w:line="276" w:lineRule="auto"/>
        <w:rPr>
          <w:rStyle w:val="Strong"/>
          <w:rFonts w:cs="Times New Roman"/>
          <w:color w:val="000000"/>
        </w:rPr>
      </w:pPr>
    </w:p>
    <w:p w14:paraId="6D68B9A8" w14:textId="77777777" w:rsidR="00D76F29" w:rsidRDefault="00D76F29" w:rsidP="00DB3F73">
      <w:pPr>
        <w:pStyle w:val="NoSpacing"/>
        <w:spacing w:line="276" w:lineRule="auto"/>
        <w:rPr>
          <w:rStyle w:val="Strong"/>
          <w:rFonts w:cs="Times New Roman"/>
          <w:color w:val="000000"/>
        </w:rPr>
      </w:pPr>
    </w:p>
    <w:p w14:paraId="65A74F93" w14:textId="77777777" w:rsidR="00D76F29" w:rsidRDefault="00D76F29" w:rsidP="00DB3F73">
      <w:pPr>
        <w:pStyle w:val="NoSpacing"/>
        <w:spacing w:line="276" w:lineRule="auto"/>
        <w:rPr>
          <w:rStyle w:val="Strong"/>
          <w:rFonts w:cs="Times New Roman"/>
          <w:color w:val="000000"/>
        </w:rPr>
      </w:pPr>
    </w:p>
    <w:p w14:paraId="5EA4A9D2" w14:textId="77777777" w:rsidR="00D76F29" w:rsidRDefault="00D76F29" w:rsidP="00DB3F73">
      <w:pPr>
        <w:pStyle w:val="NoSpacing"/>
        <w:spacing w:line="276" w:lineRule="auto"/>
        <w:rPr>
          <w:rStyle w:val="Strong"/>
          <w:rFonts w:cs="Times New Roman"/>
          <w:color w:val="000000"/>
        </w:rPr>
      </w:pPr>
    </w:p>
    <w:p w14:paraId="6E13BAF2" w14:textId="77777777" w:rsidR="00D76F29" w:rsidRDefault="00D76F29" w:rsidP="00DB3F73">
      <w:pPr>
        <w:pStyle w:val="NoSpacing"/>
        <w:spacing w:line="276" w:lineRule="auto"/>
        <w:rPr>
          <w:rStyle w:val="Strong"/>
          <w:rFonts w:cs="Times New Roman"/>
          <w:color w:val="000000"/>
        </w:rPr>
      </w:pPr>
    </w:p>
    <w:p w14:paraId="05F7D812" w14:textId="77777777" w:rsidR="00D76F29" w:rsidRDefault="00D76F29" w:rsidP="00DB3F73">
      <w:pPr>
        <w:pStyle w:val="NoSpacing"/>
        <w:spacing w:line="276" w:lineRule="auto"/>
        <w:rPr>
          <w:rStyle w:val="Strong"/>
          <w:rFonts w:cs="Times New Roman"/>
          <w:color w:val="000000"/>
        </w:rPr>
      </w:pPr>
    </w:p>
    <w:p w14:paraId="1028CB49" w14:textId="77777777" w:rsidR="00D76F29" w:rsidRDefault="00D76F29" w:rsidP="00DB3F73">
      <w:pPr>
        <w:pStyle w:val="NoSpacing"/>
        <w:spacing w:line="276" w:lineRule="auto"/>
        <w:rPr>
          <w:rStyle w:val="Strong"/>
          <w:rFonts w:cs="Times New Roman"/>
          <w:color w:val="000000"/>
        </w:rPr>
      </w:pPr>
    </w:p>
    <w:p w14:paraId="080B7176" w14:textId="77777777" w:rsidR="00D76F29" w:rsidRDefault="00D76F29" w:rsidP="00DB3F73">
      <w:pPr>
        <w:pStyle w:val="NoSpacing"/>
        <w:spacing w:line="276" w:lineRule="auto"/>
        <w:rPr>
          <w:rStyle w:val="Strong"/>
          <w:rFonts w:cs="Times New Roman"/>
          <w:color w:val="000000"/>
        </w:rPr>
      </w:pPr>
    </w:p>
    <w:p w14:paraId="3A0C6959" w14:textId="77777777" w:rsidR="00D76F29" w:rsidRDefault="00D76F29" w:rsidP="00DB3F73">
      <w:pPr>
        <w:pStyle w:val="NoSpacing"/>
        <w:spacing w:line="276" w:lineRule="auto"/>
        <w:rPr>
          <w:rStyle w:val="Strong"/>
          <w:rFonts w:cs="Times New Roman"/>
          <w:color w:val="000000"/>
        </w:rPr>
      </w:pPr>
    </w:p>
    <w:p w14:paraId="09325EFE" w14:textId="77777777" w:rsidR="00D76F29" w:rsidRDefault="00D76F29" w:rsidP="00DB3F73">
      <w:pPr>
        <w:pStyle w:val="NoSpacing"/>
        <w:spacing w:line="276" w:lineRule="auto"/>
        <w:rPr>
          <w:rStyle w:val="Strong"/>
          <w:rFonts w:cs="Times New Roman"/>
          <w:color w:val="000000"/>
        </w:rPr>
      </w:pPr>
    </w:p>
    <w:p w14:paraId="6C72D9B6" w14:textId="77777777" w:rsidR="00D76F29" w:rsidRDefault="00D76F29" w:rsidP="00DB3F73">
      <w:pPr>
        <w:pStyle w:val="NoSpacing"/>
        <w:spacing w:line="276" w:lineRule="auto"/>
        <w:rPr>
          <w:rStyle w:val="Strong"/>
          <w:rFonts w:cs="Times New Roman"/>
          <w:color w:val="000000"/>
        </w:rPr>
      </w:pPr>
    </w:p>
    <w:p w14:paraId="227EC0F6" w14:textId="77777777" w:rsidR="00D76F29" w:rsidRDefault="00D76F29" w:rsidP="00DB3F73">
      <w:pPr>
        <w:pStyle w:val="NoSpacing"/>
        <w:spacing w:line="276" w:lineRule="auto"/>
        <w:rPr>
          <w:rStyle w:val="Strong"/>
          <w:rFonts w:cs="Times New Roman"/>
          <w:color w:val="000000"/>
        </w:rPr>
      </w:pPr>
    </w:p>
    <w:p w14:paraId="345427BE" w14:textId="22319785" w:rsidR="008A4179" w:rsidRPr="005A52A9" w:rsidRDefault="004261EC" w:rsidP="00DB3F73">
      <w:pPr>
        <w:pStyle w:val="NoSpacing"/>
        <w:spacing w:line="276" w:lineRule="auto"/>
        <w:rPr>
          <w:b/>
          <w:bCs/>
        </w:rPr>
      </w:pPr>
      <w:r>
        <w:rPr>
          <w:rStyle w:val="Strong"/>
          <w:rFonts w:cs="Times New Roman"/>
          <w:color w:val="000000"/>
        </w:rPr>
        <w:lastRenderedPageBreak/>
        <w:t>Graph 1.6.6</w:t>
      </w:r>
      <w:r w:rsidR="006D53CF">
        <w:rPr>
          <w:rStyle w:val="Strong"/>
          <w:rFonts w:cs="Times New Roman"/>
          <w:color w:val="000000"/>
        </w:rPr>
        <w:t xml:space="preserve">: </w:t>
      </w:r>
      <w:r>
        <w:rPr>
          <w:b/>
          <w:bCs/>
        </w:rPr>
        <w:t xml:space="preserve">Combination </w:t>
      </w:r>
      <w:r w:rsidR="005A52A9">
        <w:rPr>
          <w:b/>
          <w:bCs/>
        </w:rPr>
        <w:t>Graph</w:t>
      </w:r>
    </w:p>
    <w:p w14:paraId="0B9301B4" w14:textId="13AD960D" w:rsidR="006D53CF" w:rsidRPr="006D53CF" w:rsidRDefault="006D53CF" w:rsidP="00DB3F73">
      <w:pPr>
        <w:pStyle w:val="NoSpacing"/>
        <w:spacing w:line="276" w:lineRule="auto"/>
      </w:pPr>
      <w:r>
        <w:rPr>
          <w:noProof/>
          <w:lang w:eastAsia="en-US"/>
        </w:rPr>
        <w:drawing>
          <wp:inline distT="0" distB="0" distL="0" distR="0" wp14:anchorId="05621B70" wp14:editId="403F7111">
            <wp:extent cx="5003800" cy="4794250"/>
            <wp:effectExtent l="0" t="0" r="25400" b="25400"/>
            <wp:docPr id="12" name="Chart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3E5BE3C8" w14:textId="3DE2FCCC" w:rsidR="004261EC" w:rsidRPr="004261EC" w:rsidRDefault="00492128" w:rsidP="00DB3F73">
      <w:pPr>
        <w:pStyle w:val="NoSpacing"/>
        <w:spacing w:line="276" w:lineRule="auto"/>
        <w:rPr>
          <w:b/>
          <w:bCs/>
          <w:sz w:val="20"/>
        </w:rPr>
      </w:pPr>
      <w:r>
        <w:rPr>
          <w:rFonts w:cs="Times New Roman"/>
          <w:szCs w:val="32"/>
        </w:rPr>
        <w:t>(</w:t>
      </w:r>
      <w:r w:rsidR="004A2ED6">
        <w:rPr>
          <w:rFonts w:cs="Times New Roman"/>
          <w:szCs w:val="32"/>
        </w:rPr>
        <w:t>US</w:t>
      </w:r>
      <w:r>
        <w:rPr>
          <w:rFonts w:cs="Times New Roman"/>
          <w:szCs w:val="32"/>
        </w:rPr>
        <w:t>DA</w:t>
      </w:r>
      <w:r w:rsidR="00774776">
        <w:rPr>
          <w:rFonts w:cs="Times New Roman"/>
          <w:szCs w:val="32"/>
        </w:rPr>
        <w:t>,</w:t>
      </w:r>
      <w:r>
        <w:rPr>
          <w:rFonts w:cs="Times New Roman"/>
          <w:szCs w:val="32"/>
        </w:rPr>
        <w:t xml:space="preserve"> 2010</w:t>
      </w:r>
      <w:r w:rsidR="004261EC" w:rsidRPr="004261EC">
        <w:rPr>
          <w:rFonts w:cs="Times New Roman"/>
          <w:szCs w:val="32"/>
        </w:rPr>
        <w:t>)</w:t>
      </w:r>
    </w:p>
    <w:p w14:paraId="53CADED7" w14:textId="77777777" w:rsidR="00DE7EB0" w:rsidRPr="001C1338" w:rsidRDefault="00DE7EB0" w:rsidP="00DB3F73">
      <w:pPr>
        <w:pStyle w:val="NoSpacing"/>
        <w:spacing w:line="276" w:lineRule="auto"/>
      </w:pPr>
    </w:p>
    <w:p w14:paraId="0A179853" w14:textId="7233C758" w:rsidR="001C1338" w:rsidRDefault="00720DD8" w:rsidP="00DB3F73">
      <w:pPr>
        <w:pStyle w:val="NoSpacing"/>
        <w:spacing w:line="276" w:lineRule="auto"/>
      </w:pPr>
      <w:r>
        <w:t>These are just a few of the different types of graphs that exist in the world</w:t>
      </w:r>
      <w:r w:rsidR="003D4E90">
        <w:t xml:space="preserve">. </w:t>
      </w:r>
      <w:r>
        <w:t>There are many other ones</w:t>
      </w:r>
      <w:r w:rsidR="003D4E90">
        <w:t xml:space="preserve">. </w:t>
      </w:r>
      <w:r>
        <w:t>A quick Google search on statistical graphs will s</w:t>
      </w:r>
      <w:r w:rsidR="00D964FF">
        <w:t>how you many more</w:t>
      </w:r>
      <w:r w:rsidR="003D4E90">
        <w:t xml:space="preserve">. </w:t>
      </w:r>
      <w:r w:rsidR="00D964FF">
        <w:t>Just open</w:t>
      </w:r>
      <w:r>
        <w:t xml:space="preserve"> up a newspaper, magazine, or website and you are likely to see others</w:t>
      </w:r>
      <w:r w:rsidR="003D4E90">
        <w:t xml:space="preserve">. </w:t>
      </w:r>
      <w:r>
        <w:t>The most important thing to remember is that you need to look at the graph objectively, and interpret</w:t>
      </w:r>
      <w:r w:rsidR="00D964FF">
        <w:t xml:space="preserve"> for yourself what it says</w:t>
      </w:r>
      <w:r w:rsidR="003D4E90">
        <w:t xml:space="preserve">. </w:t>
      </w:r>
      <w:r w:rsidR="00D964FF">
        <w:t xml:space="preserve">Also, </w:t>
      </w:r>
      <w:r w:rsidR="00BE04B0">
        <w:t>do not</w:t>
      </w:r>
      <w:r w:rsidR="00D964FF">
        <w:t xml:space="preserve"> read any</w:t>
      </w:r>
      <w:r>
        <w:t xml:space="preserve"> cause and effect into what you see.</w:t>
      </w:r>
    </w:p>
    <w:p w14:paraId="78E10D10" w14:textId="77777777" w:rsidR="00720DD8" w:rsidRDefault="00720DD8" w:rsidP="00DB3F73">
      <w:pPr>
        <w:pStyle w:val="NoSpacing"/>
        <w:spacing w:line="276" w:lineRule="auto"/>
      </w:pPr>
    </w:p>
    <w:p w14:paraId="4268031E" w14:textId="77777777" w:rsidR="00820886" w:rsidRDefault="00820886" w:rsidP="00DB3F73">
      <w:pPr>
        <w:pStyle w:val="NoSpacing"/>
        <w:spacing w:line="276" w:lineRule="auto"/>
      </w:pPr>
    </w:p>
    <w:p w14:paraId="2B4C7608" w14:textId="77777777" w:rsidR="00820886" w:rsidRDefault="00820886" w:rsidP="00DB3F73">
      <w:pPr>
        <w:pStyle w:val="NoSpacing"/>
        <w:spacing w:line="276" w:lineRule="auto"/>
      </w:pPr>
    </w:p>
    <w:p w14:paraId="2F58EC78" w14:textId="77777777" w:rsidR="00820886" w:rsidRDefault="00820886" w:rsidP="00DB3F73">
      <w:pPr>
        <w:pStyle w:val="NoSpacing"/>
        <w:spacing w:line="276" w:lineRule="auto"/>
      </w:pPr>
    </w:p>
    <w:p w14:paraId="01749017" w14:textId="77777777" w:rsidR="00820886" w:rsidRDefault="00820886" w:rsidP="00DB3F73">
      <w:pPr>
        <w:pStyle w:val="NoSpacing"/>
        <w:spacing w:line="276" w:lineRule="auto"/>
      </w:pPr>
    </w:p>
    <w:p w14:paraId="75973DFE" w14:textId="77777777" w:rsidR="00820886" w:rsidRDefault="00820886" w:rsidP="00DB3F73">
      <w:pPr>
        <w:pStyle w:val="NoSpacing"/>
        <w:spacing w:line="276" w:lineRule="auto"/>
      </w:pPr>
    </w:p>
    <w:p w14:paraId="26360549" w14:textId="017599F0" w:rsidR="00786BC4" w:rsidRPr="001C1338" w:rsidRDefault="00F94044" w:rsidP="00DB3F73">
      <w:pPr>
        <w:spacing w:line="276" w:lineRule="auto"/>
      </w:pPr>
      <w:r>
        <w:br w:type="page"/>
      </w:r>
    </w:p>
    <w:p w14:paraId="179F4C8E" w14:textId="1812168E" w:rsidR="00F94044" w:rsidRPr="005A52A9" w:rsidRDefault="00B67C39" w:rsidP="00DB3F73">
      <w:pPr>
        <w:pStyle w:val="NoSpacing"/>
        <w:spacing w:line="276" w:lineRule="auto"/>
        <w:rPr>
          <w:b/>
          <w:sz w:val="28"/>
        </w:rPr>
      </w:pPr>
      <w:r w:rsidRPr="00796E1E">
        <w:rPr>
          <w:b/>
          <w:sz w:val="28"/>
        </w:rPr>
        <w:lastRenderedPageBreak/>
        <w:t>Chapter 1 Homework</w:t>
      </w:r>
    </w:p>
    <w:p w14:paraId="6DED4276" w14:textId="2EA7CE9A" w:rsidR="001C1338" w:rsidRDefault="00AA3E58" w:rsidP="00DB3F73">
      <w:pPr>
        <w:pStyle w:val="NoSpacing"/>
        <w:numPr>
          <w:ilvl w:val="0"/>
          <w:numId w:val="36"/>
        </w:numPr>
        <w:spacing w:line="276" w:lineRule="auto"/>
        <w:rPr>
          <w:rStyle w:val="Strong"/>
          <w:rFonts w:cs="Times New Roman"/>
          <w:b w:val="0"/>
          <w:color w:val="000000"/>
        </w:rPr>
      </w:pPr>
      <w:r>
        <w:rPr>
          <w:rFonts w:cs="Times New Roman"/>
        </w:rPr>
        <w:t>A study was conducted of school</w:t>
      </w:r>
      <w:r w:rsidR="00D964FF">
        <w:rPr>
          <w:rFonts w:cs="Times New Roman"/>
        </w:rPr>
        <w:t>s</w:t>
      </w:r>
      <w:r>
        <w:rPr>
          <w:rFonts w:cs="Times New Roman"/>
        </w:rPr>
        <w:t xml:space="preserve"> </w:t>
      </w:r>
      <w:r w:rsidR="00D964FF">
        <w:rPr>
          <w:rFonts w:cs="Times New Roman"/>
        </w:rPr>
        <w:t xml:space="preserve">across the </w:t>
      </w:r>
      <w:r w:rsidR="007F01D0">
        <w:rPr>
          <w:rFonts w:cs="Times New Roman"/>
        </w:rPr>
        <w:t>U.S.</w:t>
      </w:r>
      <w:r>
        <w:rPr>
          <w:rFonts w:cs="Times New Roman"/>
        </w:rPr>
        <w:t xml:space="preserve"> about whethe</w:t>
      </w:r>
      <w:r w:rsidR="00D964FF">
        <w:rPr>
          <w:rFonts w:cs="Times New Roman"/>
        </w:rPr>
        <w:t>r they require school uniforms</w:t>
      </w:r>
      <w:r w:rsidR="003D4E90">
        <w:rPr>
          <w:rFonts w:cs="Times New Roman"/>
        </w:rPr>
        <w:t xml:space="preserve">. </w:t>
      </w:r>
      <w:r>
        <w:rPr>
          <w:rFonts w:cs="Times New Roman"/>
        </w:rPr>
        <w:t>Two hundred ninety-six schools gave th</w:t>
      </w:r>
      <w:r w:rsidR="00D964FF">
        <w:rPr>
          <w:rFonts w:cs="Times New Roman"/>
        </w:rPr>
        <w:t>eir response to the question, “D</w:t>
      </w:r>
      <w:r>
        <w:rPr>
          <w:rFonts w:cs="Times New Roman"/>
        </w:rPr>
        <w:t xml:space="preserve">oes your school require school uniforms?”  </w:t>
      </w:r>
      <w:r>
        <w:rPr>
          <w:rStyle w:val="Strong"/>
          <w:rFonts w:cs="Times New Roman"/>
          <w:b w:val="0"/>
          <w:color w:val="000000"/>
        </w:rPr>
        <w:t>S</w:t>
      </w:r>
      <w:r w:rsidR="00BC1C89">
        <w:rPr>
          <w:rStyle w:val="Strong"/>
          <w:rFonts w:cs="Times New Roman"/>
          <w:b w:val="0"/>
          <w:color w:val="000000"/>
        </w:rPr>
        <w:t xml:space="preserve">tate </w:t>
      </w:r>
      <w:r w:rsidR="000F3AA4">
        <w:rPr>
          <w:rStyle w:val="Strong"/>
          <w:rFonts w:cs="Times New Roman"/>
          <w:b w:val="0"/>
          <w:color w:val="000000"/>
        </w:rPr>
        <w:t xml:space="preserve">the </w:t>
      </w:r>
      <w:r w:rsidR="00BC1C89">
        <w:rPr>
          <w:rStyle w:val="Strong"/>
          <w:rFonts w:cs="Times New Roman"/>
          <w:b w:val="0"/>
          <w:color w:val="000000"/>
        </w:rPr>
        <w:t>population and sample</w:t>
      </w:r>
      <w:r>
        <w:rPr>
          <w:rStyle w:val="Strong"/>
          <w:rFonts w:cs="Times New Roman"/>
          <w:b w:val="0"/>
          <w:color w:val="000000"/>
        </w:rPr>
        <w:t>.</w:t>
      </w:r>
    </w:p>
    <w:p w14:paraId="592360B0" w14:textId="77777777" w:rsidR="00AA3E58" w:rsidRDefault="00AA3E58" w:rsidP="00DB3F73">
      <w:pPr>
        <w:pStyle w:val="NoSpacing"/>
        <w:spacing w:line="276" w:lineRule="auto"/>
        <w:ind w:left="720"/>
        <w:rPr>
          <w:rStyle w:val="Strong"/>
          <w:rFonts w:cs="Times New Roman"/>
          <w:b w:val="0"/>
          <w:color w:val="000000"/>
        </w:rPr>
      </w:pPr>
    </w:p>
    <w:p w14:paraId="5A11211A" w14:textId="77777777" w:rsidR="00F94044" w:rsidRDefault="00F94044" w:rsidP="00DB3F73">
      <w:pPr>
        <w:pStyle w:val="NoSpacing"/>
        <w:spacing w:line="276" w:lineRule="auto"/>
        <w:ind w:left="720"/>
        <w:rPr>
          <w:rStyle w:val="Strong"/>
          <w:rFonts w:cs="Times New Roman"/>
          <w:b w:val="0"/>
          <w:color w:val="000000"/>
        </w:rPr>
      </w:pPr>
    </w:p>
    <w:p w14:paraId="48BEE03D" w14:textId="004E9716" w:rsidR="00BC1C89" w:rsidRDefault="000F3AA4" w:rsidP="00DB3F73">
      <w:pPr>
        <w:pStyle w:val="NoSpacing"/>
        <w:numPr>
          <w:ilvl w:val="0"/>
          <w:numId w:val="36"/>
        </w:numPr>
        <w:spacing w:line="276" w:lineRule="auto"/>
        <w:rPr>
          <w:rStyle w:val="Strong"/>
          <w:rFonts w:cs="Times New Roman"/>
          <w:b w:val="0"/>
          <w:color w:val="000000"/>
        </w:rPr>
      </w:pPr>
      <w:r>
        <w:rPr>
          <w:rStyle w:val="Strong"/>
          <w:rFonts w:cs="Times New Roman"/>
          <w:b w:val="0"/>
          <w:color w:val="000000"/>
        </w:rPr>
        <w:t xml:space="preserve">The </w:t>
      </w:r>
      <w:r w:rsidR="007F01D0">
        <w:rPr>
          <w:rStyle w:val="Strong"/>
          <w:rFonts w:cs="Times New Roman"/>
          <w:b w:val="0"/>
          <w:color w:val="000000"/>
        </w:rPr>
        <w:t>U.S.</w:t>
      </w:r>
      <w:r>
        <w:rPr>
          <w:rStyle w:val="Strong"/>
          <w:rFonts w:cs="Times New Roman"/>
          <w:b w:val="0"/>
          <w:color w:val="000000"/>
        </w:rPr>
        <w:t xml:space="preserve"> Department of Labor collects information on the average hourly earnings of professional and business services positions</w:t>
      </w:r>
      <w:r w:rsidR="003D4E90">
        <w:rPr>
          <w:rStyle w:val="Strong"/>
          <w:rFonts w:cs="Times New Roman"/>
          <w:b w:val="0"/>
          <w:color w:val="000000"/>
        </w:rPr>
        <w:t xml:space="preserve">. </w:t>
      </w:r>
      <w:r>
        <w:rPr>
          <w:rStyle w:val="Strong"/>
          <w:rFonts w:cs="Times New Roman"/>
          <w:b w:val="0"/>
          <w:color w:val="000000"/>
        </w:rPr>
        <w:t>Suppose that you look at 20 years, and collect data on the average hourly earnings in those years</w:t>
      </w:r>
      <w:r w:rsidR="003D4E90">
        <w:rPr>
          <w:rStyle w:val="Strong"/>
          <w:rFonts w:cs="Times New Roman"/>
          <w:b w:val="0"/>
          <w:color w:val="000000"/>
        </w:rPr>
        <w:t xml:space="preserve">. </w:t>
      </w:r>
      <w:r>
        <w:rPr>
          <w:rStyle w:val="Strong"/>
          <w:rFonts w:cs="Times New Roman"/>
          <w:b w:val="0"/>
          <w:color w:val="000000"/>
        </w:rPr>
        <w:t>S</w:t>
      </w:r>
      <w:r w:rsidR="00BC1C89">
        <w:rPr>
          <w:rStyle w:val="Strong"/>
          <w:rFonts w:cs="Times New Roman"/>
          <w:b w:val="0"/>
          <w:color w:val="000000"/>
        </w:rPr>
        <w:t xml:space="preserve">tate </w:t>
      </w:r>
      <w:r>
        <w:rPr>
          <w:rStyle w:val="Strong"/>
          <w:rFonts w:cs="Times New Roman"/>
          <w:b w:val="0"/>
          <w:color w:val="000000"/>
        </w:rPr>
        <w:t xml:space="preserve">the </w:t>
      </w:r>
      <w:r w:rsidR="00BC1C89">
        <w:rPr>
          <w:rStyle w:val="Strong"/>
          <w:rFonts w:cs="Times New Roman"/>
          <w:b w:val="0"/>
          <w:color w:val="000000"/>
        </w:rPr>
        <w:t>population and sample</w:t>
      </w:r>
      <w:r>
        <w:rPr>
          <w:rStyle w:val="Strong"/>
          <w:rFonts w:cs="Times New Roman"/>
          <w:b w:val="0"/>
          <w:color w:val="000000"/>
        </w:rPr>
        <w:t>.</w:t>
      </w:r>
    </w:p>
    <w:p w14:paraId="4FCE6872" w14:textId="77777777" w:rsidR="000F3AA4" w:rsidRDefault="000F3AA4" w:rsidP="00DB3F73">
      <w:pPr>
        <w:pStyle w:val="NoSpacing"/>
        <w:spacing w:line="276" w:lineRule="auto"/>
        <w:rPr>
          <w:rStyle w:val="Strong"/>
          <w:rFonts w:cs="Times New Roman"/>
          <w:b w:val="0"/>
          <w:color w:val="000000"/>
        </w:rPr>
      </w:pPr>
    </w:p>
    <w:p w14:paraId="5E2FC713" w14:textId="77777777" w:rsidR="00F94044" w:rsidRDefault="00F94044" w:rsidP="00DB3F73">
      <w:pPr>
        <w:pStyle w:val="NoSpacing"/>
        <w:spacing w:line="276" w:lineRule="auto"/>
        <w:rPr>
          <w:rStyle w:val="Strong"/>
          <w:rFonts w:cs="Times New Roman"/>
          <w:b w:val="0"/>
          <w:color w:val="000000"/>
        </w:rPr>
      </w:pPr>
    </w:p>
    <w:p w14:paraId="702867D9" w14:textId="5C6C3489" w:rsidR="00BC1C89" w:rsidRDefault="000F3AA4" w:rsidP="00DB3F73">
      <w:pPr>
        <w:pStyle w:val="NoSpacing"/>
        <w:numPr>
          <w:ilvl w:val="0"/>
          <w:numId w:val="36"/>
        </w:numPr>
        <w:spacing w:line="276" w:lineRule="auto"/>
        <w:rPr>
          <w:rStyle w:val="Strong"/>
          <w:rFonts w:cs="Times New Roman"/>
          <w:b w:val="0"/>
          <w:color w:val="000000"/>
        </w:rPr>
      </w:pPr>
      <w:r>
        <w:rPr>
          <w:rStyle w:val="Strong"/>
          <w:rFonts w:cs="Times New Roman"/>
          <w:b w:val="0"/>
          <w:color w:val="000000"/>
        </w:rPr>
        <w:t>A p</w:t>
      </w:r>
      <w:r w:rsidR="00D964FF">
        <w:rPr>
          <w:rStyle w:val="Strong"/>
          <w:rFonts w:cs="Times New Roman"/>
          <w:b w:val="0"/>
          <w:color w:val="000000"/>
        </w:rPr>
        <w:t>erson collects the gas prices at</w:t>
      </w:r>
      <w:r>
        <w:rPr>
          <w:rStyle w:val="Strong"/>
          <w:rFonts w:cs="Times New Roman"/>
          <w:b w:val="0"/>
          <w:color w:val="000000"/>
        </w:rPr>
        <w:t xml:space="preserve"> 25 gas stations in Phoenix, AZ</w:t>
      </w:r>
      <w:r w:rsidR="003D4E90">
        <w:rPr>
          <w:rStyle w:val="Strong"/>
          <w:rFonts w:cs="Times New Roman"/>
          <w:b w:val="0"/>
          <w:color w:val="000000"/>
        </w:rPr>
        <w:t xml:space="preserve">. </w:t>
      </w:r>
      <w:r>
        <w:rPr>
          <w:rStyle w:val="Strong"/>
          <w:rFonts w:cs="Times New Roman"/>
          <w:b w:val="0"/>
          <w:color w:val="000000"/>
        </w:rPr>
        <w:t>S</w:t>
      </w:r>
      <w:r w:rsidR="00BC1C89">
        <w:rPr>
          <w:rStyle w:val="Strong"/>
          <w:rFonts w:cs="Times New Roman"/>
          <w:b w:val="0"/>
          <w:color w:val="000000"/>
        </w:rPr>
        <w:t>tate</w:t>
      </w:r>
      <w:r>
        <w:rPr>
          <w:rStyle w:val="Strong"/>
          <w:rFonts w:cs="Times New Roman"/>
          <w:b w:val="0"/>
          <w:color w:val="000000"/>
        </w:rPr>
        <w:t xml:space="preserve"> the</w:t>
      </w:r>
      <w:r w:rsidR="00BC1C89">
        <w:rPr>
          <w:rStyle w:val="Strong"/>
          <w:rFonts w:cs="Times New Roman"/>
          <w:b w:val="0"/>
          <w:color w:val="000000"/>
        </w:rPr>
        <w:t xml:space="preserve"> population and sample</w:t>
      </w:r>
      <w:r>
        <w:rPr>
          <w:rStyle w:val="Strong"/>
          <w:rFonts w:cs="Times New Roman"/>
          <w:b w:val="0"/>
          <w:color w:val="000000"/>
        </w:rPr>
        <w:t>.</w:t>
      </w:r>
    </w:p>
    <w:p w14:paraId="490A965F" w14:textId="77777777" w:rsidR="000F3AA4" w:rsidRDefault="000F3AA4" w:rsidP="00DB3F73">
      <w:pPr>
        <w:pStyle w:val="NoSpacing"/>
        <w:spacing w:line="276" w:lineRule="auto"/>
        <w:rPr>
          <w:rStyle w:val="Strong"/>
          <w:rFonts w:cs="Times New Roman"/>
          <w:b w:val="0"/>
          <w:color w:val="000000"/>
        </w:rPr>
      </w:pPr>
    </w:p>
    <w:p w14:paraId="69F4FB91" w14:textId="77777777" w:rsidR="00F94044" w:rsidRDefault="00F94044" w:rsidP="00DB3F73">
      <w:pPr>
        <w:pStyle w:val="NoSpacing"/>
        <w:spacing w:line="276" w:lineRule="auto"/>
        <w:rPr>
          <w:rStyle w:val="Strong"/>
          <w:rFonts w:cs="Times New Roman"/>
          <w:b w:val="0"/>
          <w:color w:val="000000"/>
        </w:rPr>
      </w:pPr>
    </w:p>
    <w:p w14:paraId="764D9B4A" w14:textId="454AB062" w:rsidR="00BC1C89" w:rsidRDefault="000F3AA4" w:rsidP="00DB3F73">
      <w:pPr>
        <w:pStyle w:val="NoSpacing"/>
        <w:numPr>
          <w:ilvl w:val="0"/>
          <w:numId w:val="36"/>
        </w:numPr>
        <w:spacing w:line="276" w:lineRule="auto"/>
        <w:rPr>
          <w:rStyle w:val="Strong"/>
          <w:rFonts w:cs="Times New Roman"/>
          <w:b w:val="0"/>
          <w:color w:val="000000"/>
        </w:rPr>
      </w:pPr>
      <w:r>
        <w:rPr>
          <w:rStyle w:val="Strong"/>
          <w:rFonts w:cs="Times New Roman"/>
          <w:b w:val="0"/>
          <w:color w:val="000000"/>
        </w:rPr>
        <w:t>The Center for Disease Control collects data on the number of children with autism</w:t>
      </w:r>
      <w:r w:rsidR="003D4E90">
        <w:rPr>
          <w:rStyle w:val="Strong"/>
          <w:rFonts w:cs="Times New Roman"/>
          <w:b w:val="0"/>
          <w:color w:val="000000"/>
        </w:rPr>
        <w:t xml:space="preserve">. </w:t>
      </w:r>
      <w:r>
        <w:rPr>
          <w:rStyle w:val="Strong"/>
          <w:rFonts w:cs="Times New Roman"/>
          <w:b w:val="0"/>
          <w:color w:val="000000"/>
        </w:rPr>
        <w:t>They collect data on 32,601 children in the state of Arizona, and then look to see how many have autism</w:t>
      </w:r>
      <w:r w:rsidR="003D4E90">
        <w:rPr>
          <w:rStyle w:val="Strong"/>
          <w:rFonts w:cs="Times New Roman"/>
          <w:b w:val="0"/>
          <w:color w:val="000000"/>
        </w:rPr>
        <w:t xml:space="preserve">. </w:t>
      </w:r>
      <w:r>
        <w:rPr>
          <w:rStyle w:val="Strong"/>
          <w:rFonts w:cs="Times New Roman"/>
          <w:b w:val="0"/>
          <w:color w:val="000000"/>
        </w:rPr>
        <w:t>S</w:t>
      </w:r>
      <w:r w:rsidR="00BC1C89">
        <w:rPr>
          <w:rStyle w:val="Strong"/>
          <w:rFonts w:cs="Times New Roman"/>
          <w:b w:val="0"/>
          <w:color w:val="000000"/>
        </w:rPr>
        <w:t>tate</w:t>
      </w:r>
      <w:r>
        <w:rPr>
          <w:rStyle w:val="Strong"/>
          <w:rFonts w:cs="Times New Roman"/>
          <w:b w:val="0"/>
          <w:color w:val="000000"/>
        </w:rPr>
        <w:t xml:space="preserve"> the</w:t>
      </w:r>
      <w:r w:rsidR="00BC1C89">
        <w:rPr>
          <w:rStyle w:val="Strong"/>
          <w:rFonts w:cs="Times New Roman"/>
          <w:b w:val="0"/>
          <w:color w:val="000000"/>
        </w:rPr>
        <w:t xml:space="preserve"> population and sample</w:t>
      </w:r>
      <w:r>
        <w:rPr>
          <w:rStyle w:val="Strong"/>
          <w:rFonts w:cs="Times New Roman"/>
          <w:b w:val="0"/>
          <w:color w:val="000000"/>
        </w:rPr>
        <w:t>.</w:t>
      </w:r>
    </w:p>
    <w:p w14:paraId="68B20295" w14:textId="77777777" w:rsidR="000F3AA4" w:rsidRDefault="000F3AA4" w:rsidP="00DB3F73">
      <w:pPr>
        <w:pStyle w:val="NoSpacing"/>
        <w:spacing w:line="276" w:lineRule="auto"/>
        <w:ind w:left="720"/>
        <w:rPr>
          <w:rStyle w:val="Strong"/>
          <w:rFonts w:cs="Times New Roman"/>
          <w:b w:val="0"/>
          <w:color w:val="000000"/>
        </w:rPr>
      </w:pPr>
    </w:p>
    <w:p w14:paraId="7663D771" w14:textId="77777777" w:rsidR="00F94044" w:rsidRDefault="00F94044" w:rsidP="00DB3F73">
      <w:pPr>
        <w:pStyle w:val="NoSpacing"/>
        <w:spacing w:line="276" w:lineRule="auto"/>
        <w:ind w:left="720"/>
        <w:rPr>
          <w:rStyle w:val="Strong"/>
          <w:rFonts w:cs="Times New Roman"/>
          <w:b w:val="0"/>
          <w:color w:val="000000"/>
        </w:rPr>
      </w:pPr>
    </w:p>
    <w:p w14:paraId="5A2AC538" w14:textId="6886D903" w:rsidR="00BC1C89" w:rsidRDefault="00BC1C89" w:rsidP="00DB3F73">
      <w:pPr>
        <w:pStyle w:val="NoSpacing"/>
        <w:numPr>
          <w:ilvl w:val="0"/>
          <w:numId w:val="36"/>
        </w:numPr>
        <w:spacing w:line="276" w:lineRule="auto"/>
        <w:rPr>
          <w:rStyle w:val="Strong"/>
          <w:rFonts w:cs="Times New Roman"/>
          <w:b w:val="0"/>
          <w:color w:val="000000"/>
        </w:rPr>
      </w:pPr>
      <w:r>
        <w:rPr>
          <w:rStyle w:val="Strong"/>
          <w:rFonts w:cs="Times New Roman"/>
          <w:b w:val="0"/>
          <w:color w:val="000000"/>
        </w:rPr>
        <w:t xml:space="preserve">Determine if </w:t>
      </w:r>
      <w:r w:rsidR="00D964FF">
        <w:rPr>
          <w:rStyle w:val="Strong"/>
          <w:rFonts w:cs="Times New Roman"/>
          <w:b w:val="0"/>
          <w:color w:val="000000"/>
        </w:rPr>
        <w:t xml:space="preserve">the variable is </w:t>
      </w:r>
      <w:r>
        <w:rPr>
          <w:rStyle w:val="Strong"/>
          <w:rFonts w:cs="Times New Roman"/>
          <w:b w:val="0"/>
          <w:color w:val="000000"/>
        </w:rPr>
        <w:t>qualitative or quantitative</w:t>
      </w:r>
      <w:r w:rsidR="003D4E90">
        <w:rPr>
          <w:rStyle w:val="Strong"/>
          <w:rFonts w:cs="Times New Roman"/>
          <w:b w:val="0"/>
          <w:color w:val="000000"/>
        </w:rPr>
        <w:t xml:space="preserve">. </w:t>
      </w:r>
      <w:r>
        <w:rPr>
          <w:rStyle w:val="Strong"/>
          <w:rFonts w:cs="Times New Roman"/>
          <w:b w:val="0"/>
          <w:color w:val="000000"/>
        </w:rPr>
        <w:t>If quantitative</w:t>
      </w:r>
      <w:r w:rsidR="00D964FF">
        <w:rPr>
          <w:rStyle w:val="Strong"/>
          <w:rFonts w:cs="Times New Roman"/>
          <w:b w:val="0"/>
          <w:color w:val="000000"/>
        </w:rPr>
        <w:t>,</w:t>
      </w:r>
      <w:r>
        <w:rPr>
          <w:rStyle w:val="Strong"/>
          <w:rFonts w:cs="Times New Roman"/>
          <w:b w:val="0"/>
          <w:color w:val="000000"/>
        </w:rPr>
        <w:t xml:space="preserve"> then also state if </w:t>
      </w:r>
      <w:r w:rsidR="00D964FF">
        <w:rPr>
          <w:rStyle w:val="Strong"/>
          <w:rFonts w:cs="Times New Roman"/>
          <w:b w:val="0"/>
          <w:color w:val="000000"/>
        </w:rPr>
        <w:t xml:space="preserve">the variable is </w:t>
      </w:r>
      <w:r>
        <w:rPr>
          <w:rStyle w:val="Strong"/>
          <w:rFonts w:cs="Times New Roman"/>
          <w:b w:val="0"/>
          <w:color w:val="000000"/>
        </w:rPr>
        <w:t>discrete or continuous.</w:t>
      </w:r>
    </w:p>
    <w:p w14:paraId="2CFA2F2A" w14:textId="4FA4A98E" w:rsidR="000F3AA4" w:rsidRDefault="000F3AA4" w:rsidP="00DB3F73">
      <w:pPr>
        <w:pStyle w:val="NoSpacing"/>
        <w:numPr>
          <w:ilvl w:val="0"/>
          <w:numId w:val="20"/>
        </w:numPr>
        <w:spacing w:line="276" w:lineRule="auto"/>
        <w:rPr>
          <w:rStyle w:val="Strong"/>
          <w:rFonts w:cs="Times New Roman"/>
          <w:b w:val="0"/>
          <w:color w:val="000000"/>
        </w:rPr>
      </w:pPr>
      <w:r>
        <w:rPr>
          <w:rStyle w:val="Strong"/>
          <w:rFonts w:cs="Times New Roman"/>
          <w:b w:val="0"/>
          <w:color w:val="000000"/>
        </w:rPr>
        <w:t>Height</w:t>
      </w:r>
      <w:r w:rsidR="00206862">
        <w:rPr>
          <w:rStyle w:val="Strong"/>
          <w:rFonts w:cs="Times New Roman"/>
          <w:b w:val="0"/>
          <w:color w:val="000000"/>
        </w:rPr>
        <w:t xml:space="preserve"> of buildings in a town</w:t>
      </w:r>
    </w:p>
    <w:p w14:paraId="44A93B16" w14:textId="77777777" w:rsidR="00206862" w:rsidRDefault="00206862" w:rsidP="00DB3F73">
      <w:pPr>
        <w:pStyle w:val="NoSpacing"/>
        <w:numPr>
          <w:ilvl w:val="0"/>
          <w:numId w:val="20"/>
        </w:numPr>
        <w:spacing w:line="276" w:lineRule="auto"/>
        <w:rPr>
          <w:rStyle w:val="Strong"/>
          <w:rFonts w:cs="Times New Roman"/>
          <w:b w:val="0"/>
          <w:color w:val="000000"/>
        </w:rPr>
      </w:pPr>
      <w:r>
        <w:rPr>
          <w:rStyle w:val="Strong"/>
          <w:rFonts w:cs="Times New Roman"/>
          <w:b w:val="0"/>
          <w:color w:val="000000"/>
        </w:rPr>
        <w:t>Eye color of all students at a college</w:t>
      </w:r>
    </w:p>
    <w:p w14:paraId="14F0316E" w14:textId="182428BC" w:rsidR="000F3AA4" w:rsidRDefault="000F3AA4" w:rsidP="00DB3F73">
      <w:pPr>
        <w:pStyle w:val="NoSpacing"/>
        <w:numPr>
          <w:ilvl w:val="0"/>
          <w:numId w:val="20"/>
        </w:numPr>
        <w:spacing w:line="276" w:lineRule="auto"/>
        <w:rPr>
          <w:rStyle w:val="Strong"/>
          <w:rFonts w:cs="Times New Roman"/>
          <w:b w:val="0"/>
          <w:color w:val="000000"/>
        </w:rPr>
      </w:pPr>
      <w:r>
        <w:rPr>
          <w:rStyle w:val="Strong"/>
          <w:rFonts w:cs="Times New Roman"/>
          <w:b w:val="0"/>
          <w:color w:val="000000"/>
        </w:rPr>
        <w:t>Weight</w:t>
      </w:r>
      <w:r w:rsidR="00206862">
        <w:rPr>
          <w:rStyle w:val="Strong"/>
          <w:rFonts w:cs="Times New Roman"/>
          <w:b w:val="0"/>
          <w:color w:val="000000"/>
        </w:rPr>
        <w:t xml:space="preserve"> of cars</w:t>
      </w:r>
    </w:p>
    <w:p w14:paraId="543CCF00" w14:textId="0D1A6B70" w:rsidR="000F3AA4" w:rsidRDefault="000F3AA4" w:rsidP="00DB3F73">
      <w:pPr>
        <w:pStyle w:val="NoSpacing"/>
        <w:numPr>
          <w:ilvl w:val="0"/>
          <w:numId w:val="20"/>
        </w:numPr>
        <w:spacing w:line="276" w:lineRule="auto"/>
        <w:rPr>
          <w:rStyle w:val="Strong"/>
          <w:rFonts w:cs="Times New Roman"/>
          <w:b w:val="0"/>
          <w:color w:val="000000"/>
        </w:rPr>
      </w:pPr>
      <w:r>
        <w:rPr>
          <w:rStyle w:val="Strong"/>
          <w:rFonts w:cs="Times New Roman"/>
          <w:b w:val="0"/>
          <w:color w:val="000000"/>
        </w:rPr>
        <w:t>Number of dogs in a household</w:t>
      </w:r>
    </w:p>
    <w:p w14:paraId="4998710B" w14:textId="5C218909" w:rsidR="000F3AA4" w:rsidRDefault="00206862" w:rsidP="00DB3F73">
      <w:pPr>
        <w:pStyle w:val="NoSpacing"/>
        <w:numPr>
          <w:ilvl w:val="0"/>
          <w:numId w:val="20"/>
        </w:numPr>
        <w:spacing w:line="276" w:lineRule="auto"/>
        <w:rPr>
          <w:rStyle w:val="Strong"/>
          <w:rFonts w:cs="Times New Roman"/>
          <w:b w:val="0"/>
          <w:color w:val="000000"/>
        </w:rPr>
      </w:pPr>
      <w:r>
        <w:rPr>
          <w:rStyle w:val="Strong"/>
          <w:rFonts w:cs="Times New Roman"/>
          <w:b w:val="0"/>
          <w:color w:val="000000"/>
        </w:rPr>
        <w:t>Religion of people in a town</w:t>
      </w:r>
    </w:p>
    <w:p w14:paraId="2B4C9A4D" w14:textId="34C8579C" w:rsidR="00206862" w:rsidRDefault="00206862" w:rsidP="00DB3F73">
      <w:pPr>
        <w:pStyle w:val="NoSpacing"/>
        <w:numPr>
          <w:ilvl w:val="0"/>
          <w:numId w:val="20"/>
        </w:numPr>
        <w:spacing w:line="276" w:lineRule="auto"/>
        <w:rPr>
          <w:rStyle w:val="Strong"/>
          <w:rFonts w:cs="Times New Roman"/>
          <w:b w:val="0"/>
          <w:color w:val="000000"/>
        </w:rPr>
      </w:pPr>
      <w:r>
        <w:rPr>
          <w:rStyle w:val="Strong"/>
          <w:rFonts w:cs="Times New Roman"/>
          <w:b w:val="0"/>
          <w:color w:val="000000"/>
        </w:rPr>
        <w:t>Number of fish caught daily</w:t>
      </w:r>
    </w:p>
    <w:p w14:paraId="3105221B" w14:textId="77777777" w:rsidR="000F3AA4" w:rsidRDefault="000F3AA4" w:rsidP="00DB3F73">
      <w:pPr>
        <w:pStyle w:val="NoSpacing"/>
        <w:spacing w:line="276" w:lineRule="auto"/>
        <w:ind w:left="720"/>
        <w:rPr>
          <w:rStyle w:val="Strong"/>
          <w:rFonts w:cs="Times New Roman"/>
          <w:b w:val="0"/>
          <w:color w:val="000000"/>
        </w:rPr>
      </w:pPr>
    </w:p>
    <w:p w14:paraId="6F4D0E39" w14:textId="77777777" w:rsidR="00F94044" w:rsidRDefault="00F94044" w:rsidP="00DB3F73">
      <w:pPr>
        <w:pStyle w:val="NoSpacing"/>
        <w:spacing w:line="276" w:lineRule="auto"/>
        <w:ind w:left="720"/>
        <w:rPr>
          <w:rStyle w:val="Strong"/>
          <w:rFonts w:cs="Times New Roman"/>
          <w:b w:val="0"/>
          <w:color w:val="000000"/>
        </w:rPr>
      </w:pPr>
    </w:p>
    <w:p w14:paraId="2DDFA9CC" w14:textId="70316FD2" w:rsidR="00BC1C89" w:rsidRDefault="00BC1C89" w:rsidP="00DB3F73">
      <w:pPr>
        <w:pStyle w:val="NoSpacing"/>
        <w:numPr>
          <w:ilvl w:val="0"/>
          <w:numId w:val="36"/>
        </w:numPr>
        <w:spacing w:line="276" w:lineRule="auto"/>
        <w:rPr>
          <w:rStyle w:val="Strong"/>
          <w:rFonts w:cs="Times New Roman"/>
          <w:b w:val="0"/>
          <w:color w:val="000000"/>
        </w:rPr>
      </w:pPr>
      <w:r>
        <w:rPr>
          <w:rStyle w:val="Strong"/>
          <w:rFonts w:cs="Times New Roman"/>
          <w:b w:val="0"/>
          <w:color w:val="000000"/>
        </w:rPr>
        <w:t xml:space="preserve">Determine if </w:t>
      </w:r>
      <w:r w:rsidR="00D964FF">
        <w:rPr>
          <w:rStyle w:val="Strong"/>
          <w:rFonts w:cs="Times New Roman"/>
          <w:b w:val="0"/>
          <w:color w:val="000000"/>
        </w:rPr>
        <w:t xml:space="preserve">the variable is </w:t>
      </w:r>
      <w:r>
        <w:rPr>
          <w:rStyle w:val="Strong"/>
          <w:rFonts w:cs="Times New Roman"/>
          <w:b w:val="0"/>
          <w:color w:val="000000"/>
        </w:rPr>
        <w:t>qualitative or quantitative</w:t>
      </w:r>
      <w:r w:rsidR="003D4E90">
        <w:rPr>
          <w:rStyle w:val="Strong"/>
          <w:rFonts w:cs="Times New Roman"/>
          <w:b w:val="0"/>
          <w:color w:val="000000"/>
        </w:rPr>
        <w:t xml:space="preserve">. </w:t>
      </w:r>
      <w:r>
        <w:rPr>
          <w:rStyle w:val="Strong"/>
          <w:rFonts w:cs="Times New Roman"/>
          <w:b w:val="0"/>
          <w:color w:val="000000"/>
        </w:rPr>
        <w:t>If quantitative</w:t>
      </w:r>
      <w:r w:rsidR="00D964FF">
        <w:rPr>
          <w:rStyle w:val="Strong"/>
          <w:rFonts w:cs="Times New Roman"/>
          <w:b w:val="0"/>
          <w:color w:val="000000"/>
        </w:rPr>
        <w:t>,</w:t>
      </w:r>
      <w:r>
        <w:rPr>
          <w:rStyle w:val="Strong"/>
          <w:rFonts w:cs="Times New Roman"/>
          <w:b w:val="0"/>
          <w:color w:val="000000"/>
        </w:rPr>
        <w:t xml:space="preserve"> then also state if </w:t>
      </w:r>
      <w:r w:rsidR="00D964FF">
        <w:rPr>
          <w:rStyle w:val="Strong"/>
          <w:rFonts w:cs="Times New Roman"/>
          <w:b w:val="0"/>
          <w:color w:val="000000"/>
        </w:rPr>
        <w:t xml:space="preserve">the variable is </w:t>
      </w:r>
      <w:r>
        <w:rPr>
          <w:rStyle w:val="Strong"/>
          <w:rFonts w:cs="Times New Roman"/>
          <w:b w:val="0"/>
          <w:color w:val="000000"/>
        </w:rPr>
        <w:t>discrete or continuous.</w:t>
      </w:r>
    </w:p>
    <w:p w14:paraId="04D5DB22" w14:textId="5B49AF00" w:rsidR="00206862" w:rsidRDefault="00206862" w:rsidP="00DB3F73">
      <w:pPr>
        <w:pStyle w:val="NoSpacing"/>
        <w:numPr>
          <w:ilvl w:val="0"/>
          <w:numId w:val="21"/>
        </w:numPr>
        <w:spacing w:line="276" w:lineRule="auto"/>
        <w:rPr>
          <w:rStyle w:val="Strong"/>
          <w:rFonts w:cs="Times New Roman"/>
          <w:b w:val="0"/>
          <w:color w:val="000000"/>
        </w:rPr>
      </w:pPr>
      <w:r>
        <w:rPr>
          <w:rStyle w:val="Strong"/>
          <w:rFonts w:cs="Times New Roman"/>
          <w:b w:val="0"/>
          <w:color w:val="000000"/>
        </w:rPr>
        <w:t>Letter grades of students in a class</w:t>
      </w:r>
    </w:p>
    <w:p w14:paraId="46CE6C52" w14:textId="0338A54A" w:rsidR="00206862" w:rsidRDefault="00206862" w:rsidP="00DB3F73">
      <w:pPr>
        <w:pStyle w:val="NoSpacing"/>
        <w:numPr>
          <w:ilvl w:val="0"/>
          <w:numId w:val="21"/>
        </w:numPr>
        <w:spacing w:line="276" w:lineRule="auto"/>
        <w:rPr>
          <w:rStyle w:val="Strong"/>
          <w:rFonts w:cs="Times New Roman"/>
          <w:b w:val="0"/>
          <w:color w:val="000000"/>
        </w:rPr>
      </w:pPr>
      <w:r>
        <w:rPr>
          <w:rStyle w:val="Strong"/>
          <w:rFonts w:cs="Times New Roman"/>
          <w:b w:val="0"/>
          <w:color w:val="000000"/>
        </w:rPr>
        <w:t>Distance a person runs every day</w:t>
      </w:r>
    </w:p>
    <w:p w14:paraId="31C23A05" w14:textId="7F94C4BC" w:rsidR="00206862" w:rsidRDefault="00206862" w:rsidP="00DB3F73">
      <w:pPr>
        <w:pStyle w:val="NoSpacing"/>
        <w:numPr>
          <w:ilvl w:val="0"/>
          <w:numId w:val="21"/>
        </w:numPr>
        <w:spacing w:line="276" w:lineRule="auto"/>
        <w:rPr>
          <w:rStyle w:val="Strong"/>
          <w:rFonts w:cs="Times New Roman"/>
          <w:b w:val="0"/>
          <w:color w:val="000000"/>
        </w:rPr>
      </w:pPr>
      <w:r>
        <w:rPr>
          <w:rStyle w:val="Strong"/>
          <w:rFonts w:cs="Times New Roman"/>
          <w:b w:val="0"/>
          <w:color w:val="000000"/>
        </w:rPr>
        <w:t>Number of prairie dogs on a parcel of land</w:t>
      </w:r>
    </w:p>
    <w:p w14:paraId="67B400EF" w14:textId="427A603C" w:rsidR="00206862" w:rsidRDefault="00206862" w:rsidP="00DB3F73">
      <w:pPr>
        <w:pStyle w:val="NoSpacing"/>
        <w:numPr>
          <w:ilvl w:val="0"/>
          <w:numId w:val="21"/>
        </w:numPr>
        <w:spacing w:line="276" w:lineRule="auto"/>
        <w:rPr>
          <w:rStyle w:val="Strong"/>
          <w:rFonts w:cs="Times New Roman"/>
          <w:b w:val="0"/>
          <w:color w:val="000000"/>
        </w:rPr>
      </w:pPr>
      <w:r>
        <w:rPr>
          <w:rStyle w:val="Strong"/>
          <w:rFonts w:cs="Times New Roman"/>
          <w:b w:val="0"/>
          <w:color w:val="000000"/>
        </w:rPr>
        <w:t>Time that a task takes to complete</w:t>
      </w:r>
    </w:p>
    <w:p w14:paraId="12CFA1AF" w14:textId="5AE83A67" w:rsidR="00206862" w:rsidRDefault="00206862" w:rsidP="00DB3F73">
      <w:pPr>
        <w:pStyle w:val="NoSpacing"/>
        <w:numPr>
          <w:ilvl w:val="0"/>
          <w:numId w:val="21"/>
        </w:numPr>
        <w:spacing w:line="276" w:lineRule="auto"/>
        <w:rPr>
          <w:rStyle w:val="Strong"/>
          <w:rFonts w:cs="Times New Roman"/>
          <w:b w:val="0"/>
          <w:color w:val="000000"/>
        </w:rPr>
      </w:pPr>
      <w:r>
        <w:rPr>
          <w:rStyle w:val="Strong"/>
          <w:rFonts w:cs="Times New Roman"/>
          <w:b w:val="0"/>
          <w:color w:val="000000"/>
        </w:rPr>
        <w:t>Gender of a person</w:t>
      </w:r>
    </w:p>
    <w:p w14:paraId="2E91FCBB" w14:textId="131CEEAA" w:rsidR="00F94044" w:rsidRPr="005A52A9" w:rsidRDefault="00206862" w:rsidP="005A52A9">
      <w:pPr>
        <w:pStyle w:val="NoSpacing"/>
        <w:numPr>
          <w:ilvl w:val="0"/>
          <w:numId w:val="21"/>
        </w:numPr>
        <w:spacing w:line="276" w:lineRule="auto"/>
        <w:rPr>
          <w:rStyle w:val="Strong"/>
          <w:rFonts w:cs="Times New Roman"/>
          <w:b w:val="0"/>
          <w:color w:val="000000"/>
        </w:rPr>
      </w:pPr>
      <w:r>
        <w:rPr>
          <w:rStyle w:val="Strong"/>
          <w:rFonts w:cs="Times New Roman"/>
          <w:b w:val="0"/>
          <w:color w:val="000000"/>
        </w:rPr>
        <w:t>Number of cars at a dealership on a given day</w:t>
      </w:r>
    </w:p>
    <w:p w14:paraId="4A7896EB" w14:textId="769063EB" w:rsidR="00F24534" w:rsidRPr="00D8279F" w:rsidRDefault="00F24534" w:rsidP="00DB3F73">
      <w:pPr>
        <w:pStyle w:val="NoSpacing"/>
        <w:numPr>
          <w:ilvl w:val="0"/>
          <w:numId w:val="36"/>
        </w:numPr>
        <w:spacing w:line="276" w:lineRule="auto"/>
        <w:rPr>
          <w:rStyle w:val="Strong"/>
          <w:rFonts w:cs="Times New Roman"/>
          <w:b w:val="0"/>
          <w:color w:val="000000"/>
        </w:rPr>
      </w:pPr>
      <w:r w:rsidRPr="00D8279F">
        <w:rPr>
          <w:rStyle w:val="Strong"/>
          <w:rFonts w:cs="Times New Roman"/>
          <w:b w:val="0"/>
          <w:color w:val="000000"/>
        </w:rPr>
        <w:lastRenderedPageBreak/>
        <w:t xml:space="preserve">A study to </w:t>
      </w:r>
      <w:r w:rsidR="00D8279F">
        <w:rPr>
          <w:rStyle w:val="Strong"/>
          <w:rFonts w:cs="Times New Roman"/>
          <w:b w:val="0"/>
          <w:color w:val="000000"/>
        </w:rPr>
        <w:t>estimate</w:t>
      </w:r>
      <w:r w:rsidRPr="00D8279F">
        <w:rPr>
          <w:rStyle w:val="Strong"/>
          <w:rFonts w:cs="Times New Roman"/>
          <w:b w:val="0"/>
          <w:color w:val="000000"/>
        </w:rPr>
        <w:t xml:space="preserve"> the average salary of </w:t>
      </w:r>
      <w:r w:rsidR="00D8279F">
        <w:rPr>
          <w:rStyle w:val="Strong"/>
          <w:rFonts w:cs="Times New Roman"/>
          <w:b w:val="0"/>
          <w:color w:val="000000"/>
        </w:rPr>
        <w:t xml:space="preserve">workers at a university </w:t>
      </w:r>
      <w:r w:rsidRPr="00D8279F">
        <w:rPr>
          <w:rStyle w:val="Strong"/>
          <w:rFonts w:cs="Times New Roman"/>
          <w:b w:val="0"/>
          <w:color w:val="000000"/>
        </w:rPr>
        <w:t xml:space="preserve">was conducted using the following </w:t>
      </w:r>
      <w:r w:rsidR="00D8279F">
        <w:rPr>
          <w:rStyle w:val="Strong"/>
          <w:rFonts w:cs="Times New Roman"/>
          <w:b w:val="0"/>
          <w:color w:val="000000"/>
        </w:rPr>
        <w:t>designs</w:t>
      </w:r>
      <w:r w:rsidR="003D4E90">
        <w:rPr>
          <w:rStyle w:val="Strong"/>
          <w:rFonts w:cs="Times New Roman"/>
          <w:b w:val="0"/>
          <w:color w:val="000000"/>
        </w:rPr>
        <w:t xml:space="preserve">. </w:t>
      </w:r>
      <w:r w:rsidRPr="00D8279F">
        <w:rPr>
          <w:rStyle w:val="Strong"/>
          <w:rFonts w:cs="Times New Roman"/>
          <w:b w:val="0"/>
          <w:color w:val="000000"/>
        </w:rPr>
        <w:t xml:space="preserve">Categorize the sampling method as a simple random sample, stratified sample, </w:t>
      </w:r>
      <w:r w:rsidR="00D964FF">
        <w:rPr>
          <w:rStyle w:val="Strong"/>
          <w:rFonts w:cs="Times New Roman"/>
          <w:b w:val="0"/>
          <w:color w:val="000000"/>
        </w:rPr>
        <w:t xml:space="preserve">cluster sample, </w:t>
      </w:r>
      <w:r w:rsidRPr="00D8279F">
        <w:rPr>
          <w:rStyle w:val="Strong"/>
          <w:rFonts w:cs="Times New Roman"/>
          <w:b w:val="0"/>
          <w:color w:val="000000"/>
        </w:rPr>
        <w:t>systematic sample, or convenience sample.</w:t>
      </w:r>
    </w:p>
    <w:p w14:paraId="7C042D54" w14:textId="59B4E1C3" w:rsidR="00D8279F" w:rsidRDefault="00D8279F" w:rsidP="00DB3F73">
      <w:pPr>
        <w:pStyle w:val="NoSpacing"/>
        <w:numPr>
          <w:ilvl w:val="0"/>
          <w:numId w:val="22"/>
        </w:numPr>
        <w:spacing w:line="276" w:lineRule="auto"/>
        <w:rPr>
          <w:rStyle w:val="Strong"/>
          <w:rFonts w:cs="Times New Roman"/>
          <w:b w:val="0"/>
          <w:color w:val="000000"/>
        </w:rPr>
      </w:pPr>
      <w:r>
        <w:rPr>
          <w:rStyle w:val="Strong"/>
          <w:rFonts w:cs="Times New Roman"/>
          <w:b w:val="0"/>
          <w:color w:val="000000"/>
        </w:rPr>
        <w:t>Each person who is employed by the university is first divided into groups of administrative professional, classified, faculty, and part-time</w:t>
      </w:r>
      <w:r w:rsidR="003D4E90">
        <w:rPr>
          <w:rStyle w:val="Strong"/>
          <w:rFonts w:cs="Times New Roman"/>
          <w:b w:val="0"/>
          <w:color w:val="000000"/>
        </w:rPr>
        <w:t xml:space="preserve">. </w:t>
      </w:r>
      <w:r>
        <w:rPr>
          <w:rStyle w:val="Strong"/>
          <w:rFonts w:cs="Times New Roman"/>
          <w:b w:val="0"/>
          <w:color w:val="000000"/>
        </w:rPr>
        <w:t xml:space="preserve">Then each person in those groupings is given a number and </w:t>
      </w:r>
      <w:r w:rsidR="000240E7">
        <w:rPr>
          <w:rStyle w:val="Strong"/>
          <w:rFonts w:cs="Times New Roman"/>
          <w:b w:val="0"/>
          <w:color w:val="000000"/>
        </w:rPr>
        <w:t>then random samples are taken inside</w:t>
      </w:r>
      <w:r>
        <w:rPr>
          <w:rStyle w:val="Strong"/>
          <w:rFonts w:cs="Times New Roman"/>
          <w:b w:val="0"/>
          <w:color w:val="000000"/>
        </w:rPr>
        <w:t xml:space="preserve"> each grouping</w:t>
      </w:r>
      <w:r w:rsidR="003D4E90">
        <w:rPr>
          <w:rStyle w:val="Strong"/>
          <w:rFonts w:cs="Times New Roman"/>
          <w:b w:val="0"/>
          <w:color w:val="000000"/>
        </w:rPr>
        <w:t xml:space="preserve">. </w:t>
      </w:r>
    </w:p>
    <w:p w14:paraId="4D2478AE" w14:textId="5E417BA6" w:rsidR="00F24534" w:rsidRDefault="00073657" w:rsidP="00DB3F73">
      <w:pPr>
        <w:pStyle w:val="NoSpacing"/>
        <w:numPr>
          <w:ilvl w:val="0"/>
          <w:numId w:val="22"/>
        </w:numPr>
        <w:spacing w:line="276" w:lineRule="auto"/>
        <w:rPr>
          <w:rStyle w:val="Strong"/>
          <w:rFonts w:cs="Times New Roman"/>
          <w:b w:val="0"/>
          <w:color w:val="000000"/>
        </w:rPr>
      </w:pPr>
      <w:r>
        <w:rPr>
          <w:rStyle w:val="Strong"/>
          <w:rFonts w:cs="Times New Roman"/>
          <w:b w:val="0"/>
          <w:color w:val="000000"/>
        </w:rPr>
        <w:t>Each researcher</w:t>
      </w:r>
      <w:r w:rsidR="000240E7">
        <w:rPr>
          <w:rStyle w:val="Strong"/>
          <w:rFonts w:cs="Times New Roman"/>
          <w:b w:val="0"/>
          <w:color w:val="000000"/>
        </w:rPr>
        <w:t xml:space="preserve"> ask</w:t>
      </w:r>
      <w:r w:rsidR="000842BF">
        <w:rPr>
          <w:rStyle w:val="Strong"/>
          <w:rFonts w:cs="Times New Roman"/>
          <w:b w:val="0"/>
          <w:color w:val="000000"/>
        </w:rPr>
        <w:t>s</w:t>
      </w:r>
      <w:r w:rsidR="000240E7">
        <w:rPr>
          <w:rStyle w:val="Strong"/>
          <w:rFonts w:cs="Times New Roman"/>
          <w:b w:val="0"/>
          <w:color w:val="000000"/>
        </w:rPr>
        <w:t xml:space="preserve"> the first 40 people he or she encounters on campus</w:t>
      </w:r>
      <w:r w:rsidR="00D964FF">
        <w:rPr>
          <w:rStyle w:val="Strong"/>
          <w:rFonts w:cs="Times New Roman"/>
          <w:b w:val="0"/>
          <w:color w:val="000000"/>
        </w:rPr>
        <w:t xml:space="preserve"> what their salary is</w:t>
      </w:r>
      <w:r w:rsidR="000240E7">
        <w:rPr>
          <w:rStyle w:val="Strong"/>
          <w:rFonts w:cs="Times New Roman"/>
          <w:b w:val="0"/>
          <w:color w:val="000000"/>
        </w:rPr>
        <w:t>.</w:t>
      </w:r>
    </w:p>
    <w:p w14:paraId="0E5ACA2A" w14:textId="10347846" w:rsidR="000240E7" w:rsidRDefault="000240E7" w:rsidP="00DB3F73">
      <w:pPr>
        <w:pStyle w:val="NoSpacing"/>
        <w:numPr>
          <w:ilvl w:val="0"/>
          <w:numId w:val="22"/>
        </w:numPr>
        <w:spacing w:line="276" w:lineRule="auto"/>
        <w:rPr>
          <w:rStyle w:val="Strong"/>
          <w:rFonts w:cs="Times New Roman"/>
          <w:b w:val="0"/>
          <w:color w:val="000000"/>
        </w:rPr>
      </w:pPr>
      <w:r>
        <w:rPr>
          <w:rStyle w:val="Strong"/>
          <w:rFonts w:cs="Times New Roman"/>
          <w:b w:val="0"/>
          <w:color w:val="000000"/>
        </w:rPr>
        <w:t>The researchers numbe</w:t>
      </w:r>
      <w:r w:rsidR="00774776">
        <w:rPr>
          <w:rStyle w:val="Strong"/>
          <w:rFonts w:cs="Times New Roman"/>
          <w:b w:val="0"/>
          <w:color w:val="000000"/>
        </w:rPr>
        <w:t>r all employees, and then start</w:t>
      </w:r>
      <w:r>
        <w:rPr>
          <w:rStyle w:val="Strong"/>
          <w:rFonts w:cs="Times New Roman"/>
          <w:b w:val="0"/>
          <w:color w:val="000000"/>
        </w:rPr>
        <w:t xml:space="preserve"> with the 34</w:t>
      </w:r>
      <w:r w:rsidRPr="000240E7">
        <w:rPr>
          <w:rStyle w:val="Strong"/>
          <w:rFonts w:cs="Times New Roman"/>
          <w:b w:val="0"/>
          <w:color w:val="000000"/>
          <w:vertAlign w:val="superscript"/>
        </w:rPr>
        <w:t>th</w:t>
      </w:r>
      <w:r>
        <w:rPr>
          <w:rStyle w:val="Strong"/>
          <w:rFonts w:cs="Times New Roman"/>
          <w:b w:val="0"/>
          <w:color w:val="000000"/>
        </w:rPr>
        <w:t xml:space="preserve"> person</w:t>
      </w:r>
      <w:r w:rsidR="003D4E90">
        <w:rPr>
          <w:rStyle w:val="Strong"/>
          <w:rFonts w:cs="Times New Roman"/>
          <w:b w:val="0"/>
          <w:color w:val="000000"/>
        </w:rPr>
        <w:t xml:space="preserve">. </w:t>
      </w:r>
      <w:r>
        <w:rPr>
          <w:rStyle w:val="Strong"/>
          <w:rFonts w:cs="Times New Roman"/>
          <w:b w:val="0"/>
          <w:color w:val="000000"/>
        </w:rPr>
        <w:t>Then they record the salary of every 10</w:t>
      </w:r>
      <w:r w:rsidRPr="000240E7">
        <w:rPr>
          <w:rStyle w:val="Strong"/>
          <w:rFonts w:cs="Times New Roman"/>
          <w:b w:val="0"/>
          <w:color w:val="000000"/>
          <w:vertAlign w:val="superscript"/>
        </w:rPr>
        <w:t>th</w:t>
      </w:r>
      <w:r>
        <w:rPr>
          <w:rStyle w:val="Strong"/>
          <w:rFonts w:cs="Times New Roman"/>
          <w:b w:val="0"/>
          <w:color w:val="000000"/>
        </w:rPr>
        <w:t xml:space="preserve"> person after that.</w:t>
      </w:r>
    </w:p>
    <w:p w14:paraId="7C214FC2" w14:textId="2542BA8B" w:rsidR="000240E7" w:rsidRDefault="000240E7" w:rsidP="00DB3F73">
      <w:pPr>
        <w:pStyle w:val="NoSpacing"/>
        <w:numPr>
          <w:ilvl w:val="0"/>
          <w:numId w:val="22"/>
        </w:numPr>
        <w:spacing w:line="276" w:lineRule="auto"/>
        <w:rPr>
          <w:rStyle w:val="Strong"/>
          <w:rFonts w:cs="Times New Roman"/>
          <w:b w:val="0"/>
          <w:color w:val="000000"/>
        </w:rPr>
      </w:pPr>
      <w:r>
        <w:rPr>
          <w:rStyle w:val="Strong"/>
          <w:rFonts w:cs="Times New Roman"/>
          <w:b w:val="0"/>
          <w:color w:val="000000"/>
        </w:rPr>
        <w:t>The researchers number all employees, and then use a random number generator to determine which employees they will use.</w:t>
      </w:r>
    </w:p>
    <w:p w14:paraId="07540455" w14:textId="634F4963" w:rsidR="000240E7" w:rsidRDefault="000240E7" w:rsidP="00DB3F73">
      <w:pPr>
        <w:pStyle w:val="NoSpacing"/>
        <w:numPr>
          <w:ilvl w:val="0"/>
          <w:numId w:val="22"/>
        </w:numPr>
        <w:spacing w:line="276" w:lineRule="auto"/>
        <w:rPr>
          <w:rStyle w:val="Strong"/>
          <w:rFonts w:cs="Times New Roman"/>
          <w:b w:val="0"/>
          <w:color w:val="000000"/>
        </w:rPr>
      </w:pPr>
      <w:r>
        <w:rPr>
          <w:rStyle w:val="Strong"/>
          <w:rFonts w:cs="Times New Roman"/>
          <w:b w:val="0"/>
          <w:color w:val="000000"/>
        </w:rPr>
        <w:t>Each college on campus is given a number</w:t>
      </w:r>
      <w:r w:rsidR="003D4E90">
        <w:rPr>
          <w:rStyle w:val="Strong"/>
          <w:rFonts w:cs="Times New Roman"/>
          <w:b w:val="0"/>
          <w:color w:val="000000"/>
        </w:rPr>
        <w:t xml:space="preserve">. </w:t>
      </w:r>
      <w:r>
        <w:rPr>
          <w:rStyle w:val="Strong"/>
          <w:rFonts w:cs="Times New Roman"/>
          <w:b w:val="0"/>
          <w:color w:val="000000"/>
        </w:rPr>
        <w:t xml:space="preserve">Then </w:t>
      </w:r>
      <w:r w:rsidR="008766D8">
        <w:rPr>
          <w:rStyle w:val="Strong"/>
          <w:rFonts w:cs="Times New Roman"/>
          <w:b w:val="0"/>
          <w:color w:val="000000"/>
        </w:rPr>
        <w:t>five</w:t>
      </w:r>
      <w:r>
        <w:rPr>
          <w:rStyle w:val="Strong"/>
          <w:rFonts w:cs="Times New Roman"/>
          <w:b w:val="0"/>
          <w:color w:val="000000"/>
        </w:rPr>
        <w:t xml:space="preserve"> colleges are chosen at random and all employees’ salaries in each college is recorded.</w:t>
      </w:r>
    </w:p>
    <w:p w14:paraId="65C40FAD" w14:textId="77777777" w:rsidR="000240E7" w:rsidRDefault="000240E7" w:rsidP="00DB3F73">
      <w:pPr>
        <w:pStyle w:val="NoSpacing"/>
        <w:spacing w:line="276" w:lineRule="auto"/>
        <w:ind w:left="1080"/>
        <w:rPr>
          <w:rStyle w:val="Strong"/>
          <w:rFonts w:cs="Times New Roman"/>
          <w:b w:val="0"/>
          <w:color w:val="000000"/>
        </w:rPr>
      </w:pPr>
    </w:p>
    <w:p w14:paraId="7A278A6D" w14:textId="77777777" w:rsidR="00F94044" w:rsidRDefault="00F94044" w:rsidP="00DB3F73">
      <w:pPr>
        <w:pStyle w:val="NoSpacing"/>
        <w:spacing w:line="276" w:lineRule="auto"/>
        <w:ind w:left="1080"/>
        <w:rPr>
          <w:rStyle w:val="Strong"/>
          <w:rFonts w:cs="Times New Roman"/>
          <w:b w:val="0"/>
          <w:color w:val="000000"/>
        </w:rPr>
      </w:pPr>
    </w:p>
    <w:p w14:paraId="152DE3CA" w14:textId="0E923860" w:rsidR="00BC1C89" w:rsidRDefault="00435D9E" w:rsidP="00DB3F73">
      <w:pPr>
        <w:pStyle w:val="NoSpacing"/>
        <w:numPr>
          <w:ilvl w:val="0"/>
          <w:numId w:val="36"/>
        </w:numPr>
        <w:spacing w:line="276" w:lineRule="auto"/>
        <w:rPr>
          <w:rStyle w:val="Strong"/>
          <w:rFonts w:cs="Times New Roman"/>
          <w:b w:val="0"/>
          <w:color w:val="000000"/>
        </w:rPr>
      </w:pPr>
      <w:r>
        <w:rPr>
          <w:rStyle w:val="Strong"/>
          <w:rFonts w:cs="Times New Roman"/>
          <w:b w:val="0"/>
          <w:color w:val="000000"/>
        </w:rPr>
        <w:t>A study to determine the opinion of Americans about the use of marijuana for medical purposes is being conducted using the following designs</w:t>
      </w:r>
      <w:r w:rsidR="003D4E90">
        <w:rPr>
          <w:rStyle w:val="Strong"/>
          <w:rFonts w:cs="Times New Roman"/>
          <w:b w:val="0"/>
          <w:color w:val="000000"/>
        </w:rPr>
        <w:t xml:space="preserve">. </w:t>
      </w:r>
      <w:r w:rsidRPr="00D8279F">
        <w:rPr>
          <w:rStyle w:val="Strong"/>
          <w:rFonts w:cs="Times New Roman"/>
          <w:b w:val="0"/>
          <w:color w:val="000000"/>
        </w:rPr>
        <w:t>Categorize the sampling method as a simple random sample, stratified sample,</w:t>
      </w:r>
      <w:r w:rsidR="00313449">
        <w:rPr>
          <w:rStyle w:val="Strong"/>
          <w:rFonts w:cs="Times New Roman"/>
          <w:b w:val="0"/>
          <w:color w:val="000000"/>
        </w:rPr>
        <w:t xml:space="preserve"> cluster sample,</w:t>
      </w:r>
      <w:r w:rsidRPr="00D8279F">
        <w:rPr>
          <w:rStyle w:val="Strong"/>
          <w:rFonts w:cs="Times New Roman"/>
          <w:b w:val="0"/>
          <w:color w:val="000000"/>
        </w:rPr>
        <w:t xml:space="preserve"> systematic sample, or convenience sample.</w:t>
      </w:r>
    </w:p>
    <w:p w14:paraId="047CCDFA" w14:textId="0B16D5E1" w:rsidR="00435D9E" w:rsidRDefault="00435D9E" w:rsidP="00DB3F73">
      <w:pPr>
        <w:pStyle w:val="NoSpacing"/>
        <w:numPr>
          <w:ilvl w:val="0"/>
          <w:numId w:val="24"/>
        </w:numPr>
        <w:spacing w:line="276" w:lineRule="auto"/>
        <w:rPr>
          <w:rStyle w:val="Strong"/>
          <w:rFonts w:cs="Times New Roman"/>
          <w:b w:val="0"/>
          <w:color w:val="000000"/>
        </w:rPr>
      </w:pPr>
      <w:r>
        <w:rPr>
          <w:rStyle w:val="Strong"/>
          <w:rFonts w:cs="Times New Roman"/>
          <w:b w:val="0"/>
          <w:color w:val="000000"/>
        </w:rPr>
        <w:t>The researchers attend a festival in a town in Kansas and ask all the people they can</w:t>
      </w:r>
      <w:r w:rsidR="00313449">
        <w:rPr>
          <w:rStyle w:val="Strong"/>
          <w:rFonts w:cs="Times New Roman"/>
          <w:b w:val="0"/>
          <w:color w:val="000000"/>
        </w:rPr>
        <w:t xml:space="preserve"> what their opinions are</w:t>
      </w:r>
      <w:r>
        <w:rPr>
          <w:rStyle w:val="Strong"/>
          <w:rFonts w:cs="Times New Roman"/>
          <w:b w:val="0"/>
          <w:color w:val="000000"/>
        </w:rPr>
        <w:t>.</w:t>
      </w:r>
    </w:p>
    <w:p w14:paraId="42F69B34" w14:textId="5C0A743E" w:rsidR="00435D9E" w:rsidRDefault="00435D9E" w:rsidP="00DB3F73">
      <w:pPr>
        <w:pStyle w:val="NoSpacing"/>
        <w:numPr>
          <w:ilvl w:val="0"/>
          <w:numId w:val="24"/>
        </w:numPr>
        <w:spacing w:line="276" w:lineRule="auto"/>
        <w:rPr>
          <w:rStyle w:val="Strong"/>
          <w:rFonts w:cs="Times New Roman"/>
          <w:b w:val="0"/>
          <w:color w:val="000000"/>
        </w:rPr>
      </w:pPr>
      <w:r>
        <w:rPr>
          <w:rStyle w:val="Strong"/>
          <w:rFonts w:cs="Times New Roman"/>
          <w:b w:val="0"/>
          <w:color w:val="000000"/>
        </w:rPr>
        <w:t xml:space="preserve">The researchers </w:t>
      </w:r>
      <w:r w:rsidR="00313449">
        <w:rPr>
          <w:rStyle w:val="Strong"/>
          <w:rFonts w:cs="Times New Roman"/>
          <w:b w:val="0"/>
          <w:color w:val="000000"/>
        </w:rPr>
        <w:t>divide American</w:t>
      </w:r>
      <w:r>
        <w:rPr>
          <w:rStyle w:val="Strong"/>
          <w:rFonts w:cs="Times New Roman"/>
          <w:b w:val="0"/>
          <w:color w:val="000000"/>
        </w:rPr>
        <w:t>s into groups based on the person’s race, and then take random samples from each group.</w:t>
      </w:r>
    </w:p>
    <w:p w14:paraId="3F6A376F" w14:textId="2594C1C8" w:rsidR="00435D9E" w:rsidRDefault="00435D9E" w:rsidP="00DB3F73">
      <w:pPr>
        <w:pStyle w:val="NoSpacing"/>
        <w:numPr>
          <w:ilvl w:val="0"/>
          <w:numId w:val="24"/>
        </w:numPr>
        <w:spacing w:line="276" w:lineRule="auto"/>
        <w:rPr>
          <w:rStyle w:val="Strong"/>
          <w:rFonts w:cs="Times New Roman"/>
          <w:b w:val="0"/>
          <w:color w:val="000000"/>
        </w:rPr>
      </w:pPr>
      <w:r>
        <w:rPr>
          <w:rStyle w:val="Strong"/>
          <w:rFonts w:cs="Times New Roman"/>
          <w:b w:val="0"/>
          <w:color w:val="000000"/>
        </w:rPr>
        <w:t xml:space="preserve">The researchers number </w:t>
      </w:r>
      <w:r w:rsidR="00774776">
        <w:rPr>
          <w:rStyle w:val="Strong"/>
          <w:rFonts w:cs="Times New Roman"/>
          <w:b w:val="0"/>
          <w:color w:val="000000"/>
        </w:rPr>
        <w:t>all American</w:t>
      </w:r>
      <w:r w:rsidR="00313449">
        <w:rPr>
          <w:rStyle w:val="Strong"/>
          <w:rFonts w:cs="Times New Roman"/>
          <w:b w:val="0"/>
          <w:color w:val="000000"/>
        </w:rPr>
        <w:t>s and</w:t>
      </w:r>
      <w:r>
        <w:rPr>
          <w:rStyle w:val="Strong"/>
          <w:rFonts w:cs="Times New Roman"/>
          <w:b w:val="0"/>
          <w:color w:val="000000"/>
        </w:rPr>
        <w:t xml:space="preserve"> call the 50</w:t>
      </w:r>
      <w:r w:rsidRPr="00435D9E">
        <w:rPr>
          <w:rStyle w:val="Strong"/>
          <w:rFonts w:cs="Times New Roman"/>
          <w:b w:val="0"/>
          <w:color w:val="000000"/>
          <w:vertAlign w:val="superscript"/>
        </w:rPr>
        <w:t>th</w:t>
      </w:r>
      <w:r>
        <w:rPr>
          <w:rStyle w:val="Strong"/>
          <w:rFonts w:cs="Times New Roman"/>
          <w:b w:val="0"/>
          <w:color w:val="000000"/>
        </w:rPr>
        <w:t xml:space="preserve"> person on the list</w:t>
      </w:r>
      <w:r w:rsidR="003D4E90">
        <w:rPr>
          <w:rStyle w:val="Strong"/>
          <w:rFonts w:cs="Times New Roman"/>
          <w:b w:val="0"/>
          <w:color w:val="000000"/>
        </w:rPr>
        <w:t xml:space="preserve">. </w:t>
      </w:r>
      <w:r>
        <w:rPr>
          <w:rStyle w:val="Strong"/>
          <w:rFonts w:cs="Times New Roman"/>
          <w:b w:val="0"/>
          <w:color w:val="000000"/>
        </w:rPr>
        <w:t>Then they call every 10,000</w:t>
      </w:r>
      <w:r w:rsidRPr="00435D9E">
        <w:rPr>
          <w:rStyle w:val="Strong"/>
          <w:rFonts w:cs="Times New Roman"/>
          <w:b w:val="0"/>
          <w:color w:val="000000"/>
          <w:vertAlign w:val="superscript"/>
        </w:rPr>
        <w:t>th</w:t>
      </w:r>
      <w:r w:rsidR="00313449">
        <w:rPr>
          <w:rStyle w:val="Strong"/>
          <w:rFonts w:cs="Times New Roman"/>
          <w:b w:val="0"/>
          <w:color w:val="000000"/>
        </w:rPr>
        <w:t xml:space="preserve"> person after the 50</w:t>
      </w:r>
      <w:r w:rsidR="00313449" w:rsidRPr="00313449">
        <w:rPr>
          <w:rStyle w:val="Strong"/>
          <w:rFonts w:cs="Times New Roman"/>
          <w:b w:val="0"/>
          <w:color w:val="000000"/>
          <w:vertAlign w:val="superscript"/>
        </w:rPr>
        <w:t>th</w:t>
      </w:r>
      <w:r w:rsidR="00313449">
        <w:rPr>
          <w:rStyle w:val="Strong"/>
          <w:rFonts w:cs="Times New Roman"/>
          <w:b w:val="0"/>
          <w:color w:val="000000"/>
        </w:rPr>
        <w:t xml:space="preserve"> </w:t>
      </w:r>
      <w:r>
        <w:rPr>
          <w:rStyle w:val="Strong"/>
          <w:rFonts w:cs="Times New Roman"/>
          <w:b w:val="0"/>
          <w:color w:val="000000"/>
        </w:rPr>
        <w:t>person.</w:t>
      </w:r>
    </w:p>
    <w:p w14:paraId="126F43C6" w14:textId="3038D9CA" w:rsidR="00435D9E" w:rsidRDefault="00435D9E" w:rsidP="00DB3F73">
      <w:pPr>
        <w:pStyle w:val="NoSpacing"/>
        <w:numPr>
          <w:ilvl w:val="0"/>
          <w:numId w:val="24"/>
        </w:numPr>
        <w:spacing w:line="276" w:lineRule="auto"/>
        <w:rPr>
          <w:rStyle w:val="Strong"/>
          <w:rFonts w:cs="Times New Roman"/>
          <w:b w:val="0"/>
          <w:color w:val="000000"/>
        </w:rPr>
      </w:pPr>
      <w:r>
        <w:rPr>
          <w:rStyle w:val="Strong"/>
          <w:rFonts w:cs="Times New Roman"/>
          <w:b w:val="0"/>
          <w:color w:val="000000"/>
        </w:rPr>
        <w:t xml:space="preserve">The researchers call every person in </w:t>
      </w:r>
      <w:r w:rsidR="00313449">
        <w:rPr>
          <w:rStyle w:val="Strong"/>
          <w:rFonts w:cs="Times New Roman"/>
          <w:b w:val="0"/>
          <w:color w:val="000000"/>
        </w:rPr>
        <w:t>each</w:t>
      </w:r>
      <w:r>
        <w:rPr>
          <w:rStyle w:val="Strong"/>
          <w:rFonts w:cs="Times New Roman"/>
          <w:b w:val="0"/>
          <w:color w:val="000000"/>
        </w:rPr>
        <w:t xml:space="preserve"> of 10 area codes that were randomly chosen.</w:t>
      </w:r>
    </w:p>
    <w:p w14:paraId="4B3A7BE5" w14:textId="4C68AF70" w:rsidR="00435D9E" w:rsidRDefault="00435D9E" w:rsidP="00DB3F73">
      <w:pPr>
        <w:pStyle w:val="NoSpacing"/>
        <w:numPr>
          <w:ilvl w:val="0"/>
          <w:numId w:val="24"/>
        </w:numPr>
        <w:spacing w:line="276" w:lineRule="auto"/>
        <w:rPr>
          <w:rStyle w:val="Strong"/>
          <w:rFonts w:cs="Times New Roman"/>
          <w:b w:val="0"/>
          <w:color w:val="000000"/>
        </w:rPr>
      </w:pPr>
      <w:r>
        <w:rPr>
          <w:rStyle w:val="Strong"/>
          <w:rFonts w:cs="Times New Roman"/>
          <w:b w:val="0"/>
          <w:color w:val="000000"/>
        </w:rPr>
        <w:t>The researchers number every American, and then c</w:t>
      </w:r>
      <w:r w:rsidR="00774776">
        <w:rPr>
          <w:rStyle w:val="Strong"/>
          <w:rFonts w:cs="Times New Roman"/>
          <w:b w:val="0"/>
          <w:color w:val="000000"/>
        </w:rPr>
        <w:t>all</w:t>
      </w:r>
      <w:r>
        <w:rPr>
          <w:rStyle w:val="Strong"/>
          <w:rFonts w:cs="Times New Roman"/>
          <w:b w:val="0"/>
          <w:color w:val="000000"/>
        </w:rPr>
        <w:t xml:space="preserve"> all randomly selected Americans.</w:t>
      </w:r>
    </w:p>
    <w:p w14:paraId="404576E8" w14:textId="77777777" w:rsidR="00435D9E" w:rsidRDefault="00435D9E" w:rsidP="00DB3F73">
      <w:pPr>
        <w:pStyle w:val="NoSpacing"/>
        <w:spacing w:line="276" w:lineRule="auto"/>
        <w:ind w:left="1080"/>
        <w:rPr>
          <w:rStyle w:val="Strong"/>
          <w:rFonts w:cs="Times New Roman"/>
          <w:b w:val="0"/>
          <w:color w:val="000000"/>
        </w:rPr>
      </w:pPr>
    </w:p>
    <w:p w14:paraId="59F68330" w14:textId="77777777" w:rsidR="00F94044" w:rsidRPr="00796E1E" w:rsidRDefault="00F94044" w:rsidP="00DB3F73">
      <w:pPr>
        <w:pStyle w:val="NoSpacing"/>
        <w:spacing w:line="276" w:lineRule="auto"/>
        <w:ind w:left="1080"/>
        <w:rPr>
          <w:rStyle w:val="Strong"/>
          <w:rFonts w:cs="Times New Roman"/>
          <w:b w:val="0"/>
          <w:color w:val="000000"/>
        </w:rPr>
      </w:pPr>
    </w:p>
    <w:p w14:paraId="6113B18F" w14:textId="7C95C6AD" w:rsidR="00F94044" w:rsidRPr="005A52A9" w:rsidRDefault="00435D9E" w:rsidP="005A52A9">
      <w:pPr>
        <w:pStyle w:val="NoSpacing"/>
        <w:numPr>
          <w:ilvl w:val="0"/>
          <w:numId w:val="36"/>
        </w:numPr>
        <w:spacing w:line="276" w:lineRule="auto"/>
        <w:rPr>
          <w:rFonts w:cs="Times New Roman"/>
          <w:bCs/>
          <w:color w:val="000000"/>
        </w:rPr>
      </w:pPr>
      <w:r>
        <w:rPr>
          <w:rFonts w:cs="Times New Roman"/>
          <w:bCs/>
          <w:color w:val="000000"/>
        </w:rPr>
        <w:t>A biologi</w:t>
      </w:r>
      <w:r w:rsidR="00492128">
        <w:rPr>
          <w:rFonts w:cs="Times New Roman"/>
          <w:bCs/>
          <w:color w:val="000000"/>
        </w:rPr>
        <w:t>st is looking to see the e</w:t>
      </w:r>
      <w:r w:rsidR="00AD2C73">
        <w:rPr>
          <w:rFonts w:cs="Times New Roman"/>
          <w:bCs/>
          <w:color w:val="000000"/>
        </w:rPr>
        <w:t>ffect</w:t>
      </w:r>
      <w:r>
        <w:rPr>
          <w:rFonts w:cs="Times New Roman"/>
          <w:bCs/>
          <w:color w:val="000000"/>
        </w:rPr>
        <w:t xml:space="preserve"> of microgravity on plant growth</w:t>
      </w:r>
      <w:r w:rsidR="003D4E90">
        <w:rPr>
          <w:rFonts w:cs="Times New Roman"/>
          <w:bCs/>
          <w:color w:val="000000"/>
        </w:rPr>
        <w:t xml:space="preserve">. </w:t>
      </w:r>
      <w:r>
        <w:rPr>
          <w:rFonts w:cs="Times New Roman"/>
          <w:bCs/>
          <w:color w:val="000000"/>
        </w:rPr>
        <w:t>The researcher sends some seeds to the International Space Station, and has the height of the plants measured on specific days</w:t>
      </w:r>
      <w:r w:rsidR="003D4E90">
        <w:rPr>
          <w:rFonts w:cs="Times New Roman"/>
          <w:bCs/>
          <w:color w:val="000000"/>
        </w:rPr>
        <w:t xml:space="preserve">. </w:t>
      </w:r>
      <w:r>
        <w:rPr>
          <w:rFonts w:cs="Times New Roman"/>
          <w:bCs/>
          <w:color w:val="000000"/>
        </w:rPr>
        <w:t>The researcher also plants the same number of seeds in a laboratory on Earth, using the same lighting, soil, and water conditions, and measures the height of the plants on specific days</w:t>
      </w:r>
      <w:r w:rsidR="003D4E90">
        <w:rPr>
          <w:rFonts w:cs="Times New Roman"/>
          <w:bCs/>
          <w:color w:val="000000"/>
        </w:rPr>
        <w:t xml:space="preserve">. </w:t>
      </w:r>
      <w:r>
        <w:rPr>
          <w:rFonts w:cs="Times New Roman"/>
          <w:bCs/>
          <w:color w:val="000000"/>
        </w:rPr>
        <w:t>Describe the treatment group and the control group.</w:t>
      </w:r>
    </w:p>
    <w:p w14:paraId="0B23F44F" w14:textId="53B99C90" w:rsidR="00BC1C89" w:rsidRDefault="00AD2C73" w:rsidP="00DB3F73">
      <w:pPr>
        <w:pStyle w:val="NoSpacing"/>
        <w:numPr>
          <w:ilvl w:val="0"/>
          <w:numId w:val="36"/>
        </w:numPr>
        <w:spacing w:line="276" w:lineRule="auto"/>
        <w:rPr>
          <w:rFonts w:cs="Times New Roman"/>
          <w:bCs/>
          <w:color w:val="000000"/>
        </w:rPr>
      </w:pPr>
      <w:r>
        <w:rPr>
          <w:rFonts w:cs="Times New Roman"/>
          <w:bCs/>
          <w:color w:val="000000"/>
        </w:rPr>
        <w:lastRenderedPageBreak/>
        <w:t xml:space="preserve">To see if a new blood pressure medication works or not, </w:t>
      </w:r>
      <w:r w:rsidR="00F4107C">
        <w:rPr>
          <w:rFonts w:cs="Times New Roman"/>
          <w:bCs/>
          <w:color w:val="000000"/>
        </w:rPr>
        <w:t>volunteers are divided into two groups</w:t>
      </w:r>
      <w:r w:rsidR="003D4E90">
        <w:rPr>
          <w:rFonts w:cs="Times New Roman"/>
          <w:bCs/>
          <w:color w:val="000000"/>
        </w:rPr>
        <w:t xml:space="preserve">. </w:t>
      </w:r>
      <w:r w:rsidR="00F4107C">
        <w:rPr>
          <w:rFonts w:cs="Times New Roman"/>
          <w:bCs/>
          <w:color w:val="000000"/>
        </w:rPr>
        <w:t>One group is given the new medication and the other group is g</w:t>
      </w:r>
      <w:r w:rsidR="00313449">
        <w:rPr>
          <w:rFonts w:cs="Times New Roman"/>
          <w:bCs/>
          <w:color w:val="000000"/>
        </w:rPr>
        <w:t>iven an</w:t>
      </w:r>
      <w:r w:rsidR="00F4107C">
        <w:rPr>
          <w:rFonts w:cs="Times New Roman"/>
          <w:bCs/>
          <w:color w:val="000000"/>
        </w:rPr>
        <w:t xml:space="preserve"> old</w:t>
      </w:r>
      <w:r w:rsidR="00313449">
        <w:rPr>
          <w:rFonts w:cs="Times New Roman"/>
          <w:bCs/>
          <w:color w:val="000000"/>
        </w:rPr>
        <w:t>er</w:t>
      </w:r>
      <w:r w:rsidR="00F4107C">
        <w:rPr>
          <w:rFonts w:cs="Times New Roman"/>
          <w:bCs/>
          <w:color w:val="000000"/>
        </w:rPr>
        <w:t xml:space="preserve"> medication. Describe the treatment group and the control group.</w:t>
      </w:r>
    </w:p>
    <w:p w14:paraId="78C9355D" w14:textId="77777777" w:rsidR="00F94044" w:rsidRDefault="00F94044" w:rsidP="00DB3F73">
      <w:pPr>
        <w:pStyle w:val="NoSpacing"/>
        <w:spacing w:line="276" w:lineRule="auto"/>
        <w:rPr>
          <w:rFonts w:cs="Times New Roman"/>
          <w:bCs/>
          <w:color w:val="000000"/>
        </w:rPr>
      </w:pPr>
    </w:p>
    <w:p w14:paraId="18F3CEC4" w14:textId="77777777" w:rsidR="005A52A9" w:rsidRDefault="005A52A9" w:rsidP="00DB3F73">
      <w:pPr>
        <w:pStyle w:val="NoSpacing"/>
        <w:spacing w:line="276" w:lineRule="auto"/>
        <w:rPr>
          <w:rFonts w:cs="Times New Roman"/>
          <w:bCs/>
          <w:color w:val="000000"/>
        </w:rPr>
      </w:pPr>
    </w:p>
    <w:p w14:paraId="7896E265" w14:textId="30ED7BFC" w:rsidR="00BC1C89" w:rsidRDefault="00614998" w:rsidP="00DB3F73">
      <w:pPr>
        <w:pStyle w:val="NoSpacing"/>
        <w:numPr>
          <w:ilvl w:val="0"/>
          <w:numId w:val="36"/>
        </w:numPr>
        <w:spacing w:line="276" w:lineRule="auto"/>
        <w:rPr>
          <w:rFonts w:cs="Times New Roman"/>
          <w:bCs/>
          <w:color w:val="000000"/>
        </w:rPr>
      </w:pPr>
      <w:r>
        <w:rPr>
          <w:rFonts w:cs="Times New Roman"/>
          <w:bCs/>
          <w:color w:val="000000"/>
        </w:rPr>
        <w:t>In each situation s</w:t>
      </w:r>
      <w:r w:rsidR="005F6BD2">
        <w:rPr>
          <w:rFonts w:cs="Times New Roman"/>
          <w:bCs/>
          <w:color w:val="000000"/>
        </w:rPr>
        <w:t xml:space="preserve">tate if </w:t>
      </w:r>
      <w:r w:rsidR="00313449">
        <w:rPr>
          <w:rFonts w:cs="Times New Roman"/>
          <w:bCs/>
          <w:color w:val="000000"/>
        </w:rPr>
        <w:t xml:space="preserve">a </w:t>
      </w:r>
      <w:r w:rsidR="005F6BD2">
        <w:rPr>
          <w:rFonts w:cs="Times New Roman"/>
          <w:bCs/>
          <w:color w:val="000000"/>
        </w:rPr>
        <w:t>placebo is needed or not</w:t>
      </w:r>
      <w:r w:rsidR="00313449">
        <w:rPr>
          <w:rFonts w:cs="Times New Roman"/>
          <w:bCs/>
          <w:color w:val="000000"/>
        </w:rPr>
        <w:t xml:space="preserve"> and explain your reasoning</w:t>
      </w:r>
      <w:r w:rsidR="005F6BD2">
        <w:rPr>
          <w:rFonts w:cs="Times New Roman"/>
          <w:bCs/>
          <w:color w:val="000000"/>
        </w:rPr>
        <w:t>.</w:t>
      </w:r>
    </w:p>
    <w:p w14:paraId="3B67E09E" w14:textId="6FA9F196" w:rsidR="00614998" w:rsidRDefault="00614998" w:rsidP="00DB3F73">
      <w:pPr>
        <w:pStyle w:val="NoSpacing"/>
        <w:numPr>
          <w:ilvl w:val="0"/>
          <w:numId w:val="25"/>
        </w:numPr>
        <w:spacing w:line="276" w:lineRule="auto"/>
        <w:rPr>
          <w:rFonts w:cs="Times New Roman"/>
          <w:bCs/>
          <w:color w:val="000000"/>
        </w:rPr>
      </w:pPr>
      <w:r>
        <w:rPr>
          <w:rFonts w:cs="Times New Roman"/>
          <w:bCs/>
          <w:color w:val="000000"/>
        </w:rPr>
        <w:t>A new medication for treating heartworm in dogs is being investigated to see if it works.</w:t>
      </w:r>
    </w:p>
    <w:p w14:paraId="5A1AD25E" w14:textId="73E2F539" w:rsidR="00614998" w:rsidRDefault="00614998" w:rsidP="00DB3F73">
      <w:pPr>
        <w:pStyle w:val="NoSpacing"/>
        <w:numPr>
          <w:ilvl w:val="0"/>
          <w:numId w:val="25"/>
        </w:numPr>
        <w:spacing w:line="276" w:lineRule="auto"/>
        <w:rPr>
          <w:rFonts w:cs="Times New Roman"/>
          <w:bCs/>
          <w:color w:val="000000"/>
        </w:rPr>
      </w:pPr>
      <w:r>
        <w:rPr>
          <w:rFonts w:cs="Times New Roman"/>
          <w:bCs/>
          <w:color w:val="000000"/>
        </w:rPr>
        <w:t>A new training method for managers is being investigated to see if it improves morale.</w:t>
      </w:r>
    </w:p>
    <w:p w14:paraId="64E67F52" w14:textId="3C6874FC" w:rsidR="00614998" w:rsidRPr="00614998" w:rsidRDefault="00614998" w:rsidP="00DB3F73">
      <w:pPr>
        <w:pStyle w:val="NoSpacing"/>
        <w:numPr>
          <w:ilvl w:val="0"/>
          <w:numId w:val="25"/>
        </w:numPr>
        <w:spacing w:line="276" w:lineRule="auto"/>
        <w:rPr>
          <w:rFonts w:cs="Times New Roman"/>
          <w:bCs/>
          <w:color w:val="000000"/>
        </w:rPr>
      </w:pPr>
      <w:r>
        <w:rPr>
          <w:rFonts w:cs="Times New Roman"/>
          <w:bCs/>
          <w:color w:val="000000"/>
        </w:rPr>
        <w:t>A new medication is being tested to see if it reduces itching due to eczema</w:t>
      </w:r>
      <w:r w:rsidR="003D4E90">
        <w:rPr>
          <w:rFonts w:cs="Times New Roman"/>
          <w:bCs/>
          <w:color w:val="000000"/>
        </w:rPr>
        <w:t xml:space="preserve">. </w:t>
      </w:r>
    </w:p>
    <w:p w14:paraId="2D5F485D" w14:textId="77777777" w:rsidR="00614998" w:rsidRDefault="00614998" w:rsidP="00DB3F73">
      <w:pPr>
        <w:pStyle w:val="NoSpacing"/>
        <w:spacing w:line="276" w:lineRule="auto"/>
        <w:ind w:left="720"/>
        <w:rPr>
          <w:rFonts w:cs="Times New Roman"/>
          <w:bCs/>
          <w:color w:val="000000"/>
        </w:rPr>
      </w:pPr>
    </w:p>
    <w:p w14:paraId="4B8FB515" w14:textId="77777777" w:rsidR="00F94044" w:rsidRDefault="00F94044" w:rsidP="00DB3F73">
      <w:pPr>
        <w:pStyle w:val="NoSpacing"/>
        <w:spacing w:line="276" w:lineRule="auto"/>
        <w:ind w:left="720"/>
        <w:rPr>
          <w:rFonts w:cs="Times New Roman"/>
          <w:bCs/>
          <w:color w:val="000000"/>
        </w:rPr>
      </w:pPr>
    </w:p>
    <w:p w14:paraId="0C9856D7" w14:textId="21BA3A7C" w:rsidR="00614998" w:rsidRDefault="00614998" w:rsidP="00DB3F73">
      <w:pPr>
        <w:pStyle w:val="NoSpacing"/>
        <w:numPr>
          <w:ilvl w:val="0"/>
          <w:numId w:val="36"/>
        </w:numPr>
        <w:spacing w:line="276" w:lineRule="auto"/>
        <w:rPr>
          <w:rFonts w:cs="Times New Roman"/>
          <w:bCs/>
          <w:color w:val="000000"/>
        </w:rPr>
      </w:pPr>
      <w:r>
        <w:rPr>
          <w:rFonts w:cs="Times New Roman"/>
          <w:bCs/>
          <w:color w:val="000000"/>
        </w:rPr>
        <w:t xml:space="preserve">In each situation state if </w:t>
      </w:r>
      <w:r w:rsidR="00313449">
        <w:rPr>
          <w:rFonts w:cs="Times New Roman"/>
          <w:bCs/>
          <w:color w:val="000000"/>
        </w:rPr>
        <w:t xml:space="preserve">a </w:t>
      </w:r>
      <w:r>
        <w:rPr>
          <w:rFonts w:cs="Times New Roman"/>
          <w:bCs/>
          <w:color w:val="000000"/>
        </w:rPr>
        <w:t>placebo is needed or not</w:t>
      </w:r>
      <w:r w:rsidR="00313449">
        <w:rPr>
          <w:rFonts w:cs="Times New Roman"/>
          <w:bCs/>
          <w:color w:val="000000"/>
        </w:rPr>
        <w:t xml:space="preserve"> and explain your reasoning</w:t>
      </w:r>
      <w:r>
        <w:rPr>
          <w:rFonts w:cs="Times New Roman"/>
          <w:bCs/>
          <w:color w:val="000000"/>
        </w:rPr>
        <w:t>.</w:t>
      </w:r>
    </w:p>
    <w:p w14:paraId="4B481E7E" w14:textId="4E492D82" w:rsidR="00614998" w:rsidRDefault="00614998" w:rsidP="00DB3F73">
      <w:pPr>
        <w:pStyle w:val="NoSpacing"/>
        <w:numPr>
          <w:ilvl w:val="0"/>
          <w:numId w:val="26"/>
        </w:numPr>
        <w:spacing w:line="276" w:lineRule="auto"/>
        <w:rPr>
          <w:rFonts w:cs="Times New Roman"/>
          <w:bCs/>
          <w:color w:val="000000"/>
        </w:rPr>
      </w:pPr>
      <w:r>
        <w:rPr>
          <w:rFonts w:cs="Times New Roman"/>
          <w:bCs/>
          <w:color w:val="000000"/>
        </w:rPr>
        <w:t>A new drug</w:t>
      </w:r>
      <w:r w:rsidR="00A508C3">
        <w:rPr>
          <w:rFonts w:cs="Times New Roman"/>
          <w:bCs/>
          <w:color w:val="000000"/>
        </w:rPr>
        <w:t xml:space="preserve"> is being developed to treat high blood pressure and needs to</w:t>
      </w:r>
      <w:r w:rsidR="00313449">
        <w:rPr>
          <w:rFonts w:cs="Times New Roman"/>
          <w:bCs/>
          <w:color w:val="000000"/>
        </w:rPr>
        <w:t xml:space="preserve"> be tested to see if it works better than a previous type of drug.</w:t>
      </w:r>
    </w:p>
    <w:p w14:paraId="5417C0F5" w14:textId="77777777" w:rsidR="00073657" w:rsidRDefault="00073657" w:rsidP="00DB3F73">
      <w:pPr>
        <w:pStyle w:val="NoSpacing"/>
        <w:numPr>
          <w:ilvl w:val="0"/>
          <w:numId w:val="26"/>
        </w:numPr>
        <w:spacing w:line="276" w:lineRule="auto"/>
        <w:rPr>
          <w:rFonts w:cs="Times New Roman"/>
          <w:bCs/>
          <w:color w:val="000000"/>
        </w:rPr>
      </w:pPr>
      <w:r>
        <w:rPr>
          <w:rFonts w:cs="Times New Roman"/>
          <w:bCs/>
          <w:color w:val="000000"/>
        </w:rPr>
        <w:t>A new medication is being developed to treat headaches.</w:t>
      </w:r>
    </w:p>
    <w:p w14:paraId="3F1CB1BB" w14:textId="5C5A5149" w:rsidR="00A508C3" w:rsidRDefault="00073657" w:rsidP="00DB3F73">
      <w:pPr>
        <w:pStyle w:val="NoSpacing"/>
        <w:numPr>
          <w:ilvl w:val="0"/>
          <w:numId w:val="26"/>
        </w:numPr>
        <w:spacing w:line="276" w:lineRule="auto"/>
        <w:rPr>
          <w:rFonts w:cs="Times New Roman"/>
          <w:bCs/>
          <w:color w:val="000000"/>
        </w:rPr>
      </w:pPr>
      <w:r>
        <w:rPr>
          <w:rFonts w:cs="Times New Roman"/>
          <w:bCs/>
          <w:color w:val="000000"/>
        </w:rPr>
        <w:t>A new drink flavor is being developed to see if it is marketable.</w:t>
      </w:r>
    </w:p>
    <w:p w14:paraId="0FED394F" w14:textId="77777777" w:rsidR="00073657" w:rsidRDefault="00073657" w:rsidP="00DB3F73">
      <w:pPr>
        <w:pStyle w:val="NoSpacing"/>
        <w:spacing w:line="276" w:lineRule="auto"/>
        <w:ind w:left="1080"/>
        <w:rPr>
          <w:rFonts w:cs="Times New Roman"/>
          <w:bCs/>
          <w:color w:val="000000"/>
        </w:rPr>
      </w:pPr>
    </w:p>
    <w:p w14:paraId="6322C350" w14:textId="77777777" w:rsidR="00F94044" w:rsidRDefault="00F94044" w:rsidP="00DB3F73">
      <w:pPr>
        <w:pStyle w:val="NoSpacing"/>
        <w:spacing w:line="276" w:lineRule="auto"/>
        <w:ind w:left="1080"/>
        <w:rPr>
          <w:rFonts w:cs="Times New Roman"/>
          <w:bCs/>
          <w:color w:val="000000"/>
        </w:rPr>
      </w:pPr>
    </w:p>
    <w:p w14:paraId="0E88471E" w14:textId="41526EEC" w:rsidR="005F6BD2" w:rsidRDefault="008F1F2C" w:rsidP="00DB3F73">
      <w:pPr>
        <w:pStyle w:val="NoSpacing"/>
        <w:numPr>
          <w:ilvl w:val="0"/>
          <w:numId w:val="36"/>
        </w:numPr>
        <w:spacing w:line="276" w:lineRule="auto"/>
        <w:rPr>
          <w:rFonts w:cs="Times New Roman"/>
          <w:bCs/>
          <w:color w:val="000000"/>
        </w:rPr>
      </w:pPr>
      <w:r>
        <w:rPr>
          <w:rFonts w:cs="Times New Roman"/>
          <w:bCs/>
          <w:color w:val="000000"/>
        </w:rPr>
        <w:t xml:space="preserve">To see if a new </w:t>
      </w:r>
      <w:r w:rsidR="00F4107C">
        <w:rPr>
          <w:rFonts w:cs="Times New Roman"/>
          <w:bCs/>
          <w:color w:val="000000"/>
        </w:rPr>
        <w:t>medication works to reduce fevers, volunteers are divided into two groups</w:t>
      </w:r>
      <w:r w:rsidR="003D4E90">
        <w:rPr>
          <w:rFonts w:cs="Times New Roman"/>
          <w:bCs/>
          <w:color w:val="000000"/>
        </w:rPr>
        <w:t xml:space="preserve">. </w:t>
      </w:r>
      <w:r w:rsidR="00F4107C">
        <w:rPr>
          <w:rFonts w:cs="Times New Roman"/>
          <w:bCs/>
          <w:color w:val="000000"/>
        </w:rPr>
        <w:t>One group is given the new medication, and the other group is given a placebo</w:t>
      </w:r>
      <w:r w:rsidR="003D4E90">
        <w:rPr>
          <w:rFonts w:cs="Times New Roman"/>
          <w:bCs/>
          <w:color w:val="000000"/>
        </w:rPr>
        <w:t xml:space="preserve">. </w:t>
      </w:r>
      <w:r w:rsidR="00F4107C">
        <w:rPr>
          <w:rFonts w:cs="Times New Roman"/>
          <w:bCs/>
          <w:color w:val="000000"/>
        </w:rPr>
        <w:t>The volunteers do not know which group they are in, but the researchers do</w:t>
      </w:r>
      <w:r w:rsidR="003D4E90">
        <w:rPr>
          <w:rFonts w:cs="Times New Roman"/>
          <w:bCs/>
          <w:color w:val="000000"/>
        </w:rPr>
        <w:t xml:space="preserve">. </w:t>
      </w:r>
      <w:r w:rsidR="00F4107C">
        <w:rPr>
          <w:rFonts w:cs="Times New Roman"/>
          <w:bCs/>
          <w:color w:val="000000"/>
        </w:rPr>
        <w:t>Is this a blind or double blind study?</w:t>
      </w:r>
    </w:p>
    <w:p w14:paraId="73304B62" w14:textId="77777777" w:rsidR="00F4107C" w:rsidRDefault="00F4107C" w:rsidP="00DB3F73">
      <w:pPr>
        <w:pStyle w:val="NoSpacing"/>
        <w:spacing w:line="276" w:lineRule="auto"/>
        <w:ind w:left="720"/>
        <w:rPr>
          <w:rFonts w:cs="Times New Roman"/>
          <w:bCs/>
          <w:color w:val="000000"/>
        </w:rPr>
      </w:pPr>
    </w:p>
    <w:p w14:paraId="47ABC85A" w14:textId="77777777" w:rsidR="00F94044" w:rsidRDefault="00F94044" w:rsidP="00DB3F73">
      <w:pPr>
        <w:pStyle w:val="NoSpacing"/>
        <w:spacing w:line="276" w:lineRule="auto"/>
        <w:ind w:left="720"/>
        <w:rPr>
          <w:rFonts w:cs="Times New Roman"/>
          <w:bCs/>
          <w:color w:val="000000"/>
        </w:rPr>
      </w:pPr>
    </w:p>
    <w:p w14:paraId="1C528058" w14:textId="4F6225F4" w:rsidR="00F4107C" w:rsidRDefault="00F4107C" w:rsidP="00DB3F73">
      <w:pPr>
        <w:pStyle w:val="NoSpacing"/>
        <w:numPr>
          <w:ilvl w:val="0"/>
          <w:numId w:val="36"/>
        </w:numPr>
        <w:spacing w:line="276" w:lineRule="auto"/>
        <w:rPr>
          <w:rFonts w:cs="Times New Roman"/>
          <w:bCs/>
          <w:color w:val="000000"/>
        </w:rPr>
      </w:pPr>
      <w:r>
        <w:rPr>
          <w:rFonts w:cs="Times New Roman"/>
          <w:bCs/>
          <w:color w:val="000000"/>
        </w:rPr>
        <w:t>To see if a new blood pressure medication works or not, volunteers are divided into two groups</w:t>
      </w:r>
      <w:r w:rsidR="003D4E90">
        <w:rPr>
          <w:rFonts w:cs="Times New Roman"/>
          <w:bCs/>
          <w:color w:val="000000"/>
        </w:rPr>
        <w:t xml:space="preserve">. </w:t>
      </w:r>
      <w:r>
        <w:rPr>
          <w:rFonts w:cs="Times New Roman"/>
          <w:bCs/>
          <w:color w:val="000000"/>
        </w:rPr>
        <w:t>One group is given the new medication and the other group is given the old medication. The volunteers do not know which group they are in, and neither do the researchers</w:t>
      </w:r>
      <w:r w:rsidR="003D4E90">
        <w:rPr>
          <w:rFonts w:cs="Times New Roman"/>
          <w:bCs/>
          <w:color w:val="000000"/>
        </w:rPr>
        <w:t xml:space="preserve">. </w:t>
      </w:r>
      <w:r>
        <w:rPr>
          <w:rFonts w:cs="Times New Roman"/>
          <w:bCs/>
          <w:color w:val="000000"/>
        </w:rPr>
        <w:t>Is this a blind or double blind study?</w:t>
      </w:r>
    </w:p>
    <w:p w14:paraId="24126BD7" w14:textId="77777777" w:rsidR="00F4107C" w:rsidRDefault="00F4107C" w:rsidP="00DB3F73">
      <w:pPr>
        <w:pStyle w:val="NoSpacing"/>
        <w:spacing w:line="276" w:lineRule="auto"/>
        <w:ind w:left="720"/>
        <w:rPr>
          <w:rFonts w:cs="Times New Roman"/>
          <w:bCs/>
          <w:color w:val="000000"/>
        </w:rPr>
      </w:pPr>
    </w:p>
    <w:p w14:paraId="2431FAF1" w14:textId="77777777" w:rsidR="00F94044" w:rsidRDefault="00F94044" w:rsidP="00DB3F73">
      <w:pPr>
        <w:pStyle w:val="NoSpacing"/>
        <w:spacing w:line="276" w:lineRule="auto"/>
        <w:ind w:left="720"/>
        <w:rPr>
          <w:rFonts w:cs="Times New Roman"/>
          <w:bCs/>
          <w:color w:val="000000"/>
        </w:rPr>
      </w:pPr>
    </w:p>
    <w:p w14:paraId="02E130F8" w14:textId="6863ABF7" w:rsidR="00E92D97" w:rsidRPr="00E92D97" w:rsidRDefault="00E92D97" w:rsidP="00DB3F73">
      <w:pPr>
        <w:pStyle w:val="NoSpacing"/>
        <w:numPr>
          <w:ilvl w:val="0"/>
          <w:numId w:val="36"/>
        </w:numPr>
        <w:spacing w:line="276" w:lineRule="auto"/>
        <w:rPr>
          <w:rFonts w:cs="Times New Roman"/>
          <w:bCs/>
          <w:color w:val="000000"/>
        </w:rPr>
      </w:pPr>
      <w:r w:rsidRPr="00E92D97">
        <w:rPr>
          <w:rFonts w:cs="Times New Roman"/>
          <w:bCs/>
          <w:color w:val="000000"/>
        </w:rPr>
        <w:t>In each situation, identify a potential source of bias</w:t>
      </w:r>
      <w:r w:rsidR="00313449">
        <w:rPr>
          <w:rFonts w:cs="Times New Roman"/>
          <w:bCs/>
          <w:color w:val="000000"/>
        </w:rPr>
        <w:t xml:space="preserve"> and explain your reasoning</w:t>
      </w:r>
      <w:r>
        <w:rPr>
          <w:rFonts w:cs="Times New Roman"/>
          <w:bCs/>
          <w:color w:val="000000"/>
        </w:rPr>
        <w:t>.</w:t>
      </w:r>
    </w:p>
    <w:p w14:paraId="0A5F1035" w14:textId="353A7A59" w:rsidR="009F3643" w:rsidRDefault="009F3643" w:rsidP="00DB3F73">
      <w:pPr>
        <w:pStyle w:val="NoSpacing"/>
        <w:numPr>
          <w:ilvl w:val="0"/>
          <w:numId w:val="27"/>
        </w:numPr>
        <w:spacing w:line="276" w:lineRule="auto"/>
        <w:rPr>
          <w:rFonts w:cs="Times New Roman"/>
          <w:bCs/>
          <w:color w:val="000000"/>
        </w:rPr>
      </w:pPr>
      <w:r>
        <w:rPr>
          <w:rFonts w:cs="Times New Roman"/>
          <w:bCs/>
          <w:color w:val="000000"/>
        </w:rPr>
        <w:t>A study on teenage boys shows that a new drug works on curing acne</w:t>
      </w:r>
      <w:r w:rsidR="003D4E90">
        <w:rPr>
          <w:rFonts w:cs="Times New Roman"/>
          <w:bCs/>
          <w:color w:val="000000"/>
        </w:rPr>
        <w:t xml:space="preserve">. </w:t>
      </w:r>
      <w:r>
        <w:rPr>
          <w:rFonts w:cs="Times New Roman"/>
          <w:bCs/>
          <w:color w:val="000000"/>
        </w:rPr>
        <w:t>The company then concludes that the new drug will work on everyone.</w:t>
      </w:r>
    </w:p>
    <w:p w14:paraId="398DADB6" w14:textId="58E2078B" w:rsidR="00E92D97" w:rsidRDefault="008F1F2C" w:rsidP="00DB3F73">
      <w:pPr>
        <w:pStyle w:val="NoSpacing"/>
        <w:numPr>
          <w:ilvl w:val="0"/>
          <w:numId w:val="27"/>
        </w:numPr>
        <w:spacing w:line="276" w:lineRule="auto"/>
        <w:rPr>
          <w:rFonts w:cs="Times New Roman"/>
          <w:bCs/>
          <w:color w:val="000000"/>
        </w:rPr>
      </w:pPr>
      <w:r>
        <w:rPr>
          <w:rFonts w:cs="Times New Roman"/>
          <w:bCs/>
          <w:color w:val="000000"/>
        </w:rPr>
        <w:t>A radio station asks listener</w:t>
      </w:r>
      <w:r w:rsidR="00E92D97" w:rsidRPr="00E92D97">
        <w:rPr>
          <w:rFonts w:cs="Times New Roman"/>
          <w:bCs/>
          <w:color w:val="000000"/>
        </w:rPr>
        <w:t>s to phone in their choice in a daily poll.</w:t>
      </w:r>
    </w:p>
    <w:p w14:paraId="152A9AC1" w14:textId="77777777" w:rsidR="00E92D97" w:rsidRDefault="00E92D97" w:rsidP="00DB3F73">
      <w:pPr>
        <w:pStyle w:val="NoSpacing"/>
        <w:numPr>
          <w:ilvl w:val="0"/>
          <w:numId w:val="27"/>
        </w:numPr>
        <w:spacing w:line="276" w:lineRule="auto"/>
        <w:rPr>
          <w:rFonts w:cs="Times New Roman"/>
          <w:bCs/>
          <w:color w:val="000000"/>
        </w:rPr>
      </w:pPr>
      <w:r w:rsidRPr="00E92D97">
        <w:rPr>
          <w:rFonts w:cs="Times New Roman"/>
          <w:bCs/>
          <w:color w:val="000000"/>
        </w:rPr>
        <w:t>The Beef Council releases a study stating that consuming red meat poses little cardiovascular risk.</w:t>
      </w:r>
    </w:p>
    <w:p w14:paraId="4546FFD2" w14:textId="1E7FAD8A" w:rsidR="00E92D97" w:rsidRDefault="00E92D97" w:rsidP="00DB3F73">
      <w:pPr>
        <w:pStyle w:val="NoSpacing"/>
        <w:numPr>
          <w:ilvl w:val="0"/>
          <w:numId w:val="27"/>
        </w:numPr>
        <w:spacing w:line="276" w:lineRule="auto"/>
        <w:rPr>
          <w:rFonts w:cs="Times New Roman"/>
          <w:bCs/>
          <w:color w:val="000000"/>
        </w:rPr>
      </w:pPr>
      <w:r w:rsidRPr="00E92D97">
        <w:rPr>
          <w:rFonts w:cs="Times New Roman"/>
          <w:bCs/>
          <w:color w:val="000000"/>
        </w:rPr>
        <w:t>A poll asks, “Do you support a new transportation tax, or would you prefer to see our public transportation system fall apart?”</w:t>
      </w:r>
    </w:p>
    <w:p w14:paraId="47ADE78E" w14:textId="7216B907" w:rsidR="009F3643" w:rsidRPr="00E92D97" w:rsidRDefault="009F3643" w:rsidP="00DB3F73">
      <w:pPr>
        <w:pStyle w:val="NoSpacing"/>
        <w:numPr>
          <w:ilvl w:val="0"/>
          <w:numId w:val="27"/>
        </w:numPr>
        <w:spacing w:line="276" w:lineRule="auto"/>
        <w:rPr>
          <w:rFonts w:cs="Times New Roman"/>
          <w:bCs/>
          <w:color w:val="000000"/>
        </w:rPr>
      </w:pPr>
      <w:r>
        <w:rPr>
          <w:rFonts w:cs="Times New Roman"/>
          <w:bCs/>
          <w:color w:val="000000"/>
        </w:rPr>
        <w:lastRenderedPageBreak/>
        <w:t>A study is conducted on whether artificial light is better for plants</w:t>
      </w:r>
      <w:r w:rsidR="003D4E90">
        <w:rPr>
          <w:rFonts w:cs="Times New Roman"/>
          <w:bCs/>
          <w:color w:val="000000"/>
        </w:rPr>
        <w:t xml:space="preserve">. </w:t>
      </w:r>
      <w:r>
        <w:rPr>
          <w:rFonts w:cs="Times New Roman"/>
          <w:bCs/>
          <w:color w:val="000000"/>
        </w:rPr>
        <w:t>A certain type of plant is grown under artificial light and its height is recorded</w:t>
      </w:r>
      <w:r w:rsidR="003D4E90">
        <w:rPr>
          <w:rFonts w:cs="Times New Roman"/>
          <w:bCs/>
          <w:color w:val="000000"/>
        </w:rPr>
        <w:t xml:space="preserve">. </w:t>
      </w:r>
      <w:r>
        <w:rPr>
          <w:rFonts w:cs="Times New Roman"/>
          <w:bCs/>
          <w:color w:val="000000"/>
        </w:rPr>
        <w:t>A different type of plant is grown under natural light and its height is recorded</w:t>
      </w:r>
      <w:r w:rsidR="003D4E90">
        <w:rPr>
          <w:rFonts w:cs="Times New Roman"/>
          <w:bCs/>
          <w:color w:val="000000"/>
        </w:rPr>
        <w:t xml:space="preserve">. </w:t>
      </w:r>
      <w:r>
        <w:rPr>
          <w:rFonts w:cs="Times New Roman"/>
          <w:bCs/>
          <w:color w:val="000000"/>
        </w:rPr>
        <w:t>Both plant groups get the same amount of water and soil.</w:t>
      </w:r>
    </w:p>
    <w:p w14:paraId="154DCCA2" w14:textId="77777777" w:rsidR="00F4107C" w:rsidRDefault="00F4107C" w:rsidP="00DB3F73">
      <w:pPr>
        <w:pStyle w:val="NoSpacing"/>
        <w:spacing w:line="276" w:lineRule="auto"/>
        <w:rPr>
          <w:rFonts w:cs="Times New Roman"/>
          <w:bCs/>
          <w:color w:val="000000"/>
        </w:rPr>
      </w:pPr>
    </w:p>
    <w:p w14:paraId="64F7BB88" w14:textId="77777777" w:rsidR="00DC05FE" w:rsidRDefault="00DC05FE" w:rsidP="00DB3F73">
      <w:pPr>
        <w:pStyle w:val="NoSpacing"/>
        <w:spacing w:line="276" w:lineRule="auto"/>
        <w:rPr>
          <w:rFonts w:cs="Times New Roman"/>
          <w:bCs/>
          <w:color w:val="000000"/>
        </w:rPr>
      </w:pPr>
    </w:p>
    <w:p w14:paraId="28CD2C5D" w14:textId="77777777" w:rsidR="00F94044" w:rsidRDefault="00F94044" w:rsidP="00DB3F73">
      <w:pPr>
        <w:pStyle w:val="NoSpacing"/>
        <w:spacing w:line="276" w:lineRule="auto"/>
        <w:rPr>
          <w:rFonts w:cs="Times New Roman"/>
          <w:bCs/>
          <w:color w:val="000000"/>
        </w:rPr>
      </w:pPr>
    </w:p>
    <w:p w14:paraId="698D09A5" w14:textId="07963049" w:rsidR="00696FDB" w:rsidRDefault="00696FDB" w:rsidP="00DB3F73">
      <w:pPr>
        <w:pStyle w:val="NoSpacing"/>
        <w:numPr>
          <w:ilvl w:val="0"/>
          <w:numId w:val="36"/>
        </w:numPr>
        <w:spacing w:line="276" w:lineRule="auto"/>
        <w:rPr>
          <w:rFonts w:cs="Times New Roman"/>
          <w:bCs/>
          <w:color w:val="000000"/>
        </w:rPr>
      </w:pPr>
      <w:r w:rsidRPr="00E92D97">
        <w:rPr>
          <w:rFonts w:cs="Times New Roman"/>
          <w:bCs/>
          <w:color w:val="000000"/>
        </w:rPr>
        <w:t>In each situation, identify a potential source of bias</w:t>
      </w:r>
      <w:r w:rsidR="00313449">
        <w:rPr>
          <w:rFonts w:cs="Times New Roman"/>
          <w:bCs/>
          <w:color w:val="000000"/>
        </w:rPr>
        <w:t xml:space="preserve"> and explain your reasoning</w:t>
      </w:r>
      <w:r>
        <w:rPr>
          <w:rFonts w:cs="Times New Roman"/>
          <w:bCs/>
          <w:color w:val="000000"/>
        </w:rPr>
        <w:t>.</w:t>
      </w:r>
    </w:p>
    <w:p w14:paraId="3A145E41" w14:textId="6766A379" w:rsidR="00696FDB" w:rsidRDefault="00696FDB" w:rsidP="00DB3F73">
      <w:pPr>
        <w:pStyle w:val="NoSpacing"/>
        <w:numPr>
          <w:ilvl w:val="0"/>
          <w:numId w:val="28"/>
        </w:numPr>
        <w:spacing w:line="276" w:lineRule="auto"/>
        <w:rPr>
          <w:rFonts w:cs="Times New Roman"/>
          <w:bCs/>
          <w:color w:val="000000"/>
        </w:rPr>
      </w:pPr>
      <w:r>
        <w:rPr>
          <w:rFonts w:cs="Times New Roman"/>
          <w:bCs/>
          <w:color w:val="000000"/>
        </w:rPr>
        <w:t>A study is conducted to see if grades improve if students are given tutoring</w:t>
      </w:r>
      <w:r w:rsidR="003D4E90">
        <w:rPr>
          <w:rFonts w:cs="Times New Roman"/>
          <w:bCs/>
          <w:color w:val="000000"/>
        </w:rPr>
        <w:t xml:space="preserve">. </w:t>
      </w:r>
      <w:r>
        <w:rPr>
          <w:rFonts w:cs="Times New Roman"/>
          <w:bCs/>
          <w:color w:val="000000"/>
        </w:rPr>
        <w:t>Students in a calculus class are given tutoring and compared to students in a statistics class who are not given tutoring.</w:t>
      </w:r>
    </w:p>
    <w:p w14:paraId="0F523D26" w14:textId="7A1DB5F4" w:rsidR="00696FDB" w:rsidRDefault="00696FDB" w:rsidP="00DB3F73">
      <w:pPr>
        <w:pStyle w:val="NoSpacing"/>
        <w:numPr>
          <w:ilvl w:val="0"/>
          <w:numId w:val="28"/>
        </w:numPr>
        <w:spacing w:line="276" w:lineRule="auto"/>
        <w:rPr>
          <w:rFonts w:cs="Times New Roman"/>
          <w:bCs/>
          <w:color w:val="000000"/>
        </w:rPr>
      </w:pPr>
      <w:r>
        <w:rPr>
          <w:rFonts w:cs="Times New Roman"/>
          <w:bCs/>
          <w:color w:val="000000"/>
        </w:rPr>
        <w:t>An organic grower conducts a study and shows that pesticides are harmful to people who eat food that used the pesticide.</w:t>
      </w:r>
    </w:p>
    <w:p w14:paraId="421D539E" w14:textId="01881C47" w:rsidR="00696FDB" w:rsidRDefault="00696FDB" w:rsidP="00DB3F73">
      <w:pPr>
        <w:pStyle w:val="NoSpacing"/>
        <w:numPr>
          <w:ilvl w:val="0"/>
          <w:numId w:val="28"/>
        </w:numPr>
        <w:spacing w:line="276" w:lineRule="auto"/>
        <w:rPr>
          <w:rFonts w:cs="Times New Roman"/>
          <w:bCs/>
          <w:color w:val="000000"/>
        </w:rPr>
      </w:pPr>
      <w:r>
        <w:rPr>
          <w:rFonts w:cs="Times New Roman"/>
          <w:bCs/>
          <w:color w:val="000000"/>
        </w:rPr>
        <w:t>A poll asks, “If 53% of all people will need assisted living in the future, should you worry about needing assisted living insurance?”</w:t>
      </w:r>
    </w:p>
    <w:p w14:paraId="6D0C3629" w14:textId="1EDB4E97" w:rsidR="00696FDB" w:rsidRDefault="00696FDB" w:rsidP="00DB3F73">
      <w:pPr>
        <w:pStyle w:val="NoSpacing"/>
        <w:numPr>
          <w:ilvl w:val="0"/>
          <w:numId w:val="28"/>
        </w:numPr>
        <w:spacing w:line="276" w:lineRule="auto"/>
        <w:rPr>
          <w:rFonts w:cs="Times New Roman"/>
          <w:bCs/>
          <w:color w:val="000000"/>
        </w:rPr>
      </w:pPr>
      <w:r>
        <w:rPr>
          <w:rFonts w:cs="Times New Roman"/>
          <w:bCs/>
          <w:color w:val="000000"/>
        </w:rPr>
        <w:t>A website asks people to say if they support the President or not.</w:t>
      </w:r>
    </w:p>
    <w:p w14:paraId="30D2B7A0" w14:textId="241F70D0" w:rsidR="00696FDB" w:rsidRDefault="00696FDB" w:rsidP="00DB3F73">
      <w:pPr>
        <w:pStyle w:val="NoSpacing"/>
        <w:numPr>
          <w:ilvl w:val="0"/>
          <w:numId w:val="28"/>
        </w:numPr>
        <w:spacing w:line="276" w:lineRule="auto"/>
        <w:rPr>
          <w:rFonts w:cs="Times New Roman"/>
          <w:bCs/>
          <w:color w:val="000000"/>
        </w:rPr>
      </w:pPr>
      <w:r>
        <w:rPr>
          <w:rFonts w:cs="Times New Roman"/>
          <w:bCs/>
          <w:color w:val="000000"/>
        </w:rPr>
        <w:t>A study of behavior modification therapy is tried on a specific breed of dogs</w:t>
      </w:r>
      <w:r w:rsidR="003D4E90">
        <w:rPr>
          <w:rFonts w:cs="Times New Roman"/>
          <w:bCs/>
          <w:color w:val="000000"/>
        </w:rPr>
        <w:t xml:space="preserve">. </w:t>
      </w:r>
      <w:r>
        <w:rPr>
          <w:rFonts w:cs="Times New Roman"/>
          <w:bCs/>
          <w:color w:val="000000"/>
        </w:rPr>
        <w:t>The study concludes that the behavior modification therapy works on all breeds of dogs.</w:t>
      </w:r>
    </w:p>
    <w:p w14:paraId="5E62CC0C" w14:textId="77777777" w:rsidR="00696FDB" w:rsidRDefault="00696FDB" w:rsidP="00DB3F73">
      <w:pPr>
        <w:pStyle w:val="NoSpacing"/>
        <w:spacing w:line="276" w:lineRule="auto"/>
        <w:rPr>
          <w:rFonts w:cs="Times New Roman"/>
          <w:bCs/>
          <w:color w:val="000000"/>
        </w:rPr>
      </w:pPr>
    </w:p>
    <w:p w14:paraId="009E2CE3" w14:textId="77777777" w:rsidR="005A52A9" w:rsidRDefault="005A52A9" w:rsidP="00DB3F73">
      <w:pPr>
        <w:pStyle w:val="NoSpacing"/>
        <w:spacing w:line="276" w:lineRule="auto"/>
        <w:rPr>
          <w:rFonts w:cs="Times New Roman"/>
          <w:bCs/>
          <w:color w:val="000000"/>
        </w:rPr>
      </w:pPr>
    </w:p>
    <w:p w14:paraId="0EE24D04" w14:textId="77777777" w:rsidR="00DC05FE" w:rsidRDefault="00DC05FE" w:rsidP="00DB3F73">
      <w:pPr>
        <w:pStyle w:val="NoSpacing"/>
        <w:spacing w:line="276" w:lineRule="auto"/>
        <w:rPr>
          <w:rFonts w:cs="Times New Roman"/>
          <w:bCs/>
          <w:color w:val="000000"/>
        </w:rPr>
      </w:pPr>
    </w:p>
    <w:p w14:paraId="4A16C53E" w14:textId="24C9C702" w:rsidR="00313449" w:rsidRDefault="00313449" w:rsidP="00DB3F73">
      <w:pPr>
        <w:pStyle w:val="NoSpacing"/>
        <w:numPr>
          <w:ilvl w:val="0"/>
          <w:numId w:val="36"/>
        </w:numPr>
        <w:spacing w:line="276" w:lineRule="auto"/>
        <w:rPr>
          <w:rFonts w:cs="Times New Roman"/>
          <w:bCs/>
          <w:color w:val="000000"/>
        </w:rPr>
      </w:pPr>
      <w:r>
        <w:rPr>
          <w:rFonts w:cs="Times New Roman"/>
          <w:bCs/>
          <w:color w:val="000000"/>
        </w:rPr>
        <w:t xml:space="preserve">The average SAT test scores for Michigan students in reading for the years 1971 to 2012 are given in the table below </w:t>
      </w:r>
      <w:r>
        <w:rPr>
          <w:rFonts w:cs="Times New Roman"/>
          <w:szCs w:val="32"/>
        </w:rPr>
        <w:t>(College Board: Michigan,</w:t>
      </w:r>
      <w:r w:rsidRPr="00F24534">
        <w:rPr>
          <w:rFonts w:cs="Times New Roman"/>
          <w:szCs w:val="32"/>
        </w:rPr>
        <w:t xml:space="preserve"> 2012)</w:t>
      </w:r>
      <w:r w:rsidR="003D4E90">
        <w:rPr>
          <w:rFonts w:cs="Times New Roman"/>
          <w:bCs/>
          <w:color w:val="000000"/>
        </w:rPr>
        <w:t xml:space="preserve">. </w:t>
      </w:r>
      <w:r>
        <w:rPr>
          <w:rFonts w:cs="Times New Roman"/>
          <w:bCs/>
          <w:color w:val="000000"/>
        </w:rPr>
        <w:t>Create a table</w:t>
      </w:r>
      <w:r w:rsidR="00A93715">
        <w:rPr>
          <w:rFonts w:cs="Times New Roman"/>
          <w:bCs/>
          <w:color w:val="000000"/>
        </w:rPr>
        <w:t xml:space="preserve"> showing frequencies and relative frequencies </w:t>
      </w:r>
      <w:r>
        <w:rPr>
          <w:rFonts w:cs="Times New Roman"/>
          <w:bCs/>
          <w:color w:val="000000"/>
        </w:rPr>
        <w:t>for the data using the classes of 490 to 496, 497 to 503, 504 to 510, 511 to 517, 518 to 524, and 525 to 531.</w:t>
      </w:r>
    </w:p>
    <w:tbl>
      <w:tblPr>
        <w:tblStyle w:val="TableGrid"/>
        <w:tblW w:w="0" w:type="auto"/>
        <w:tblInd w:w="720" w:type="dxa"/>
        <w:tblLook w:val="04A0" w:firstRow="1" w:lastRow="0" w:firstColumn="1" w:lastColumn="0" w:noHBand="0" w:noVBand="1"/>
      </w:tblPr>
      <w:tblGrid>
        <w:gridCol w:w="1130"/>
        <w:gridCol w:w="1129"/>
        <w:gridCol w:w="1130"/>
        <w:gridCol w:w="1130"/>
        <w:gridCol w:w="1130"/>
        <w:gridCol w:w="1130"/>
        <w:gridCol w:w="1131"/>
      </w:tblGrid>
      <w:tr w:rsidR="00313449" w14:paraId="52F8E06A" w14:textId="77777777" w:rsidTr="00A93715">
        <w:trPr>
          <w:trHeight w:val="281"/>
        </w:trPr>
        <w:tc>
          <w:tcPr>
            <w:tcW w:w="1163" w:type="dxa"/>
            <w:vAlign w:val="bottom"/>
          </w:tcPr>
          <w:p w14:paraId="6699A567"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496</w:t>
            </w:r>
          </w:p>
        </w:tc>
        <w:tc>
          <w:tcPr>
            <w:tcW w:w="1162" w:type="dxa"/>
            <w:vAlign w:val="bottom"/>
          </w:tcPr>
          <w:p w14:paraId="2F6B3E01"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500</w:t>
            </w:r>
          </w:p>
        </w:tc>
        <w:tc>
          <w:tcPr>
            <w:tcW w:w="1162" w:type="dxa"/>
            <w:vAlign w:val="bottom"/>
          </w:tcPr>
          <w:p w14:paraId="4036812F"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502</w:t>
            </w:r>
          </w:p>
        </w:tc>
        <w:tc>
          <w:tcPr>
            <w:tcW w:w="1162" w:type="dxa"/>
            <w:vAlign w:val="bottom"/>
          </w:tcPr>
          <w:p w14:paraId="0606B33B"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504</w:t>
            </w:r>
          </w:p>
        </w:tc>
        <w:tc>
          <w:tcPr>
            <w:tcW w:w="1162" w:type="dxa"/>
            <w:vAlign w:val="bottom"/>
          </w:tcPr>
          <w:p w14:paraId="4A169907"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505</w:t>
            </w:r>
          </w:p>
        </w:tc>
        <w:tc>
          <w:tcPr>
            <w:tcW w:w="1162" w:type="dxa"/>
            <w:vAlign w:val="bottom"/>
          </w:tcPr>
          <w:p w14:paraId="5FF97D07"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507</w:t>
            </w:r>
          </w:p>
        </w:tc>
        <w:tc>
          <w:tcPr>
            <w:tcW w:w="1163" w:type="dxa"/>
            <w:vAlign w:val="bottom"/>
          </w:tcPr>
          <w:p w14:paraId="013E6D6F"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509</w:t>
            </w:r>
          </w:p>
        </w:tc>
      </w:tr>
      <w:tr w:rsidR="00313449" w14:paraId="365BD3B1" w14:textId="77777777" w:rsidTr="00A93715">
        <w:trPr>
          <w:trHeight w:val="281"/>
        </w:trPr>
        <w:tc>
          <w:tcPr>
            <w:tcW w:w="1163" w:type="dxa"/>
            <w:vAlign w:val="bottom"/>
          </w:tcPr>
          <w:p w14:paraId="30C618FA"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497</w:t>
            </w:r>
          </w:p>
        </w:tc>
        <w:tc>
          <w:tcPr>
            <w:tcW w:w="1162" w:type="dxa"/>
            <w:vAlign w:val="bottom"/>
          </w:tcPr>
          <w:p w14:paraId="3AB9054A"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500</w:t>
            </w:r>
          </w:p>
        </w:tc>
        <w:tc>
          <w:tcPr>
            <w:tcW w:w="1162" w:type="dxa"/>
            <w:vAlign w:val="bottom"/>
          </w:tcPr>
          <w:p w14:paraId="670CB2E2"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503</w:t>
            </w:r>
          </w:p>
        </w:tc>
        <w:tc>
          <w:tcPr>
            <w:tcW w:w="1162" w:type="dxa"/>
            <w:vAlign w:val="bottom"/>
          </w:tcPr>
          <w:p w14:paraId="6D37817C"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504</w:t>
            </w:r>
          </w:p>
        </w:tc>
        <w:tc>
          <w:tcPr>
            <w:tcW w:w="1162" w:type="dxa"/>
            <w:vAlign w:val="bottom"/>
          </w:tcPr>
          <w:p w14:paraId="056F55C8"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505</w:t>
            </w:r>
          </w:p>
        </w:tc>
        <w:tc>
          <w:tcPr>
            <w:tcW w:w="1162" w:type="dxa"/>
            <w:vAlign w:val="bottom"/>
          </w:tcPr>
          <w:p w14:paraId="1B3A8425"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507</w:t>
            </w:r>
          </w:p>
        </w:tc>
        <w:tc>
          <w:tcPr>
            <w:tcW w:w="1163" w:type="dxa"/>
            <w:vAlign w:val="bottom"/>
          </w:tcPr>
          <w:p w14:paraId="2EEC328B"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512</w:t>
            </w:r>
          </w:p>
        </w:tc>
      </w:tr>
      <w:tr w:rsidR="00313449" w14:paraId="1E22FDF4" w14:textId="77777777" w:rsidTr="00A93715">
        <w:trPr>
          <w:trHeight w:val="293"/>
        </w:trPr>
        <w:tc>
          <w:tcPr>
            <w:tcW w:w="1163" w:type="dxa"/>
            <w:vAlign w:val="bottom"/>
          </w:tcPr>
          <w:p w14:paraId="7BD4F4EE"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499</w:t>
            </w:r>
          </w:p>
        </w:tc>
        <w:tc>
          <w:tcPr>
            <w:tcW w:w="1162" w:type="dxa"/>
            <w:vAlign w:val="bottom"/>
          </w:tcPr>
          <w:p w14:paraId="33C5412D"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500</w:t>
            </w:r>
          </w:p>
        </w:tc>
        <w:tc>
          <w:tcPr>
            <w:tcW w:w="1162" w:type="dxa"/>
            <w:vAlign w:val="bottom"/>
          </w:tcPr>
          <w:p w14:paraId="316238C9"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503</w:t>
            </w:r>
          </w:p>
        </w:tc>
        <w:tc>
          <w:tcPr>
            <w:tcW w:w="1162" w:type="dxa"/>
            <w:vAlign w:val="bottom"/>
          </w:tcPr>
          <w:p w14:paraId="20293DE7"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505</w:t>
            </w:r>
          </w:p>
        </w:tc>
        <w:tc>
          <w:tcPr>
            <w:tcW w:w="1162" w:type="dxa"/>
            <w:vAlign w:val="bottom"/>
          </w:tcPr>
          <w:p w14:paraId="69389A50"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505</w:t>
            </w:r>
          </w:p>
        </w:tc>
        <w:tc>
          <w:tcPr>
            <w:tcW w:w="1162" w:type="dxa"/>
            <w:vAlign w:val="bottom"/>
          </w:tcPr>
          <w:p w14:paraId="3B84CF45"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508</w:t>
            </w:r>
          </w:p>
        </w:tc>
        <w:tc>
          <w:tcPr>
            <w:tcW w:w="1163" w:type="dxa"/>
            <w:vAlign w:val="bottom"/>
          </w:tcPr>
          <w:p w14:paraId="71106C98"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521</w:t>
            </w:r>
          </w:p>
        </w:tc>
      </w:tr>
      <w:tr w:rsidR="00313449" w14:paraId="3F01841B" w14:textId="77777777" w:rsidTr="00A93715">
        <w:trPr>
          <w:trHeight w:val="281"/>
        </w:trPr>
        <w:tc>
          <w:tcPr>
            <w:tcW w:w="1163" w:type="dxa"/>
            <w:vAlign w:val="bottom"/>
          </w:tcPr>
          <w:p w14:paraId="3F754159"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499</w:t>
            </w:r>
          </w:p>
        </w:tc>
        <w:tc>
          <w:tcPr>
            <w:tcW w:w="1162" w:type="dxa"/>
            <w:vAlign w:val="bottom"/>
          </w:tcPr>
          <w:p w14:paraId="1058C6A8"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500</w:t>
            </w:r>
          </w:p>
        </w:tc>
        <w:tc>
          <w:tcPr>
            <w:tcW w:w="1162" w:type="dxa"/>
            <w:vAlign w:val="bottom"/>
          </w:tcPr>
          <w:p w14:paraId="38C9CDE9"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504</w:t>
            </w:r>
          </w:p>
        </w:tc>
        <w:tc>
          <w:tcPr>
            <w:tcW w:w="1162" w:type="dxa"/>
            <w:vAlign w:val="bottom"/>
          </w:tcPr>
          <w:p w14:paraId="30ED23EF"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505</w:t>
            </w:r>
          </w:p>
        </w:tc>
        <w:tc>
          <w:tcPr>
            <w:tcW w:w="1162" w:type="dxa"/>
            <w:vAlign w:val="bottom"/>
          </w:tcPr>
          <w:p w14:paraId="14885BD2"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506</w:t>
            </w:r>
          </w:p>
        </w:tc>
        <w:tc>
          <w:tcPr>
            <w:tcW w:w="1162" w:type="dxa"/>
            <w:vAlign w:val="bottom"/>
          </w:tcPr>
          <w:p w14:paraId="4E375284"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508</w:t>
            </w:r>
          </w:p>
        </w:tc>
        <w:tc>
          <w:tcPr>
            <w:tcW w:w="1163" w:type="dxa"/>
            <w:vAlign w:val="bottom"/>
          </w:tcPr>
          <w:p w14:paraId="3B6579E1"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523</w:t>
            </w:r>
          </w:p>
        </w:tc>
      </w:tr>
      <w:tr w:rsidR="00313449" w14:paraId="6907A82C" w14:textId="77777777" w:rsidTr="00A93715">
        <w:trPr>
          <w:trHeight w:val="293"/>
        </w:trPr>
        <w:tc>
          <w:tcPr>
            <w:tcW w:w="1163" w:type="dxa"/>
            <w:vAlign w:val="bottom"/>
          </w:tcPr>
          <w:p w14:paraId="3835D1B5"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499</w:t>
            </w:r>
          </w:p>
        </w:tc>
        <w:tc>
          <w:tcPr>
            <w:tcW w:w="1162" w:type="dxa"/>
            <w:vAlign w:val="bottom"/>
          </w:tcPr>
          <w:p w14:paraId="03BAD4B0"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501</w:t>
            </w:r>
          </w:p>
        </w:tc>
        <w:tc>
          <w:tcPr>
            <w:tcW w:w="1162" w:type="dxa"/>
            <w:vAlign w:val="bottom"/>
          </w:tcPr>
          <w:p w14:paraId="317E25CD"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504</w:t>
            </w:r>
          </w:p>
        </w:tc>
        <w:tc>
          <w:tcPr>
            <w:tcW w:w="1162" w:type="dxa"/>
            <w:vAlign w:val="bottom"/>
          </w:tcPr>
          <w:p w14:paraId="4F7CF659"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505</w:t>
            </w:r>
          </w:p>
        </w:tc>
        <w:tc>
          <w:tcPr>
            <w:tcW w:w="1162" w:type="dxa"/>
            <w:vAlign w:val="bottom"/>
          </w:tcPr>
          <w:p w14:paraId="08039C1D"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507</w:t>
            </w:r>
          </w:p>
        </w:tc>
        <w:tc>
          <w:tcPr>
            <w:tcW w:w="1162" w:type="dxa"/>
            <w:vAlign w:val="bottom"/>
          </w:tcPr>
          <w:p w14:paraId="0D88A79B"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509</w:t>
            </w:r>
          </w:p>
        </w:tc>
        <w:tc>
          <w:tcPr>
            <w:tcW w:w="1163" w:type="dxa"/>
            <w:vAlign w:val="bottom"/>
          </w:tcPr>
          <w:p w14:paraId="4E929915"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530</w:t>
            </w:r>
          </w:p>
        </w:tc>
      </w:tr>
      <w:tr w:rsidR="00313449" w14:paraId="0E3C78BA" w14:textId="77777777" w:rsidTr="00A93715">
        <w:trPr>
          <w:trHeight w:val="293"/>
        </w:trPr>
        <w:tc>
          <w:tcPr>
            <w:tcW w:w="1163" w:type="dxa"/>
            <w:vAlign w:val="bottom"/>
          </w:tcPr>
          <w:p w14:paraId="65CB8F40"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500</w:t>
            </w:r>
          </w:p>
        </w:tc>
        <w:tc>
          <w:tcPr>
            <w:tcW w:w="1162" w:type="dxa"/>
            <w:vAlign w:val="bottom"/>
          </w:tcPr>
          <w:p w14:paraId="4D438056"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502</w:t>
            </w:r>
          </w:p>
        </w:tc>
        <w:tc>
          <w:tcPr>
            <w:tcW w:w="1162" w:type="dxa"/>
            <w:vAlign w:val="bottom"/>
          </w:tcPr>
          <w:p w14:paraId="319F4746"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504</w:t>
            </w:r>
          </w:p>
        </w:tc>
        <w:tc>
          <w:tcPr>
            <w:tcW w:w="1162" w:type="dxa"/>
            <w:vAlign w:val="bottom"/>
          </w:tcPr>
          <w:p w14:paraId="467E0EB6"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505</w:t>
            </w:r>
          </w:p>
        </w:tc>
        <w:tc>
          <w:tcPr>
            <w:tcW w:w="1162" w:type="dxa"/>
            <w:vAlign w:val="bottom"/>
          </w:tcPr>
          <w:p w14:paraId="6D07447D"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507</w:t>
            </w:r>
          </w:p>
        </w:tc>
        <w:tc>
          <w:tcPr>
            <w:tcW w:w="1162" w:type="dxa"/>
            <w:vAlign w:val="bottom"/>
          </w:tcPr>
          <w:p w14:paraId="4ADB7096"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509</w:t>
            </w:r>
          </w:p>
        </w:tc>
        <w:tc>
          <w:tcPr>
            <w:tcW w:w="1163" w:type="dxa"/>
            <w:vAlign w:val="bottom"/>
          </w:tcPr>
          <w:p w14:paraId="5F7B0A06" w14:textId="77777777" w:rsidR="00313449" w:rsidRDefault="00313449" w:rsidP="00DB3F73">
            <w:pPr>
              <w:pStyle w:val="NoSpacing"/>
              <w:spacing w:line="276" w:lineRule="auto"/>
              <w:rPr>
                <w:rFonts w:cs="Times New Roman"/>
                <w:bCs/>
                <w:color w:val="000000"/>
              </w:rPr>
            </w:pPr>
            <w:r>
              <w:rPr>
                <w:rFonts w:ascii="Calibri" w:eastAsia="Times New Roman" w:hAnsi="Calibri" w:cs="Times New Roman"/>
                <w:color w:val="000000"/>
              </w:rPr>
              <w:t>509</w:t>
            </w:r>
          </w:p>
        </w:tc>
      </w:tr>
    </w:tbl>
    <w:p w14:paraId="2BB85D90" w14:textId="77777777" w:rsidR="00F94044" w:rsidRDefault="00F94044" w:rsidP="00DB3F73">
      <w:pPr>
        <w:pStyle w:val="NoSpacing"/>
        <w:spacing w:line="276" w:lineRule="auto"/>
        <w:ind w:left="720"/>
        <w:rPr>
          <w:rFonts w:cs="Times New Roman"/>
          <w:bCs/>
          <w:color w:val="000000"/>
        </w:rPr>
      </w:pPr>
    </w:p>
    <w:p w14:paraId="5AEA2877" w14:textId="77777777" w:rsidR="00F94044" w:rsidRDefault="00F94044" w:rsidP="00DB3F73">
      <w:pPr>
        <w:pStyle w:val="NoSpacing"/>
        <w:spacing w:line="276" w:lineRule="auto"/>
        <w:ind w:left="720"/>
        <w:rPr>
          <w:rFonts w:cs="Times New Roman"/>
          <w:bCs/>
          <w:color w:val="000000"/>
        </w:rPr>
      </w:pPr>
    </w:p>
    <w:p w14:paraId="4F2CB37E" w14:textId="77777777" w:rsidR="005A52A9" w:rsidRDefault="005A52A9" w:rsidP="00DB3F73">
      <w:pPr>
        <w:pStyle w:val="NoSpacing"/>
        <w:spacing w:line="276" w:lineRule="auto"/>
        <w:ind w:left="720"/>
        <w:rPr>
          <w:rFonts w:cs="Times New Roman"/>
          <w:bCs/>
          <w:color w:val="000000"/>
        </w:rPr>
      </w:pPr>
    </w:p>
    <w:p w14:paraId="00EEB701" w14:textId="77777777" w:rsidR="005A52A9" w:rsidRDefault="005A52A9" w:rsidP="00DB3F73">
      <w:pPr>
        <w:pStyle w:val="NoSpacing"/>
        <w:spacing w:line="276" w:lineRule="auto"/>
        <w:ind w:left="720"/>
        <w:rPr>
          <w:rFonts w:cs="Times New Roman"/>
          <w:bCs/>
          <w:color w:val="000000"/>
        </w:rPr>
      </w:pPr>
    </w:p>
    <w:p w14:paraId="60EF5237" w14:textId="77777777" w:rsidR="005A52A9" w:rsidRDefault="005A52A9" w:rsidP="00DB3F73">
      <w:pPr>
        <w:pStyle w:val="NoSpacing"/>
        <w:spacing w:line="276" w:lineRule="auto"/>
        <w:ind w:left="720"/>
        <w:rPr>
          <w:rFonts w:cs="Times New Roman"/>
          <w:bCs/>
          <w:color w:val="000000"/>
        </w:rPr>
      </w:pPr>
    </w:p>
    <w:p w14:paraId="5831F24E" w14:textId="77777777" w:rsidR="005A52A9" w:rsidRDefault="005A52A9" w:rsidP="00DB3F73">
      <w:pPr>
        <w:pStyle w:val="NoSpacing"/>
        <w:spacing w:line="276" w:lineRule="auto"/>
        <w:ind w:left="720"/>
        <w:rPr>
          <w:rFonts w:cs="Times New Roman"/>
          <w:bCs/>
          <w:color w:val="000000"/>
        </w:rPr>
      </w:pPr>
    </w:p>
    <w:p w14:paraId="0F2975FA" w14:textId="77777777" w:rsidR="005A52A9" w:rsidRDefault="005A52A9" w:rsidP="00DB3F73">
      <w:pPr>
        <w:pStyle w:val="NoSpacing"/>
        <w:spacing w:line="276" w:lineRule="auto"/>
        <w:ind w:left="720"/>
        <w:rPr>
          <w:rFonts w:cs="Times New Roman"/>
          <w:bCs/>
          <w:color w:val="000000"/>
        </w:rPr>
      </w:pPr>
    </w:p>
    <w:p w14:paraId="5C6755C6" w14:textId="3C767994" w:rsidR="00A93715" w:rsidRPr="00BB0AE3" w:rsidRDefault="00D42450" w:rsidP="00DB3F73">
      <w:pPr>
        <w:pStyle w:val="NoSpacing"/>
        <w:numPr>
          <w:ilvl w:val="0"/>
          <w:numId w:val="36"/>
        </w:numPr>
        <w:spacing w:line="276" w:lineRule="auto"/>
        <w:rPr>
          <w:rFonts w:cs="Times New Roman"/>
          <w:bCs/>
          <w:color w:val="000000"/>
        </w:rPr>
      </w:pPr>
      <w:r>
        <w:rPr>
          <w:rFonts w:cs="Times New Roman"/>
          <w:bCs/>
          <w:color w:val="000000"/>
        </w:rPr>
        <w:lastRenderedPageBreak/>
        <w:t>The average hourly earnings of all employees</w:t>
      </w:r>
      <w:r w:rsidR="00313449">
        <w:rPr>
          <w:rFonts w:cs="Times New Roman"/>
          <w:bCs/>
          <w:color w:val="000000"/>
        </w:rPr>
        <w:t xml:space="preserve"> in the </w:t>
      </w:r>
      <w:r w:rsidR="007F01D0">
        <w:rPr>
          <w:rFonts w:cs="Times New Roman"/>
          <w:bCs/>
          <w:color w:val="000000"/>
        </w:rPr>
        <w:t>U.S.</w:t>
      </w:r>
      <w:r>
        <w:rPr>
          <w:rFonts w:cs="Times New Roman"/>
          <w:bCs/>
          <w:color w:val="000000"/>
        </w:rPr>
        <w:t xml:space="preserve"> in professional and business services for </w:t>
      </w:r>
      <w:r w:rsidR="00313449">
        <w:rPr>
          <w:rFonts w:cs="Times New Roman"/>
          <w:bCs/>
          <w:color w:val="000000"/>
        </w:rPr>
        <w:t xml:space="preserve">each month in </w:t>
      </w:r>
      <w:r>
        <w:rPr>
          <w:rFonts w:cs="Times New Roman"/>
          <w:bCs/>
          <w:color w:val="000000"/>
        </w:rPr>
        <w:t xml:space="preserve">the time period </w:t>
      </w:r>
      <w:r w:rsidR="00313449">
        <w:rPr>
          <w:rFonts w:cs="Times New Roman"/>
          <w:bCs/>
          <w:color w:val="000000"/>
        </w:rPr>
        <w:t xml:space="preserve">from </w:t>
      </w:r>
      <w:r>
        <w:rPr>
          <w:rFonts w:cs="Times New Roman"/>
          <w:bCs/>
          <w:color w:val="000000"/>
        </w:rPr>
        <w:t>March 1, 2006 to June 1, 2013 is given in the table below</w:t>
      </w:r>
      <w:r w:rsidR="000F3AA4">
        <w:rPr>
          <w:rFonts w:cs="Times New Roman"/>
          <w:bCs/>
          <w:color w:val="000000"/>
        </w:rPr>
        <w:t xml:space="preserve"> </w:t>
      </w:r>
      <w:r w:rsidR="00CA158A">
        <w:rPr>
          <w:rFonts w:cs="Times New Roman"/>
          <w:szCs w:val="32"/>
        </w:rPr>
        <w:t>(Federal R</w:t>
      </w:r>
      <w:r w:rsidR="00774776">
        <w:rPr>
          <w:rFonts w:cs="Times New Roman"/>
          <w:szCs w:val="32"/>
        </w:rPr>
        <w:t>eserve Bank of St. Louis</w:t>
      </w:r>
      <w:r w:rsidR="00CA158A">
        <w:rPr>
          <w:rFonts w:cs="Times New Roman"/>
          <w:szCs w:val="32"/>
        </w:rPr>
        <w:t xml:space="preserve">, </w:t>
      </w:r>
      <w:r w:rsidR="000F3AA4" w:rsidRPr="000F3AA4">
        <w:rPr>
          <w:rFonts w:cs="Times New Roman"/>
          <w:szCs w:val="32"/>
        </w:rPr>
        <w:t>2013)</w:t>
      </w:r>
      <w:r w:rsidR="003D4E90">
        <w:rPr>
          <w:rFonts w:cs="Times New Roman"/>
          <w:bCs/>
          <w:color w:val="000000"/>
        </w:rPr>
        <w:t xml:space="preserve">. </w:t>
      </w:r>
      <w:r w:rsidR="00A93715">
        <w:rPr>
          <w:rFonts w:cs="Times New Roman"/>
          <w:bCs/>
          <w:color w:val="000000"/>
        </w:rPr>
        <w:t xml:space="preserve">Create a table showing frequencies and relative frequencies for the data using the classes </w:t>
      </w:r>
      <w:r w:rsidR="008F3E5F">
        <w:rPr>
          <w:rFonts w:cs="Times New Roman"/>
          <w:bCs/>
          <w:color w:val="000000"/>
        </w:rPr>
        <w:t xml:space="preserve">of 23 </w:t>
      </w:r>
      <w:r w:rsidR="004A6E93">
        <w:rPr>
          <w:rFonts w:cs="Times New Roman"/>
          <w:bCs/>
          <w:color w:val="000000"/>
        </w:rPr>
        <w:t>to</w:t>
      </w:r>
      <w:r w:rsidR="008F3E5F">
        <w:rPr>
          <w:rFonts w:cs="Times New Roman"/>
          <w:bCs/>
          <w:color w:val="000000"/>
        </w:rPr>
        <w:t xml:space="preserve"> 23.9, 24 </w:t>
      </w:r>
      <w:r w:rsidR="004A6E93">
        <w:rPr>
          <w:rFonts w:cs="Times New Roman"/>
          <w:bCs/>
          <w:color w:val="000000"/>
        </w:rPr>
        <w:t>to</w:t>
      </w:r>
      <w:r w:rsidR="008F3E5F">
        <w:rPr>
          <w:rFonts w:cs="Times New Roman"/>
          <w:bCs/>
          <w:color w:val="000000"/>
        </w:rPr>
        <w:t xml:space="preserve"> 24.9, 25 </w:t>
      </w:r>
      <w:r w:rsidR="004A6E93">
        <w:rPr>
          <w:rFonts w:cs="Times New Roman"/>
          <w:bCs/>
          <w:color w:val="000000"/>
        </w:rPr>
        <w:t>to</w:t>
      </w:r>
      <w:r w:rsidR="008F3E5F">
        <w:rPr>
          <w:rFonts w:cs="Times New Roman"/>
          <w:bCs/>
          <w:color w:val="000000"/>
        </w:rPr>
        <w:t xml:space="preserve"> 25.9, 26 </w:t>
      </w:r>
      <w:r w:rsidR="004A6E93">
        <w:rPr>
          <w:rFonts w:cs="Times New Roman"/>
          <w:bCs/>
          <w:color w:val="000000"/>
        </w:rPr>
        <w:t>to</w:t>
      </w:r>
      <w:r w:rsidR="008F3E5F">
        <w:rPr>
          <w:rFonts w:cs="Times New Roman"/>
          <w:bCs/>
          <w:color w:val="000000"/>
        </w:rPr>
        <w:t xml:space="preserve"> 26.9, 27 </w:t>
      </w:r>
      <w:r w:rsidR="004A6E93">
        <w:rPr>
          <w:rFonts w:cs="Times New Roman"/>
          <w:bCs/>
          <w:color w:val="000000"/>
        </w:rPr>
        <w:t>to</w:t>
      </w:r>
      <w:r w:rsidR="008F3E5F">
        <w:rPr>
          <w:rFonts w:cs="Times New Roman"/>
          <w:bCs/>
          <w:color w:val="000000"/>
        </w:rPr>
        <w:t xml:space="preserve"> 27.9, and 28 </w:t>
      </w:r>
      <w:r w:rsidR="004A6E93">
        <w:rPr>
          <w:rFonts w:cs="Times New Roman"/>
          <w:bCs/>
          <w:color w:val="000000"/>
        </w:rPr>
        <w:t>to</w:t>
      </w:r>
      <w:r w:rsidR="00A93715">
        <w:rPr>
          <w:rFonts w:cs="Times New Roman"/>
          <w:bCs/>
          <w:color w:val="000000"/>
        </w:rPr>
        <w:t xml:space="preserve"> 28.9.</w:t>
      </w:r>
    </w:p>
    <w:tbl>
      <w:tblPr>
        <w:tblStyle w:val="TableGrid"/>
        <w:tblW w:w="0" w:type="auto"/>
        <w:tblInd w:w="720" w:type="dxa"/>
        <w:tblLook w:val="04A0" w:firstRow="1" w:lastRow="0" w:firstColumn="1" w:lastColumn="0" w:noHBand="0" w:noVBand="1"/>
      </w:tblPr>
      <w:tblGrid>
        <w:gridCol w:w="878"/>
        <w:gridCol w:w="879"/>
        <w:gridCol w:w="879"/>
        <w:gridCol w:w="879"/>
        <w:gridCol w:w="879"/>
        <w:gridCol w:w="879"/>
        <w:gridCol w:w="879"/>
        <w:gridCol w:w="879"/>
        <w:gridCol w:w="879"/>
      </w:tblGrid>
      <w:tr w:rsidR="008F3E5F" w:rsidRPr="000F3AA4" w14:paraId="2952F898" w14:textId="77777777" w:rsidTr="008F3E5F">
        <w:tc>
          <w:tcPr>
            <w:tcW w:w="904" w:type="dxa"/>
            <w:vAlign w:val="bottom"/>
          </w:tcPr>
          <w:p w14:paraId="0D90C498" w14:textId="39D43803"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23.40</w:t>
            </w:r>
          </w:p>
        </w:tc>
        <w:tc>
          <w:tcPr>
            <w:tcW w:w="904" w:type="dxa"/>
            <w:vAlign w:val="bottom"/>
          </w:tcPr>
          <w:p w14:paraId="05D2B179" w14:textId="5326B87F"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23.81</w:t>
            </w:r>
          </w:p>
        </w:tc>
        <w:tc>
          <w:tcPr>
            <w:tcW w:w="904" w:type="dxa"/>
            <w:vAlign w:val="bottom"/>
          </w:tcPr>
          <w:p w14:paraId="7EEF0F8C" w14:textId="365DA153"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24.85</w:t>
            </w:r>
          </w:p>
        </w:tc>
        <w:tc>
          <w:tcPr>
            <w:tcW w:w="904" w:type="dxa"/>
            <w:vAlign w:val="bottom"/>
          </w:tcPr>
          <w:p w14:paraId="34346E96" w14:textId="68EB4887"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25.72</w:t>
            </w:r>
          </w:p>
        </w:tc>
        <w:tc>
          <w:tcPr>
            <w:tcW w:w="904" w:type="dxa"/>
            <w:vAlign w:val="bottom"/>
          </w:tcPr>
          <w:p w14:paraId="5A834CBA" w14:textId="23108982"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26.73</w:t>
            </w:r>
          </w:p>
        </w:tc>
        <w:tc>
          <w:tcPr>
            <w:tcW w:w="904" w:type="dxa"/>
            <w:vAlign w:val="bottom"/>
          </w:tcPr>
          <w:p w14:paraId="7A236C69" w14:textId="2A190E31"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26.84</w:t>
            </w:r>
          </w:p>
        </w:tc>
        <w:tc>
          <w:tcPr>
            <w:tcW w:w="904" w:type="dxa"/>
            <w:vAlign w:val="bottom"/>
          </w:tcPr>
          <w:p w14:paraId="3C02E71D" w14:textId="477EE66C"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27.19</w:t>
            </w:r>
          </w:p>
        </w:tc>
        <w:tc>
          <w:tcPr>
            <w:tcW w:w="904" w:type="dxa"/>
            <w:vAlign w:val="bottom"/>
          </w:tcPr>
          <w:p w14:paraId="56691DD3" w14:textId="6BE53389"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27.23</w:t>
            </w:r>
          </w:p>
        </w:tc>
        <w:tc>
          <w:tcPr>
            <w:tcW w:w="904" w:type="dxa"/>
            <w:vAlign w:val="bottom"/>
          </w:tcPr>
          <w:p w14:paraId="19A9FCC6" w14:textId="36C9869C"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27.74</w:t>
            </w:r>
          </w:p>
        </w:tc>
      </w:tr>
      <w:tr w:rsidR="008F3E5F" w:rsidRPr="000F3AA4" w14:paraId="5C4B2EA6" w14:textId="77777777" w:rsidTr="008F3E5F">
        <w:tc>
          <w:tcPr>
            <w:tcW w:w="904" w:type="dxa"/>
            <w:vAlign w:val="bottom"/>
          </w:tcPr>
          <w:p w14:paraId="6F17AFB0" w14:textId="1D758E4E"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23.87</w:t>
            </w:r>
          </w:p>
        </w:tc>
        <w:tc>
          <w:tcPr>
            <w:tcW w:w="904" w:type="dxa"/>
            <w:vAlign w:val="bottom"/>
          </w:tcPr>
          <w:p w14:paraId="7ABBF649" w14:textId="0F80C18C"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24.22</w:t>
            </w:r>
          </w:p>
        </w:tc>
        <w:tc>
          <w:tcPr>
            <w:tcW w:w="904" w:type="dxa"/>
            <w:vAlign w:val="bottom"/>
          </w:tcPr>
          <w:p w14:paraId="17E43865" w14:textId="4102C7E4"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24.44</w:t>
            </w:r>
          </w:p>
        </w:tc>
        <w:tc>
          <w:tcPr>
            <w:tcW w:w="904" w:type="dxa"/>
            <w:vAlign w:val="bottom"/>
          </w:tcPr>
          <w:p w14:paraId="2954477F" w14:textId="254A425B"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25.46</w:t>
            </w:r>
          </w:p>
        </w:tc>
        <w:tc>
          <w:tcPr>
            <w:tcW w:w="904" w:type="dxa"/>
            <w:vAlign w:val="bottom"/>
          </w:tcPr>
          <w:p w14:paraId="21478D95" w14:textId="4C781040"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26.74</w:t>
            </w:r>
          </w:p>
        </w:tc>
        <w:tc>
          <w:tcPr>
            <w:tcW w:w="904" w:type="dxa"/>
            <w:vAlign w:val="bottom"/>
          </w:tcPr>
          <w:p w14:paraId="510F5AAE" w14:textId="1E42489E"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26.98</w:t>
            </w:r>
          </w:p>
        </w:tc>
        <w:tc>
          <w:tcPr>
            <w:tcW w:w="904" w:type="dxa"/>
            <w:vAlign w:val="bottom"/>
          </w:tcPr>
          <w:p w14:paraId="55169EF9" w14:textId="6A5AA815"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27.14</w:t>
            </w:r>
          </w:p>
        </w:tc>
        <w:tc>
          <w:tcPr>
            <w:tcW w:w="904" w:type="dxa"/>
            <w:vAlign w:val="bottom"/>
          </w:tcPr>
          <w:p w14:paraId="5FDDA786" w14:textId="52F7114B"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27.39</w:t>
            </w:r>
          </w:p>
        </w:tc>
        <w:tc>
          <w:tcPr>
            <w:tcW w:w="904" w:type="dxa"/>
            <w:vAlign w:val="bottom"/>
          </w:tcPr>
          <w:p w14:paraId="55709D30" w14:textId="6C3DDC85"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27.48</w:t>
            </w:r>
          </w:p>
        </w:tc>
      </w:tr>
      <w:tr w:rsidR="008F3E5F" w:rsidRPr="000F3AA4" w14:paraId="2D706345" w14:textId="77777777" w:rsidTr="008F3E5F">
        <w:tc>
          <w:tcPr>
            <w:tcW w:w="904" w:type="dxa"/>
            <w:vAlign w:val="bottom"/>
          </w:tcPr>
          <w:p w14:paraId="4B498BF1" w14:textId="41E0F730"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23.23</w:t>
            </w:r>
          </w:p>
        </w:tc>
        <w:tc>
          <w:tcPr>
            <w:tcW w:w="904" w:type="dxa"/>
            <w:vAlign w:val="bottom"/>
          </w:tcPr>
          <w:p w14:paraId="5F8A7D22" w14:textId="598DD06E"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24.42</w:t>
            </w:r>
          </w:p>
        </w:tc>
        <w:tc>
          <w:tcPr>
            <w:tcW w:w="904" w:type="dxa"/>
            <w:vAlign w:val="bottom"/>
          </w:tcPr>
          <w:p w14:paraId="5EEF605C" w14:textId="22BB4E65"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24.91</w:t>
            </w:r>
          </w:p>
        </w:tc>
        <w:tc>
          <w:tcPr>
            <w:tcW w:w="904" w:type="dxa"/>
            <w:vAlign w:val="bottom"/>
          </w:tcPr>
          <w:p w14:paraId="20508F8D" w14:textId="2CE05256"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25.47</w:t>
            </w:r>
          </w:p>
        </w:tc>
        <w:tc>
          <w:tcPr>
            <w:tcW w:w="904" w:type="dxa"/>
            <w:vAlign w:val="bottom"/>
          </w:tcPr>
          <w:p w14:paraId="4D9FDDCD" w14:textId="351440CA"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26.89</w:t>
            </w:r>
          </w:p>
        </w:tc>
        <w:tc>
          <w:tcPr>
            <w:tcW w:w="904" w:type="dxa"/>
            <w:vAlign w:val="bottom"/>
          </w:tcPr>
          <w:p w14:paraId="090CE98D" w14:textId="6FE88E91"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26.98</w:t>
            </w:r>
          </w:p>
        </w:tc>
        <w:tc>
          <w:tcPr>
            <w:tcW w:w="904" w:type="dxa"/>
            <w:vAlign w:val="bottom"/>
          </w:tcPr>
          <w:p w14:paraId="4F688529" w14:textId="32EF1F39"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27.43</w:t>
            </w:r>
          </w:p>
        </w:tc>
        <w:tc>
          <w:tcPr>
            <w:tcW w:w="904" w:type="dxa"/>
            <w:vAlign w:val="bottom"/>
          </w:tcPr>
          <w:p w14:paraId="77C965E9" w14:textId="6B5F5444" w:rsidR="008F3E5F" w:rsidRPr="000F3AA4" w:rsidRDefault="008F3E5F" w:rsidP="00DB3F73">
            <w:pPr>
              <w:pStyle w:val="NoSpacing"/>
              <w:spacing w:line="276" w:lineRule="auto"/>
              <w:rPr>
                <w:rFonts w:cs="Times New Roman"/>
                <w:bCs/>
                <w:color w:val="000000"/>
              </w:rPr>
            </w:pPr>
            <w:r w:rsidRPr="000F3AA4">
              <w:rPr>
                <w:rFonts w:eastAsia="Times New Roman" w:cs="Times New Roman"/>
              </w:rPr>
              <w:t>28.19</w:t>
            </w:r>
          </w:p>
        </w:tc>
        <w:tc>
          <w:tcPr>
            <w:tcW w:w="904" w:type="dxa"/>
            <w:vAlign w:val="bottom"/>
          </w:tcPr>
          <w:p w14:paraId="04578AB1" w14:textId="1C41CFF5"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27.67</w:t>
            </w:r>
          </w:p>
        </w:tc>
      </w:tr>
      <w:tr w:rsidR="008F3E5F" w:rsidRPr="000F3AA4" w14:paraId="360D9913" w14:textId="77777777" w:rsidTr="008F3E5F">
        <w:tc>
          <w:tcPr>
            <w:tcW w:w="904" w:type="dxa"/>
            <w:vAlign w:val="bottom"/>
          </w:tcPr>
          <w:p w14:paraId="4B9D2608" w14:textId="6E77D6C2"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23.14</w:t>
            </w:r>
          </w:p>
        </w:tc>
        <w:tc>
          <w:tcPr>
            <w:tcW w:w="904" w:type="dxa"/>
            <w:vAlign w:val="bottom"/>
          </w:tcPr>
          <w:p w14:paraId="66C8E42F" w14:textId="3081EB1F"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24.56</w:t>
            </w:r>
          </w:p>
        </w:tc>
        <w:tc>
          <w:tcPr>
            <w:tcW w:w="904" w:type="dxa"/>
            <w:vAlign w:val="bottom"/>
          </w:tcPr>
          <w:p w14:paraId="43E6D2C3" w14:textId="06BB46FF"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24.65</w:t>
            </w:r>
          </w:p>
        </w:tc>
        <w:tc>
          <w:tcPr>
            <w:tcW w:w="904" w:type="dxa"/>
            <w:vAlign w:val="bottom"/>
          </w:tcPr>
          <w:p w14:paraId="09306E11" w14:textId="34C36657"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25.72</w:t>
            </w:r>
          </w:p>
        </w:tc>
        <w:tc>
          <w:tcPr>
            <w:tcW w:w="904" w:type="dxa"/>
            <w:vAlign w:val="bottom"/>
          </w:tcPr>
          <w:p w14:paraId="21FB32E2" w14:textId="6506618B"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27.37</w:t>
            </w:r>
          </w:p>
        </w:tc>
        <w:tc>
          <w:tcPr>
            <w:tcW w:w="904" w:type="dxa"/>
            <w:vAlign w:val="bottom"/>
          </w:tcPr>
          <w:p w14:paraId="3CDBBE20" w14:textId="47B24138"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26.88</w:t>
            </w:r>
          </w:p>
        </w:tc>
        <w:tc>
          <w:tcPr>
            <w:tcW w:w="904" w:type="dxa"/>
            <w:vAlign w:val="bottom"/>
          </w:tcPr>
          <w:p w14:paraId="5519AA0A" w14:textId="1A8D8F46"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26.96</w:t>
            </w:r>
          </w:p>
        </w:tc>
        <w:tc>
          <w:tcPr>
            <w:tcW w:w="904" w:type="dxa"/>
            <w:vAlign w:val="bottom"/>
          </w:tcPr>
          <w:p w14:paraId="549D285C" w14:textId="4330B5BB"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27.81</w:t>
            </w:r>
          </w:p>
        </w:tc>
        <w:tc>
          <w:tcPr>
            <w:tcW w:w="904" w:type="dxa"/>
            <w:vAlign w:val="bottom"/>
          </w:tcPr>
          <w:p w14:paraId="2C222C63" w14:textId="23D3A460" w:rsidR="008F3E5F" w:rsidRPr="000F3AA4" w:rsidRDefault="008F3E5F" w:rsidP="00DB3F73">
            <w:pPr>
              <w:pStyle w:val="NoSpacing"/>
              <w:spacing w:line="276" w:lineRule="auto"/>
              <w:rPr>
                <w:rFonts w:cs="Times New Roman"/>
                <w:bCs/>
                <w:color w:val="000000"/>
              </w:rPr>
            </w:pPr>
            <w:r w:rsidRPr="000F3AA4">
              <w:rPr>
                <w:rFonts w:eastAsia="Times New Roman" w:cs="Times New Roman"/>
              </w:rPr>
              <w:t>28.09</w:t>
            </w:r>
          </w:p>
        </w:tc>
      </w:tr>
      <w:tr w:rsidR="008F3E5F" w:rsidRPr="000F3AA4" w14:paraId="7E7E60CA" w14:textId="77777777" w:rsidTr="008F3E5F">
        <w:tc>
          <w:tcPr>
            <w:tcW w:w="904" w:type="dxa"/>
            <w:vAlign w:val="bottom"/>
          </w:tcPr>
          <w:p w14:paraId="42B62FD7" w14:textId="0676C704"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23.68</w:t>
            </w:r>
          </w:p>
        </w:tc>
        <w:tc>
          <w:tcPr>
            <w:tcW w:w="904" w:type="dxa"/>
            <w:vAlign w:val="bottom"/>
          </w:tcPr>
          <w:p w14:paraId="62561EF3" w14:textId="0325D1F7"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24.45</w:t>
            </w:r>
          </w:p>
        </w:tc>
        <w:tc>
          <w:tcPr>
            <w:tcW w:w="904" w:type="dxa"/>
            <w:vAlign w:val="bottom"/>
          </w:tcPr>
          <w:p w14:paraId="1CEE33EF" w14:textId="599F50FE"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24.80</w:t>
            </w:r>
          </w:p>
        </w:tc>
        <w:tc>
          <w:tcPr>
            <w:tcW w:w="904" w:type="dxa"/>
            <w:vAlign w:val="bottom"/>
          </w:tcPr>
          <w:p w14:paraId="794B21A0" w14:textId="4739DAD1"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25.59</w:t>
            </w:r>
          </w:p>
        </w:tc>
        <w:tc>
          <w:tcPr>
            <w:tcW w:w="904" w:type="dxa"/>
            <w:vAlign w:val="bottom"/>
          </w:tcPr>
          <w:p w14:paraId="5255F41B" w14:textId="40D8FB5F"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27.32</w:t>
            </w:r>
          </w:p>
        </w:tc>
        <w:tc>
          <w:tcPr>
            <w:tcW w:w="904" w:type="dxa"/>
            <w:vAlign w:val="bottom"/>
          </w:tcPr>
          <w:p w14:paraId="468288C0" w14:textId="1C7CD497"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27.27</w:t>
            </w:r>
          </w:p>
        </w:tc>
        <w:tc>
          <w:tcPr>
            <w:tcW w:w="904" w:type="dxa"/>
            <w:vAlign w:val="bottom"/>
          </w:tcPr>
          <w:p w14:paraId="18C4F888" w14:textId="43BE216F"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27.06</w:t>
            </w:r>
          </w:p>
        </w:tc>
        <w:tc>
          <w:tcPr>
            <w:tcW w:w="904" w:type="dxa"/>
            <w:vAlign w:val="bottom"/>
          </w:tcPr>
          <w:p w14:paraId="577F3785" w14:textId="3EB898AE"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27.55</w:t>
            </w:r>
          </w:p>
        </w:tc>
        <w:tc>
          <w:tcPr>
            <w:tcW w:w="904" w:type="dxa"/>
            <w:vAlign w:val="bottom"/>
          </w:tcPr>
          <w:p w14:paraId="4681D969" w14:textId="0955BD76"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27.79</w:t>
            </w:r>
          </w:p>
        </w:tc>
      </w:tr>
      <w:tr w:rsidR="008F3E5F" w:rsidRPr="000F3AA4" w14:paraId="451CE2F5" w14:textId="77777777" w:rsidTr="008F3E5F">
        <w:tc>
          <w:tcPr>
            <w:tcW w:w="904" w:type="dxa"/>
            <w:vAlign w:val="bottom"/>
          </w:tcPr>
          <w:p w14:paraId="515428CE" w14:textId="15BDA5B8"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23.31</w:t>
            </w:r>
          </w:p>
        </w:tc>
        <w:tc>
          <w:tcPr>
            <w:tcW w:w="904" w:type="dxa"/>
            <w:vAlign w:val="bottom"/>
          </w:tcPr>
          <w:p w14:paraId="24AE57C1" w14:textId="5CF4B211"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24.84</w:t>
            </w:r>
          </w:p>
        </w:tc>
        <w:tc>
          <w:tcPr>
            <w:tcW w:w="904" w:type="dxa"/>
            <w:vAlign w:val="bottom"/>
          </w:tcPr>
          <w:p w14:paraId="4F6956B0" w14:textId="4FF30E7E"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25.33</w:t>
            </w:r>
          </w:p>
        </w:tc>
        <w:tc>
          <w:tcPr>
            <w:tcW w:w="904" w:type="dxa"/>
            <w:vAlign w:val="bottom"/>
          </w:tcPr>
          <w:p w14:paraId="172F7408" w14:textId="118C5B25"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25.66</w:t>
            </w:r>
          </w:p>
        </w:tc>
        <w:tc>
          <w:tcPr>
            <w:tcW w:w="904" w:type="dxa"/>
            <w:vAlign w:val="bottom"/>
          </w:tcPr>
          <w:p w14:paraId="1283256F" w14:textId="5F30383D"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27.02</w:t>
            </w:r>
          </w:p>
        </w:tc>
        <w:tc>
          <w:tcPr>
            <w:tcW w:w="904" w:type="dxa"/>
            <w:vAlign w:val="bottom"/>
          </w:tcPr>
          <w:p w14:paraId="4C3FD496" w14:textId="7BF47720"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27.19</w:t>
            </w:r>
          </w:p>
        </w:tc>
        <w:tc>
          <w:tcPr>
            <w:tcW w:w="904" w:type="dxa"/>
            <w:vAlign w:val="bottom"/>
          </w:tcPr>
          <w:p w14:paraId="47CB6059" w14:textId="70157138"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27.31</w:t>
            </w:r>
          </w:p>
        </w:tc>
        <w:tc>
          <w:tcPr>
            <w:tcW w:w="904" w:type="dxa"/>
            <w:vAlign w:val="bottom"/>
          </w:tcPr>
          <w:p w14:paraId="603C18B6" w14:textId="4AC62B92"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27.57</w:t>
            </w:r>
          </w:p>
        </w:tc>
        <w:tc>
          <w:tcPr>
            <w:tcW w:w="904" w:type="dxa"/>
            <w:vAlign w:val="bottom"/>
          </w:tcPr>
          <w:p w14:paraId="7C8CEAE9" w14:textId="39520F64"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27.97</w:t>
            </w:r>
          </w:p>
        </w:tc>
      </w:tr>
      <w:tr w:rsidR="008F3E5F" w:rsidRPr="000F3AA4" w14:paraId="5C937F0D" w14:textId="77777777" w:rsidTr="008F3E5F">
        <w:tc>
          <w:tcPr>
            <w:tcW w:w="904" w:type="dxa"/>
            <w:vAlign w:val="bottom"/>
          </w:tcPr>
          <w:p w14:paraId="003BA3A7" w14:textId="278B3F57"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23.64</w:t>
            </w:r>
          </w:p>
        </w:tc>
        <w:tc>
          <w:tcPr>
            <w:tcW w:w="904" w:type="dxa"/>
            <w:vAlign w:val="bottom"/>
          </w:tcPr>
          <w:p w14:paraId="0B01FE8F" w14:textId="32601F01"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24.46</w:t>
            </w:r>
          </w:p>
        </w:tc>
        <w:tc>
          <w:tcPr>
            <w:tcW w:w="904" w:type="dxa"/>
            <w:vAlign w:val="bottom"/>
          </w:tcPr>
          <w:p w14:paraId="668F72F7" w14:textId="3A7FD908"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25.33</w:t>
            </w:r>
          </w:p>
        </w:tc>
        <w:tc>
          <w:tcPr>
            <w:tcW w:w="904" w:type="dxa"/>
            <w:vAlign w:val="bottom"/>
          </w:tcPr>
          <w:p w14:paraId="283A4CBB" w14:textId="50915E67"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25.89</w:t>
            </w:r>
          </w:p>
        </w:tc>
        <w:tc>
          <w:tcPr>
            <w:tcW w:w="904" w:type="dxa"/>
            <w:vAlign w:val="bottom"/>
          </w:tcPr>
          <w:p w14:paraId="5F9E78C6" w14:textId="57EA55FF"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26.84</w:t>
            </w:r>
          </w:p>
        </w:tc>
        <w:tc>
          <w:tcPr>
            <w:tcW w:w="904" w:type="dxa"/>
            <w:vAlign w:val="bottom"/>
          </w:tcPr>
          <w:p w14:paraId="5D8C31C6" w14:textId="6C8AF165"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27.32</w:t>
            </w:r>
          </w:p>
        </w:tc>
        <w:tc>
          <w:tcPr>
            <w:tcW w:w="904" w:type="dxa"/>
            <w:vAlign w:val="bottom"/>
          </w:tcPr>
          <w:p w14:paraId="665E5DB5" w14:textId="01A55FA4"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27.18</w:t>
            </w:r>
          </w:p>
        </w:tc>
        <w:tc>
          <w:tcPr>
            <w:tcW w:w="904" w:type="dxa"/>
            <w:vAlign w:val="bottom"/>
          </w:tcPr>
          <w:p w14:paraId="4D3DCE5B" w14:textId="2F824A25"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27.84</w:t>
            </w:r>
          </w:p>
        </w:tc>
        <w:tc>
          <w:tcPr>
            <w:tcW w:w="904" w:type="dxa"/>
            <w:vAlign w:val="bottom"/>
          </w:tcPr>
          <w:p w14:paraId="57225E96" w14:textId="1C2539A9" w:rsidR="008F3E5F" w:rsidRPr="000F3AA4" w:rsidRDefault="008F3E5F" w:rsidP="00DB3F73">
            <w:pPr>
              <w:pStyle w:val="NoSpacing"/>
              <w:spacing w:line="276" w:lineRule="auto"/>
              <w:rPr>
                <w:rFonts w:cs="Times New Roman"/>
                <w:bCs/>
                <w:color w:val="000000"/>
              </w:rPr>
            </w:pPr>
            <w:r w:rsidRPr="000F3AA4">
              <w:rPr>
                <w:rFonts w:eastAsia="Times New Roman" w:cs="Times New Roman"/>
              </w:rPr>
              <w:t>28.55</w:t>
            </w:r>
          </w:p>
        </w:tc>
      </w:tr>
      <w:tr w:rsidR="008F3E5F" w:rsidRPr="000F3AA4" w14:paraId="276DB1A1" w14:textId="77777777" w:rsidTr="008F3E5F">
        <w:tc>
          <w:tcPr>
            <w:tcW w:w="904" w:type="dxa"/>
            <w:vAlign w:val="bottom"/>
          </w:tcPr>
          <w:p w14:paraId="217DF868" w14:textId="2409A8A0" w:rsidR="008F3E5F" w:rsidRPr="000F3AA4" w:rsidRDefault="008F3E5F" w:rsidP="00DB3F73">
            <w:pPr>
              <w:pStyle w:val="NoSpacing"/>
              <w:spacing w:line="276" w:lineRule="auto"/>
              <w:rPr>
                <w:rFonts w:cs="Times New Roman"/>
                <w:bCs/>
                <w:color w:val="000000"/>
              </w:rPr>
            </w:pPr>
            <w:r w:rsidRPr="000F3AA4">
              <w:rPr>
                <w:rFonts w:eastAsia="Times New Roman" w:cs="Times New Roman"/>
              </w:rPr>
              <w:t>23.97</w:t>
            </w:r>
          </w:p>
        </w:tc>
        <w:tc>
          <w:tcPr>
            <w:tcW w:w="904" w:type="dxa"/>
            <w:vAlign w:val="bottom"/>
          </w:tcPr>
          <w:p w14:paraId="78AF69B9" w14:textId="2C923844" w:rsidR="008F3E5F" w:rsidRPr="000F3AA4" w:rsidRDefault="008F3E5F" w:rsidP="00DB3F73">
            <w:pPr>
              <w:pStyle w:val="NoSpacing"/>
              <w:spacing w:line="276" w:lineRule="auto"/>
              <w:rPr>
                <w:rFonts w:cs="Times New Roman"/>
                <w:bCs/>
                <w:color w:val="000000"/>
              </w:rPr>
            </w:pPr>
            <w:r w:rsidRPr="000F3AA4">
              <w:rPr>
                <w:rFonts w:eastAsia="Times New Roman" w:cs="Times New Roman"/>
              </w:rPr>
              <w:t>24.45</w:t>
            </w:r>
          </w:p>
        </w:tc>
        <w:tc>
          <w:tcPr>
            <w:tcW w:w="904" w:type="dxa"/>
            <w:vAlign w:val="bottom"/>
          </w:tcPr>
          <w:p w14:paraId="7C77C408" w14:textId="55B5D8E7" w:rsidR="008F3E5F" w:rsidRPr="000F3AA4" w:rsidRDefault="008F3E5F" w:rsidP="00DB3F73">
            <w:pPr>
              <w:pStyle w:val="NoSpacing"/>
              <w:spacing w:line="276" w:lineRule="auto"/>
              <w:rPr>
                <w:rFonts w:cs="Times New Roman"/>
                <w:bCs/>
                <w:color w:val="000000"/>
              </w:rPr>
            </w:pPr>
            <w:r w:rsidRPr="000F3AA4">
              <w:rPr>
                <w:rFonts w:eastAsia="Times New Roman" w:cs="Times New Roman"/>
              </w:rPr>
              <w:t>25.48</w:t>
            </w:r>
          </w:p>
        </w:tc>
        <w:tc>
          <w:tcPr>
            <w:tcW w:w="904" w:type="dxa"/>
            <w:vAlign w:val="bottom"/>
          </w:tcPr>
          <w:p w14:paraId="19A8616B" w14:textId="73DF6597"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26.05</w:t>
            </w:r>
          </w:p>
        </w:tc>
        <w:tc>
          <w:tcPr>
            <w:tcW w:w="904" w:type="dxa"/>
            <w:vAlign w:val="bottom"/>
          </w:tcPr>
          <w:p w14:paraId="6BADF8BF" w14:textId="53F20FAC" w:rsidR="008F3E5F" w:rsidRPr="000F3AA4" w:rsidRDefault="008F3E5F" w:rsidP="00DB3F73">
            <w:pPr>
              <w:pStyle w:val="NoSpacing"/>
              <w:spacing w:line="276" w:lineRule="auto"/>
              <w:rPr>
                <w:rFonts w:cs="Times New Roman"/>
                <w:bCs/>
                <w:color w:val="000000"/>
              </w:rPr>
            </w:pPr>
            <w:r w:rsidRPr="000F3AA4">
              <w:rPr>
                <w:rFonts w:eastAsia="Times New Roman" w:cs="Times New Roman"/>
              </w:rPr>
              <w:t>26.74</w:t>
            </w:r>
          </w:p>
        </w:tc>
        <w:tc>
          <w:tcPr>
            <w:tcW w:w="904" w:type="dxa"/>
            <w:vAlign w:val="bottom"/>
          </w:tcPr>
          <w:p w14:paraId="0C2C9E0B" w14:textId="295BA9C0"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27.49</w:t>
            </w:r>
          </w:p>
        </w:tc>
        <w:tc>
          <w:tcPr>
            <w:tcW w:w="904" w:type="dxa"/>
            <w:vAlign w:val="bottom"/>
          </w:tcPr>
          <w:p w14:paraId="26B7B9C7" w14:textId="4052D871"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27.21</w:t>
            </w:r>
          </w:p>
        </w:tc>
        <w:tc>
          <w:tcPr>
            <w:tcW w:w="904" w:type="dxa"/>
            <w:vAlign w:val="bottom"/>
          </w:tcPr>
          <w:p w14:paraId="715EE074" w14:textId="34633992" w:rsidR="008F3E5F" w:rsidRPr="000F3AA4" w:rsidRDefault="008F3E5F" w:rsidP="00DB3F73">
            <w:pPr>
              <w:pStyle w:val="NoSpacing"/>
              <w:spacing w:line="276" w:lineRule="auto"/>
              <w:rPr>
                <w:rFonts w:cs="Times New Roman"/>
                <w:bCs/>
                <w:color w:val="000000"/>
              </w:rPr>
            </w:pPr>
            <w:r w:rsidRPr="000F3AA4">
              <w:rPr>
                <w:rFonts w:eastAsia="Times New Roman" w:cs="Times New Roman"/>
              </w:rPr>
              <w:t>27.45</w:t>
            </w:r>
          </w:p>
        </w:tc>
        <w:tc>
          <w:tcPr>
            <w:tcW w:w="904" w:type="dxa"/>
            <w:vAlign w:val="bottom"/>
          </w:tcPr>
          <w:p w14:paraId="5FD5C830" w14:textId="5B21C310" w:rsidR="008F3E5F" w:rsidRPr="000F3AA4" w:rsidRDefault="008F3E5F" w:rsidP="00DB3F73">
            <w:pPr>
              <w:pStyle w:val="NoSpacing"/>
              <w:spacing w:line="276" w:lineRule="auto"/>
              <w:rPr>
                <w:rFonts w:cs="Times New Roman"/>
                <w:bCs/>
                <w:color w:val="000000"/>
              </w:rPr>
            </w:pPr>
            <w:r w:rsidRPr="000F3AA4">
              <w:rPr>
                <w:rFonts w:eastAsia="Times New Roman" w:cs="Times New Roman"/>
              </w:rPr>
              <w:t>28.17</w:t>
            </w:r>
          </w:p>
        </w:tc>
      </w:tr>
      <w:tr w:rsidR="008F3E5F" w:rsidRPr="000F3AA4" w14:paraId="5D58EFF7" w14:textId="77777777" w:rsidTr="008F3E5F">
        <w:tc>
          <w:tcPr>
            <w:tcW w:w="904" w:type="dxa"/>
            <w:vAlign w:val="bottom"/>
          </w:tcPr>
          <w:p w14:paraId="4CA01710" w14:textId="37FAB1EB"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28.03</w:t>
            </w:r>
          </w:p>
        </w:tc>
        <w:tc>
          <w:tcPr>
            <w:tcW w:w="904" w:type="dxa"/>
            <w:vAlign w:val="bottom"/>
          </w:tcPr>
          <w:p w14:paraId="34A1A285" w14:textId="27886063"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28.30</w:t>
            </w:r>
          </w:p>
        </w:tc>
        <w:tc>
          <w:tcPr>
            <w:tcW w:w="904" w:type="dxa"/>
            <w:vAlign w:val="bottom"/>
          </w:tcPr>
          <w:p w14:paraId="37E49CC3" w14:textId="35E66B8A"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27.85</w:t>
            </w:r>
          </w:p>
        </w:tc>
        <w:tc>
          <w:tcPr>
            <w:tcW w:w="904" w:type="dxa"/>
            <w:vAlign w:val="bottom"/>
          </w:tcPr>
          <w:p w14:paraId="585EB383" w14:textId="63B8621A"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27.76</w:t>
            </w:r>
          </w:p>
        </w:tc>
        <w:tc>
          <w:tcPr>
            <w:tcW w:w="904" w:type="dxa"/>
            <w:vAlign w:val="bottom"/>
          </w:tcPr>
          <w:p w14:paraId="44199E27" w14:textId="33985889"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28.24</w:t>
            </w:r>
          </w:p>
        </w:tc>
        <w:tc>
          <w:tcPr>
            <w:tcW w:w="904" w:type="dxa"/>
            <w:vAlign w:val="bottom"/>
          </w:tcPr>
          <w:p w14:paraId="25D517C9" w14:textId="7689587B"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27.68</w:t>
            </w:r>
          </w:p>
        </w:tc>
        <w:tc>
          <w:tcPr>
            <w:tcW w:w="904" w:type="dxa"/>
            <w:vAlign w:val="bottom"/>
          </w:tcPr>
          <w:p w14:paraId="7AFE36C8" w14:textId="0E146949"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28.27</w:t>
            </w:r>
          </w:p>
        </w:tc>
        <w:tc>
          <w:tcPr>
            <w:tcW w:w="904" w:type="dxa"/>
            <w:vAlign w:val="bottom"/>
          </w:tcPr>
          <w:p w14:paraId="0588A2C7" w14:textId="4017E013"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27.90</w:t>
            </w:r>
          </w:p>
        </w:tc>
        <w:tc>
          <w:tcPr>
            <w:tcW w:w="904" w:type="dxa"/>
            <w:vAlign w:val="bottom"/>
          </w:tcPr>
          <w:p w14:paraId="65D9532E" w14:textId="6EFC0879"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28.04</w:t>
            </w:r>
          </w:p>
        </w:tc>
      </w:tr>
      <w:tr w:rsidR="008F3E5F" w:rsidRPr="000F3AA4" w14:paraId="551920DC" w14:textId="77777777" w:rsidTr="008F3E5F">
        <w:tc>
          <w:tcPr>
            <w:tcW w:w="904" w:type="dxa"/>
            <w:vAlign w:val="bottom"/>
          </w:tcPr>
          <w:p w14:paraId="3BCFE8ED" w14:textId="400E7B5A"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28.58</w:t>
            </w:r>
          </w:p>
        </w:tc>
        <w:tc>
          <w:tcPr>
            <w:tcW w:w="904" w:type="dxa"/>
            <w:vAlign w:val="bottom"/>
          </w:tcPr>
          <w:p w14:paraId="3227A231" w14:textId="069F06F6"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28.56</w:t>
            </w:r>
          </w:p>
        </w:tc>
        <w:tc>
          <w:tcPr>
            <w:tcW w:w="904" w:type="dxa"/>
            <w:vAlign w:val="bottom"/>
          </w:tcPr>
          <w:p w14:paraId="35860054" w14:textId="1DDAC7FD"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28.61</w:t>
            </w:r>
          </w:p>
        </w:tc>
        <w:tc>
          <w:tcPr>
            <w:tcW w:w="904" w:type="dxa"/>
            <w:vAlign w:val="bottom"/>
          </w:tcPr>
          <w:p w14:paraId="70C757C7" w14:textId="6D36E65C"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28.43</w:t>
            </w:r>
          </w:p>
        </w:tc>
        <w:tc>
          <w:tcPr>
            <w:tcW w:w="904" w:type="dxa"/>
            <w:vAlign w:val="bottom"/>
          </w:tcPr>
          <w:p w14:paraId="2A7F4F27" w14:textId="22DA6F53"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28.38</w:t>
            </w:r>
          </w:p>
        </w:tc>
        <w:tc>
          <w:tcPr>
            <w:tcW w:w="904" w:type="dxa"/>
            <w:vAlign w:val="bottom"/>
          </w:tcPr>
          <w:p w14:paraId="710C4755" w14:textId="212C0D51"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28.24</w:t>
            </w:r>
          </w:p>
        </w:tc>
        <w:tc>
          <w:tcPr>
            <w:tcW w:w="904" w:type="dxa"/>
            <w:vAlign w:val="bottom"/>
          </w:tcPr>
          <w:p w14:paraId="7F19829C" w14:textId="3207A7E1" w:rsidR="008F3E5F" w:rsidRPr="000F3AA4" w:rsidRDefault="008F3E5F" w:rsidP="00DB3F73">
            <w:pPr>
              <w:pStyle w:val="NoSpacing"/>
              <w:spacing w:line="276" w:lineRule="auto"/>
              <w:rPr>
                <w:rFonts w:eastAsia="Times New Roman" w:cs="Times New Roman"/>
              </w:rPr>
            </w:pPr>
            <w:r w:rsidRPr="000F3AA4">
              <w:rPr>
                <w:rFonts w:eastAsia="Times New Roman" w:cs="Times New Roman"/>
              </w:rPr>
              <w:t>28.57</w:t>
            </w:r>
          </w:p>
        </w:tc>
        <w:tc>
          <w:tcPr>
            <w:tcW w:w="904" w:type="dxa"/>
            <w:vAlign w:val="bottom"/>
          </w:tcPr>
          <w:p w14:paraId="10B488E5" w14:textId="77777777" w:rsidR="008F3E5F" w:rsidRPr="000F3AA4" w:rsidRDefault="008F3E5F" w:rsidP="00DB3F73">
            <w:pPr>
              <w:pStyle w:val="NoSpacing"/>
              <w:spacing w:line="276" w:lineRule="auto"/>
              <w:rPr>
                <w:rFonts w:eastAsia="Times New Roman" w:cs="Times New Roman"/>
              </w:rPr>
            </w:pPr>
          </w:p>
        </w:tc>
        <w:tc>
          <w:tcPr>
            <w:tcW w:w="904" w:type="dxa"/>
            <w:vAlign w:val="bottom"/>
          </w:tcPr>
          <w:p w14:paraId="78F47428" w14:textId="77777777" w:rsidR="008F3E5F" w:rsidRPr="000F3AA4" w:rsidRDefault="008F3E5F" w:rsidP="00DB3F73">
            <w:pPr>
              <w:pStyle w:val="NoSpacing"/>
              <w:spacing w:line="276" w:lineRule="auto"/>
              <w:rPr>
                <w:rFonts w:eastAsia="Times New Roman" w:cs="Times New Roman"/>
              </w:rPr>
            </w:pPr>
          </w:p>
        </w:tc>
      </w:tr>
    </w:tbl>
    <w:p w14:paraId="4FC95F6B" w14:textId="77777777" w:rsidR="00472D82" w:rsidRDefault="00472D82" w:rsidP="00DB3F73">
      <w:pPr>
        <w:pStyle w:val="NoSpacing"/>
        <w:spacing w:line="276" w:lineRule="auto"/>
        <w:rPr>
          <w:rFonts w:cs="Times New Roman"/>
          <w:bCs/>
          <w:color w:val="000000"/>
        </w:rPr>
      </w:pPr>
    </w:p>
    <w:p w14:paraId="1DA192ED" w14:textId="77777777" w:rsidR="00F94044" w:rsidRDefault="00F94044" w:rsidP="00DB3F73">
      <w:pPr>
        <w:pStyle w:val="NoSpacing"/>
        <w:spacing w:line="276" w:lineRule="auto"/>
        <w:rPr>
          <w:rFonts w:cs="Times New Roman"/>
          <w:bCs/>
          <w:color w:val="000000"/>
        </w:rPr>
      </w:pPr>
    </w:p>
    <w:p w14:paraId="449FB0EA" w14:textId="77777777" w:rsidR="005A52A9" w:rsidRDefault="005A52A9" w:rsidP="00DB3F73">
      <w:pPr>
        <w:pStyle w:val="NoSpacing"/>
        <w:spacing w:line="276" w:lineRule="auto"/>
        <w:rPr>
          <w:rFonts w:cs="Times New Roman"/>
          <w:bCs/>
          <w:color w:val="000000"/>
        </w:rPr>
      </w:pPr>
    </w:p>
    <w:p w14:paraId="48C08E35" w14:textId="2F005AA8" w:rsidR="00A93715" w:rsidRDefault="00A93715" w:rsidP="00DB3F73">
      <w:pPr>
        <w:pStyle w:val="NoSpacing"/>
        <w:numPr>
          <w:ilvl w:val="0"/>
          <w:numId w:val="36"/>
        </w:numPr>
        <w:spacing w:line="276" w:lineRule="auto"/>
        <w:rPr>
          <w:rFonts w:cs="Times New Roman"/>
          <w:bCs/>
          <w:color w:val="000000"/>
        </w:rPr>
      </w:pPr>
      <w:r>
        <w:rPr>
          <w:rFonts w:cs="Times New Roman"/>
          <w:bCs/>
          <w:color w:val="000000"/>
        </w:rPr>
        <w:t>Create histogram of the data in problem 17</w:t>
      </w:r>
      <w:r w:rsidR="003D4E90">
        <w:rPr>
          <w:rFonts w:cs="Times New Roman"/>
          <w:bCs/>
          <w:color w:val="000000"/>
        </w:rPr>
        <w:t xml:space="preserve">. </w:t>
      </w:r>
      <w:r>
        <w:rPr>
          <w:rFonts w:cs="Times New Roman"/>
          <w:bCs/>
          <w:color w:val="000000"/>
        </w:rPr>
        <w:t>State the overall shape of this histogram.</w:t>
      </w:r>
    </w:p>
    <w:p w14:paraId="1E1C5E8C" w14:textId="77777777" w:rsidR="00A93715" w:rsidRDefault="00A93715" w:rsidP="00DB3F73">
      <w:pPr>
        <w:pStyle w:val="NoSpacing"/>
        <w:spacing w:line="276" w:lineRule="auto"/>
        <w:ind w:left="720"/>
        <w:rPr>
          <w:rFonts w:cs="Times New Roman"/>
          <w:bCs/>
          <w:color w:val="000000"/>
        </w:rPr>
      </w:pPr>
    </w:p>
    <w:p w14:paraId="3D52EA95" w14:textId="77777777" w:rsidR="005A52A9" w:rsidRDefault="005A52A9" w:rsidP="00DB3F73">
      <w:pPr>
        <w:pStyle w:val="NoSpacing"/>
        <w:spacing w:line="276" w:lineRule="auto"/>
        <w:ind w:left="720"/>
        <w:rPr>
          <w:rFonts w:cs="Times New Roman"/>
          <w:bCs/>
          <w:color w:val="000000"/>
        </w:rPr>
      </w:pPr>
    </w:p>
    <w:p w14:paraId="5A8E5F9E" w14:textId="77777777" w:rsidR="00F94044" w:rsidRDefault="00F94044" w:rsidP="00DB3F73">
      <w:pPr>
        <w:pStyle w:val="NoSpacing"/>
        <w:spacing w:line="276" w:lineRule="auto"/>
        <w:ind w:left="720"/>
        <w:rPr>
          <w:rFonts w:cs="Times New Roman"/>
          <w:bCs/>
          <w:color w:val="000000"/>
        </w:rPr>
      </w:pPr>
    </w:p>
    <w:p w14:paraId="4163EBCA" w14:textId="6D41CD2E" w:rsidR="00A93715" w:rsidRDefault="00A93715" w:rsidP="00DB3F73">
      <w:pPr>
        <w:pStyle w:val="NoSpacing"/>
        <w:numPr>
          <w:ilvl w:val="0"/>
          <w:numId w:val="36"/>
        </w:numPr>
        <w:spacing w:line="276" w:lineRule="auto"/>
        <w:rPr>
          <w:rFonts w:cs="Times New Roman"/>
          <w:bCs/>
          <w:color w:val="000000"/>
        </w:rPr>
      </w:pPr>
      <w:r>
        <w:rPr>
          <w:rFonts w:cs="Times New Roman"/>
          <w:bCs/>
          <w:color w:val="000000"/>
        </w:rPr>
        <w:t xml:space="preserve">Create </w:t>
      </w:r>
      <w:r w:rsidR="00BB0AE3">
        <w:rPr>
          <w:rFonts w:cs="Times New Roman"/>
          <w:bCs/>
          <w:color w:val="000000"/>
        </w:rPr>
        <w:t xml:space="preserve">a relative frequency </w:t>
      </w:r>
      <w:r>
        <w:rPr>
          <w:rFonts w:cs="Times New Roman"/>
          <w:bCs/>
          <w:color w:val="000000"/>
        </w:rPr>
        <w:t>histogram o</w:t>
      </w:r>
      <w:r w:rsidR="00BB0AE3">
        <w:rPr>
          <w:rFonts w:cs="Times New Roman"/>
          <w:bCs/>
          <w:color w:val="000000"/>
        </w:rPr>
        <w:t>f the data in problem 17</w:t>
      </w:r>
      <w:r w:rsidR="003D4E90">
        <w:rPr>
          <w:rFonts w:cs="Times New Roman"/>
          <w:bCs/>
          <w:color w:val="000000"/>
        </w:rPr>
        <w:t xml:space="preserve">. </w:t>
      </w:r>
      <w:r>
        <w:rPr>
          <w:rFonts w:cs="Times New Roman"/>
          <w:bCs/>
          <w:color w:val="000000"/>
        </w:rPr>
        <w:t>State the overall shape of this histogram.</w:t>
      </w:r>
    </w:p>
    <w:p w14:paraId="6CD99E8D" w14:textId="77777777" w:rsidR="00BB0AE3" w:rsidRDefault="00BB0AE3" w:rsidP="00DB3F73">
      <w:pPr>
        <w:pStyle w:val="NoSpacing"/>
        <w:spacing w:line="276" w:lineRule="auto"/>
        <w:rPr>
          <w:rFonts w:asciiTheme="minorHAnsi" w:hAnsiTheme="minorHAnsi" w:cs="Times New Roman"/>
          <w:bCs/>
          <w:color w:val="000000"/>
          <w:sz w:val="22"/>
          <w:szCs w:val="22"/>
          <w:lang w:eastAsia="en-US"/>
        </w:rPr>
      </w:pPr>
    </w:p>
    <w:p w14:paraId="22F72237" w14:textId="77777777" w:rsidR="00F94044" w:rsidRDefault="00F94044" w:rsidP="00DB3F73">
      <w:pPr>
        <w:pStyle w:val="NoSpacing"/>
        <w:spacing w:line="276" w:lineRule="auto"/>
        <w:rPr>
          <w:rFonts w:asciiTheme="minorHAnsi" w:hAnsiTheme="minorHAnsi" w:cs="Times New Roman"/>
          <w:bCs/>
          <w:color w:val="000000"/>
          <w:sz w:val="22"/>
          <w:szCs w:val="22"/>
          <w:lang w:eastAsia="en-US"/>
        </w:rPr>
      </w:pPr>
    </w:p>
    <w:p w14:paraId="30FE2D59" w14:textId="77777777" w:rsidR="005A52A9" w:rsidRDefault="005A52A9" w:rsidP="00DB3F73">
      <w:pPr>
        <w:pStyle w:val="NoSpacing"/>
        <w:spacing w:line="276" w:lineRule="auto"/>
        <w:rPr>
          <w:rFonts w:asciiTheme="minorHAnsi" w:hAnsiTheme="minorHAnsi" w:cs="Times New Roman"/>
          <w:bCs/>
          <w:color w:val="000000"/>
          <w:sz w:val="22"/>
          <w:szCs w:val="22"/>
          <w:lang w:eastAsia="en-US"/>
        </w:rPr>
      </w:pPr>
    </w:p>
    <w:p w14:paraId="1C489F3B" w14:textId="33E03BCB" w:rsidR="00BB0AE3" w:rsidRDefault="00BB0AE3" w:rsidP="00DB3F73">
      <w:pPr>
        <w:pStyle w:val="NoSpacing"/>
        <w:numPr>
          <w:ilvl w:val="0"/>
          <w:numId w:val="36"/>
        </w:numPr>
        <w:spacing w:line="276" w:lineRule="auto"/>
        <w:rPr>
          <w:rFonts w:cs="Times New Roman"/>
          <w:bCs/>
          <w:color w:val="000000"/>
        </w:rPr>
      </w:pPr>
      <w:r>
        <w:rPr>
          <w:rFonts w:cs="Times New Roman"/>
          <w:bCs/>
          <w:color w:val="000000"/>
        </w:rPr>
        <w:t>Create histogram of the data in problem 18</w:t>
      </w:r>
      <w:r w:rsidR="003D4E90">
        <w:rPr>
          <w:rFonts w:cs="Times New Roman"/>
          <w:bCs/>
          <w:color w:val="000000"/>
        </w:rPr>
        <w:t xml:space="preserve">. </w:t>
      </w:r>
      <w:r>
        <w:rPr>
          <w:rFonts w:cs="Times New Roman"/>
          <w:bCs/>
          <w:color w:val="000000"/>
        </w:rPr>
        <w:t>State the overall shape of this histogram.</w:t>
      </w:r>
    </w:p>
    <w:p w14:paraId="0800A863" w14:textId="77777777" w:rsidR="00BB0AE3" w:rsidRDefault="00BB0AE3" w:rsidP="00DB3F73">
      <w:pPr>
        <w:pStyle w:val="NoSpacing"/>
        <w:spacing w:line="276" w:lineRule="auto"/>
        <w:rPr>
          <w:rFonts w:cs="Times New Roman"/>
          <w:bCs/>
          <w:color w:val="000000"/>
        </w:rPr>
      </w:pPr>
    </w:p>
    <w:p w14:paraId="7DE86E72" w14:textId="77777777" w:rsidR="00F94044" w:rsidRDefault="00F94044" w:rsidP="00DB3F73">
      <w:pPr>
        <w:pStyle w:val="NoSpacing"/>
        <w:spacing w:line="276" w:lineRule="auto"/>
        <w:rPr>
          <w:rFonts w:cs="Times New Roman"/>
          <w:bCs/>
          <w:color w:val="000000"/>
        </w:rPr>
      </w:pPr>
    </w:p>
    <w:p w14:paraId="221E734B" w14:textId="77777777" w:rsidR="005A52A9" w:rsidRDefault="005A52A9" w:rsidP="00DB3F73">
      <w:pPr>
        <w:pStyle w:val="NoSpacing"/>
        <w:spacing w:line="276" w:lineRule="auto"/>
        <w:rPr>
          <w:rFonts w:cs="Times New Roman"/>
          <w:bCs/>
          <w:color w:val="000000"/>
        </w:rPr>
      </w:pPr>
    </w:p>
    <w:p w14:paraId="2035001E" w14:textId="2EC871EB" w:rsidR="00BB0AE3" w:rsidRDefault="00BB0AE3" w:rsidP="00DB3F73">
      <w:pPr>
        <w:pStyle w:val="NoSpacing"/>
        <w:numPr>
          <w:ilvl w:val="0"/>
          <w:numId w:val="36"/>
        </w:numPr>
        <w:spacing w:line="276" w:lineRule="auto"/>
        <w:rPr>
          <w:rFonts w:cs="Times New Roman"/>
          <w:bCs/>
          <w:color w:val="000000"/>
        </w:rPr>
      </w:pPr>
      <w:r>
        <w:rPr>
          <w:rFonts w:cs="Times New Roman"/>
          <w:bCs/>
          <w:color w:val="000000"/>
        </w:rPr>
        <w:t>Create a relative frequency histogram of the data in problem 18</w:t>
      </w:r>
      <w:r w:rsidR="003D4E90">
        <w:rPr>
          <w:rFonts w:cs="Times New Roman"/>
          <w:bCs/>
          <w:color w:val="000000"/>
        </w:rPr>
        <w:t xml:space="preserve">. </w:t>
      </w:r>
      <w:r>
        <w:rPr>
          <w:rFonts w:cs="Times New Roman"/>
          <w:bCs/>
          <w:color w:val="000000"/>
        </w:rPr>
        <w:t>State the overall shape of this histogram.</w:t>
      </w:r>
    </w:p>
    <w:p w14:paraId="2D9859FA" w14:textId="77777777" w:rsidR="00A93715" w:rsidRDefault="00A93715" w:rsidP="00DB3F73">
      <w:pPr>
        <w:pStyle w:val="NoSpacing"/>
        <w:spacing w:line="276" w:lineRule="auto"/>
        <w:rPr>
          <w:rFonts w:cs="Times New Roman"/>
          <w:bCs/>
          <w:color w:val="000000"/>
        </w:rPr>
      </w:pPr>
    </w:p>
    <w:p w14:paraId="58E1FCC8" w14:textId="77777777" w:rsidR="00F94044" w:rsidRDefault="00F94044" w:rsidP="00DB3F73">
      <w:pPr>
        <w:pStyle w:val="NoSpacing"/>
        <w:spacing w:line="276" w:lineRule="auto"/>
        <w:rPr>
          <w:rFonts w:cs="Times New Roman"/>
          <w:bCs/>
          <w:color w:val="000000"/>
        </w:rPr>
      </w:pPr>
    </w:p>
    <w:p w14:paraId="1696F45A" w14:textId="77777777" w:rsidR="005A52A9" w:rsidRPr="005F6BD2" w:rsidRDefault="005A52A9" w:rsidP="00DB3F73">
      <w:pPr>
        <w:pStyle w:val="NoSpacing"/>
        <w:spacing w:line="276" w:lineRule="auto"/>
        <w:rPr>
          <w:rFonts w:cs="Times New Roman"/>
          <w:bCs/>
          <w:color w:val="000000"/>
        </w:rPr>
      </w:pPr>
    </w:p>
    <w:p w14:paraId="3CD18F64" w14:textId="24042D9C" w:rsidR="00A93715" w:rsidRPr="00BB0AE3" w:rsidRDefault="00D379B6" w:rsidP="00DB3F73">
      <w:pPr>
        <w:pStyle w:val="NoSpacing"/>
        <w:numPr>
          <w:ilvl w:val="0"/>
          <w:numId w:val="36"/>
        </w:numPr>
        <w:spacing w:line="276" w:lineRule="auto"/>
        <w:rPr>
          <w:rFonts w:cs="Times New Roman"/>
          <w:bCs/>
          <w:color w:val="000000"/>
        </w:rPr>
      </w:pPr>
      <w:r>
        <w:rPr>
          <w:rFonts w:cs="Times New Roman"/>
          <w:bCs/>
          <w:color w:val="000000"/>
        </w:rPr>
        <w:lastRenderedPageBreak/>
        <w:t>In Kenya, the government is interested in the number of health care facilities in each of th</w:t>
      </w:r>
      <w:r w:rsidR="009B5224">
        <w:rPr>
          <w:rFonts w:cs="Times New Roman"/>
          <w:bCs/>
          <w:color w:val="000000"/>
        </w:rPr>
        <w:t>e provinces</w:t>
      </w:r>
      <w:r w:rsidR="003D4E90">
        <w:rPr>
          <w:rFonts w:cs="Times New Roman"/>
          <w:bCs/>
          <w:color w:val="000000"/>
        </w:rPr>
        <w:t xml:space="preserve">. </w:t>
      </w:r>
      <w:r w:rsidR="00BB0AE3">
        <w:rPr>
          <w:rFonts w:cs="Times New Roman"/>
          <w:bCs/>
          <w:color w:val="000000"/>
        </w:rPr>
        <w:t>Below is a table showing this data in 2013</w:t>
      </w:r>
      <w:r w:rsidR="009B5224" w:rsidRPr="009B5224">
        <w:rPr>
          <w:rFonts w:cs="Times New Roman"/>
          <w:bCs/>
          <w:color w:val="000000"/>
          <w:sz w:val="20"/>
        </w:rPr>
        <w:t xml:space="preserve"> </w:t>
      </w:r>
      <w:r w:rsidR="00CA158A">
        <w:rPr>
          <w:rFonts w:cs="Times New Roman"/>
          <w:szCs w:val="32"/>
        </w:rPr>
        <w:t xml:space="preserve">(Kenya Open Data, </w:t>
      </w:r>
      <w:r w:rsidR="009B5224" w:rsidRPr="009B5224">
        <w:rPr>
          <w:rFonts w:cs="Times New Roman"/>
          <w:szCs w:val="32"/>
        </w:rPr>
        <w:t>2013)</w:t>
      </w:r>
      <w:r w:rsidR="009B5224">
        <w:rPr>
          <w:rFonts w:cs="Times New Roman"/>
          <w:bCs/>
          <w:color w:val="000000"/>
        </w:rPr>
        <w:t>.</w:t>
      </w:r>
    </w:p>
    <w:tbl>
      <w:tblPr>
        <w:tblStyle w:val="TableGrid"/>
        <w:tblW w:w="6660" w:type="dxa"/>
        <w:tblInd w:w="828" w:type="dxa"/>
        <w:tblLook w:val="04A0" w:firstRow="1" w:lastRow="0" w:firstColumn="1" w:lastColumn="0" w:noHBand="0" w:noVBand="1"/>
      </w:tblPr>
      <w:tblGrid>
        <w:gridCol w:w="5130"/>
        <w:gridCol w:w="1530"/>
      </w:tblGrid>
      <w:tr w:rsidR="009B5224" w:rsidRPr="009B5224" w14:paraId="3518747F" w14:textId="77777777" w:rsidTr="00BB0AE3">
        <w:trPr>
          <w:trHeight w:val="300"/>
        </w:trPr>
        <w:tc>
          <w:tcPr>
            <w:tcW w:w="5130" w:type="dxa"/>
            <w:noWrap/>
            <w:hideMark/>
          </w:tcPr>
          <w:p w14:paraId="35529FC3" w14:textId="0E8A1B45" w:rsidR="00BB0AE3" w:rsidRPr="00BB0AE3" w:rsidRDefault="009B5224" w:rsidP="00DB3F73">
            <w:pPr>
              <w:spacing w:line="276" w:lineRule="auto"/>
              <w:rPr>
                <w:rFonts w:eastAsia="Times New Roman" w:cs="Times New Roman"/>
                <w:b/>
                <w:color w:val="000000"/>
              </w:rPr>
            </w:pPr>
            <w:r w:rsidRPr="00A93715">
              <w:rPr>
                <w:rFonts w:eastAsia="Times New Roman" w:cs="Times New Roman"/>
                <w:b/>
                <w:color w:val="000000"/>
              </w:rPr>
              <w:t>Province</w:t>
            </w:r>
            <w:r w:rsidR="002B1DB6">
              <w:rPr>
                <w:rFonts w:eastAsia="Times New Roman" w:cs="Times New Roman"/>
                <w:b/>
                <w:color w:val="000000"/>
              </w:rPr>
              <w:t xml:space="preserve">: </w:t>
            </w:r>
            <w:r w:rsidR="00BB0AE3">
              <w:rPr>
                <w:rFonts w:cs="Times New Roman"/>
                <w:bCs/>
                <w:color w:val="000000"/>
              </w:rPr>
              <w:t>* The province’s name was missing from the original data.</w:t>
            </w:r>
          </w:p>
        </w:tc>
        <w:tc>
          <w:tcPr>
            <w:tcW w:w="1530" w:type="dxa"/>
            <w:noWrap/>
            <w:hideMark/>
          </w:tcPr>
          <w:p w14:paraId="3DC7CD36" w14:textId="7A5969AA" w:rsidR="009B5224" w:rsidRPr="00A93715" w:rsidRDefault="009B5224" w:rsidP="00DB3F73">
            <w:pPr>
              <w:spacing w:line="276" w:lineRule="auto"/>
              <w:rPr>
                <w:rFonts w:eastAsia="Times New Roman" w:cs="Times New Roman"/>
                <w:b/>
                <w:color w:val="000000"/>
              </w:rPr>
            </w:pPr>
            <w:r w:rsidRPr="00A93715">
              <w:rPr>
                <w:rFonts w:eastAsia="Times New Roman" w:cs="Times New Roman"/>
                <w:b/>
                <w:color w:val="000000"/>
              </w:rPr>
              <w:t xml:space="preserve">Number </w:t>
            </w:r>
            <w:r w:rsidR="00D743BA" w:rsidRPr="00A93715">
              <w:rPr>
                <w:rFonts w:eastAsia="Times New Roman" w:cs="Times New Roman"/>
                <w:b/>
                <w:color w:val="000000"/>
              </w:rPr>
              <w:t>of facil</w:t>
            </w:r>
            <w:r w:rsidRPr="00A93715">
              <w:rPr>
                <w:rFonts w:eastAsia="Times New Roman" w:cs="Times New Roman"/>
                <w:b/>
                <w:color w:val="000000"/>
              </w:rPr>
              <w:t>it</w:t>
            </w:r>
            <w:r w:rsidR="00D743BA" w:rsidRPr="00A93715">
              <w:rPr>
                <w:rFonts w:eastAsia="Times New Roman" w:cs="Times New Roman"/>
                <w:b/>
                <w:color w:val="000000"/>
              </w:rPr>
              <w:t>i</w:t>
            </w:r>
            <w:r w:rsidRPr="00A93715">
              <w:rPr>
                <w:rFonts w:eastAsia="Times New Roman" w:cs="Times New Roman"/>
                <w:b/>
                <w:color w:val="000000"/>
              </w:rPr>
              <w:t>es</w:t>
            </w:r>
          </w:p>
        </w:tc>
      </w:tr>
      <w:tr w:rsidR="009B5224" w:rsidRPr="009B5224" w14:paraId="6733B30E" w14:textId="77777777" w:rsidTr="00BB0AE3">
        <w:trPr>
          <w:trHeight w:val="300"/>
        </w:trPr>
        <w:tc>
          <w:tcPr>
            <w:tcW w:w="5130" w:type="dxa"/>
            <w:noWrap/>
            <w:hideMark/>
          </w:tcPr>
          <w:p w14:paraId="063A0ADA"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RIFT VALLEY</w:t>
            </w:r>
          </w:p>
        </w:tc>
        <w:tc>
          <w:tcPr>
            <w:tcW w:w="1530" w:type="dxa"/>
            <w:noWrap/>
            <w:hideMark/>
          </w:tcPr>
          <w:p w14:paraId="7BBEF115"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1645</w:t>
            </w:r>
          </w:p>
        </w:tc>
      </w:tr>
      <w:tr w:rsidR="009B5224" w:rsidRPr="009B5224" w14:paraId="05E6E627" w14:textId="77777777" w:rsidTr="00BB0AE3">
        <w:trPr>
          <w:trHeight w:val="300"/>
        </w:trPr>
        <w:tc>
          <w:tcPr>
            <w:tcW w:w="5130" w:type="dxa"/>
            <w:noWrap/>
            <w:hideMark/>
          </w:tcPr>
          <w:p w14:paraId="456906D0"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EASTERN</w:t>
            </w:r>
          </w:p>
        </w:tc>
        <w:tc>
          <w:tcPr>
            <w:tcW w:w="1530" w:type="dxa"/>
            <w:noWrap/>
            <w:hideMark/>
          </w:tcPr>
          <w:p w14:paraId="69373486"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1093</w:t>
            </w:r>
          </w:p>
        </w:tc>
      </w:tr>
      <w:tr w:rsidR="009B5224" w:rsidRPr="009B5224" w14:paraId="67E05552" w14:textId="77777777" w:rsidTr="00BB0AE3">
        <w:trPr>
          <w:trHeight w:val="300"/>
        </w:trPr>
        <w:tc>
          <w:tcPr>
            <w:tcW w:w="5130" w:type="dxa"/>
            <w:noWrap/>
            <w:hideMark/>
          </w:tcPr>
          <w:p w14:paraId="0618281C"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NYANZA</w:t>
            </w:r>
          </w:p>
        </w:tc>
        <w:tc>
          <w:tcPr>
            <w:tcW w:w="1530" w:type="dxa"/>
            <w:noWrap/>
            <w:hideMark/>
          </w:tcPr>
          <w:p w14:paraId="67C767A7"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962</w:t>
            </w:r>
          </w:p>
        </w:tc>
      </w:tr>
      <w:tr w:rsidR="009B5224" w:rsidRPr="009B5224" w14:paraId="1CBF4FB4" w14:textId="77777777" w:rsidTr="00BB0AE3">
        <w:trPr>
          <w:trHeight w:val="300"/>
        </w:trPr>
        <w:tc>
          <w:tcPr>
            <w:tcW w:w="5130" w:type="dxa"/>
            <w:noWrap/>
            <w:hideMark/>
          </w:tcPr>
          <w:p w14:paraId="24361AF5"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NAIROBI</w:t>
            </w:r>
          </w:p>
        </w:tc>
        <w:tc>
          <w:tcPr>
            <w:tcW w:w="1530" w:type="dxa"/>
            <w:noWrap/>
            <w:hideMark/>
          </w:tcPr>
          <w:p w14:paraId="4AB4FF9F"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878</w:t>
            </w:r>
          </w:p>
        </w:tc>
      </w:tr>
      <w:tr w:rsidR="009B5224" w:rsidRPr="009B5224" w14:paraId="5C3C5C40" w14:textId="77777777" w:rsidTr="00BB0AE3">
        <w:trPr>
          <w:trHeight w:val="300"/>
        </w:trPr>
        <w:tc>
          <w:tcPr>
            <w:tcW w:w="5130" w:type="dxa"/>
            <w:noWrap/>
            <w:hideMark/>
          </w:tcPr>
          <w:p w14:paraId="7261772B"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COAST</w:t>
            </w:r>
          </w:p>
        </w:tc>
        <w:tc>
          <w:tcPr>
            <w:tcW w:w="1530" w:type="dxa"/>
            <w:noWrap/>
            <w:hideMark/>
          </w:tcPr>
          <w:p w14:paraId="2025911A"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765</w:t>
            </w:r>
          </w:p>
        </w:tc>
      </w:tr>
      <w:tr w:rsidR="009B5224" w:rsidRPr="009B5224" w14:paraId="425455A2" w14:textId="77777777" w:rsidTr="00BB0AE3">
        <w:trPr>
          <w:trHeight w:val="300"/>
        </w:trPr>
        <w:tc>
          <w:tcPr>
            <w:tcW w:w="5130" w:type="dxa"/>
            <w:noWrap/>
            <w:hideMark/>
          </w:tcPr>
          <w:p w14:paraId="12ABD9DF"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CENTRAL</w:t>
            </w:r>
          </w:p>
        </w:tc>
        <w:tc>
          <w:tcPr>
            <w:tcW w:w="1530" w:type="dxa"/>
            <w:noWrap/>
            <w:hideMark/>
          </w:tcPr>
          <w:p w14:paraId="65D1F296"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745</w:t>
            </w:r>
          </w:p>
        </w:tc>
      </w:tr>
      <w:tr w:rsidR="009B5224" w:rsidRPr="009B5224" w14:paraId="50494A52" w14:textId="77777777" w:rsidTr="00BB0AE3">
        <w:trPr>
          <w:trHeight w:val="300"/>
        </w:trPr>
        <w:tc>
          <w:tcPr>
            <w:tcW w:w="5130" w:type="dxa"/>
            <w:noWrap/>
            <w:hideMark/>
          </w:tcPr>
          <w:p w14:paraId="38660C55"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WESTERN</w:t>
            </w:r>
          </w:p>
        </w:tc>
        <w:tc>
          <w:tcPr>
            <w:tcW w:w="1530" w:type="dxa"/>
            <w:noWrap/>
            <w:hideMark/>
          </w:tcPr>
          <w:p w14:paraId="3DF3E29C"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541</w:t>
            </w:r>
          </w:p>
        </w:tc>
      </w:tr>
      <w:tr w:rsidR="009B5224" w:rsidRPr="009B5224" w14:paraId="3D109E95" w14:textId="77777777" w:rsidTr="00BB0AE3">
        <w:trPr>
          <w:trHeight w:val="300"/>
        </w:trPr>
        <w:tc>
          <w:tcPr>
            <w:tcW w:w="5130" w:type="dxa"/>
            <w:noWrap/>
            <w:hideMark/>
          </w:tcPr>
          <w:p w14:paraId="26B508DA"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N. EASTERN</w:t>
            </w:r>
          </w:p>
        </w:tc>
        <w:tc>
          <w:tcPr>
            <w:tcW w:w="1530" w:type="dxa"/>
            <w:noWrap/>
            <w:hideMark/>
          </w:tcPr>
          <w:p w14:paraId="0A215D9A"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131</w:t>
            </w:r>
          </w:p>
        </w:tc>
      </w:tr>
      <w:tr w:rsidR="009B5224" w:rsidRPr="009B5224" w14:paraId="00AFA409" w14:textId="77777777" w:rsidTr="00BB0AE3">
        <w:trPr>
          <w:trHeight w:val="300"/>
        </w:trPr>
        <w:tc>
          <w:tcPr>
            <w:tcW w:w="5130" w:type="dxa"/>
            <w:noWrap/>
            <w:hideMark/>
          </w:tcPr>
          <w:p w14:paraId="41A09877" w14:textId="09F0277E" w:rsidR="009B5224" w:rsidRPr="009B5224" w:rsidRDefault="009B5224" w:rsidP="00DB3F73">
            <w:pPr>
              <w:spacing w:line="276" w:lineRule="auto"/>
              <w:rPr>
                <w:rFonts w:eastAsia="Times New Roman" w:cs="Times New Roman"/>
                <w:color w:val="000000"/>
              </w:rPr>
            </w:pPr>
            <w:r>
              <w:rPr>
                <w:rFonts w:eastAsia="Times New Roman" w:cs="Times New Roman"/>
                <w:color w:val="000000"/>
              </w:rPr>
              <w:t>*</w:t>
            </w:r>
          </w:p>
        </w:tc>
        <w:tc>
          <w:tcPr>
            <w:tcW w:w="1530" w:type="dxa"/>
            <w:noWrap/>
            <w:hideMark/>
          </w:tcPr>
          <w:p w14:paraId="4905DB01"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9</w:t>
            </w:r>
          </w:p>
        </w:tc>
      </w:tr>
      <w:tr w:rsidR="009B5224" w:rsidRPr="009B5224" w14:paraId="0E36CB9A" w14:textId="77777777" w:rsidTr="00BB0AE3">
        <w:trPr>
          <w:trHeight w:val="300"/>
        </w:trPr>
        <w:tc>
          <w:tcPr>
            <w:tcW w:w="5130" w:type="dxa"/>
            <w:noWrap/>
            <w:hideMark/>
          </w:tcPr>
          <w:p w14:paraId="6D34AB9C" w14:textId="77777777" w:rsidR="009B5224" w:rsidRPr="009B5224" w:rsidRDefault="009B5224" w:rsidP="00DB3F73">
            <w:pPr>
              <w:spacing w:line="276" w:lineRule="auto"/>
              <w:rPr>
                <w:rFonts w:eastAsia="Times New Roman" w:cs="Times New Roman"/>
                <w:color w:val="000000"/>
              </w:rPr>
            </w:pPr>
            <w:r w:rsidRPr="009B5224">
              <w:rPr>
                <w:rFonts w:eastAsia="Times New Roman" w:cs="Times New Roman"/>
                <w:color w:val="000000"/>
              </w:rPr>
              <w:t>PROV</w:t>
            </w:r>
          </w:p>
        </w:tc>
        <w:tc>
          <w:tcPr>
            <w:tcW w:w="1530" w:type="dxa"/>
            <w:noWrap/>
            <w:hideMark/>
          </w:tcPr>
          <w:p w14:paraId="18A85E4F" w14:textId="77777777" w:rsidR="009B5224" w:rsidRPr="009B5224" w:rsidRDefault="009B5224" w:rsidP="00DB3F73">
            <w:pPr>
              <w:spacing w:line="276" w:lineRule="auto"/>
              <w:jc w:val="right"/>
              <w:rPr>
                <w:rFonts w:eastAsia="Times New Roman" w:cs="Times New Roman"/>
                <w:color w:val="000000"/>
              </w:rPr>
            </w:pPr>
            <w:r w:rsidRPr="009B5224">
              <w:rPr>
                <w:rFonts w:eastAsia="Times New Roman" w:cs="Times New Roman"/>
                <w:color w:val="000000"/>
              </w:rPr>
              <w:t>3</w:t>
            </w:r>
          </w:p>
        </w:tc>
      </w:tr>
    </w:tbl>
    <w:p w14:paraId="2878DCE1" w14:textId="12E63DCE" w:rsidR="009B5224" w:rsidRDefault="00A93715" w:rsidP="00DB3F73">
      <w:pPr>
        <w:pStyle w:val="NoSpacing"/>
        <w:numPr>
          <w:ilvl w:val="0"/>
          <w:numId w:val="17"/>
        </w:numPr>
        <w:spacing w:line="276" w:lineRule="auto"/>
        <w:rPr>
          <w:rFonts w:cs="Times New Roman"/>
          <w:bCs/>
          <w:color w:val="000000"/>
        </w:rPr>
      </w:pPr>
      <w:r>
        <w:rPr>
          <w:rFonts w:cs="Times New Roman"/>
          <w:bCs/>
          <w:color w:val="000000"/>
        </w:rPr>
        <w:t>Draw a bar graph</w:t>
      </w:r>
      <w:r w:rsidR="009B5224">
        <w:rPr>
          <w:rFonts w:cs="Times New Roman"/>
          <w:bCs/>
          <w:color w:val="000000"/>
        </w:rPr>
        <w:t xml:space="preserve"> of the data.</w:t>
      </w:r>
    </w:p>
    <w:p w14:paraId="425802C2" w14:textId="7DCF4BA0" w:rsidR="009B5224" w:rsidRDefault="009B5224" w:rsidP="00DB3F73">
      <w:pPr>
        <w:pStyle w:val="NoSpacing"/>
        <w:numPr>
          <w:ilvl w:val="0"/>
          <w:numId w:val="17"/>
        </w:numPr>
        <w:spacing w:line="276" w:lineRule="auto"/>
        <w:rPr>
          <w:rFonts w:cs="Times New Roman"/>
          <w:bCs/>
          <w:color w:val="000000"/>
        </w:rPr>
      </w:pPr>
      <w:r>
        <w:rPr>
          <w:rFonts w:cs="Times New Roman"/>
          <w:bCs/>
          <w:color w:val="000000"/>
        </w:rPr>
        <w:t>Draw a pie chart of the data.</w:t>
      </w:r>
    </w:p>
    <w:p w14:paraId="78524B72" w14:textId="77777777" w:rsidR="00F94044" w:rsidRDefault="00F94044" w:rsidP="00DB3F73">
      <w:pPr>
        <w:pStyle w:val="NoSpacing"/>
        <w:spacing w:line="276" w:lineRule="auto"/>
        <w:rPr>
          <w:rFonts w:cs="Times New Roman"/>
          <w:bCs/>
          <w:color w:val="000000"/>
        </w:rPr>
      </w:pPr>
    </w:p>
    <w:p w14:paraId="3828CE41" w14:textId="77777777" w:rsidR="005A52A9" w:rsidRDefault="005A52A9" w:rsidP="00DB3F73">
      <w:pPr>
        <w:pStyle w:val="NoSpacing"/>
        <w:spacing w:line="276" w:lineRule="auto"/>
        <w:rPr>
          <w:rFonts w:cs="Times New Roman"/>
          <w:bCs/>
          <w:color w:val="000000"/>
        </w:rPr>
      </w:pPr>
    </w:p>
    <w:p w14:paraId="40730071" w14:textId="77777777" w:rsidR="005A52A9" w:rsidRPr="0021285D" w:rsidRDefault="005A52A9" w:rsidP="00DB3F73">
      <w:pPr>
        <w:pStyle w:val="NoSpacing"/>
        <w:spacing w:line="276" w:lineRule="auto"/>
        <w:rPr>
          <w:rFonts w:cs="Times New Roman"/>
          <w:bCs/>
          <w:color w:val="000000"/>
        </w:rPr>
      </w:pPr>
    </w:p>
    <w:p w14:paraId="5B4CDDD1" w14:textId="34AA0D96" w:rsidR="00BB0AE3" w:rsidRPr="00BB0AE3" w:rsidRDefault="00A354BD" w:rsidP="00DB3F73">
      <w:pPr>
        <w:pStyle w:val="NoSpacing"/>
        <w:numPr>
          <w:ilvl w:val="0"/>
          <w:numId w:val="36"/>
        </w:numPr>
        <w:spacing w:line="276" w:lineRule="auto"/>
        <w:rPr>
          <w:rFonts w:cs="Times New Roman"/>
          <w:bCs/>
          <w:color w:val="000000"/>
        </w:rPr>
      </w:pPr>
      <w:r>
        <w:rPr>
          <w:rFonts w:cs="Times New Roman"/>
          <w:bCs/>
          <w:color w:val="000000"/>
        </w:rPr>
        <w:t xml:space="preserve">According to the Pew Research Center, the percentage of people who own a particular smartphone is given in the table </w:t>
      </w:r>
      <w:r w:rsidR="00CA158A">
        <w:rPr>
          <w:rFonts w:cs="Times New Roman"/>
          <w:szCs w:val="32"/>
        </w:rPr>
        <w:t>(Smith, 2011</w:t>
      </w:r>
      <w:r w:rsidRPr="00A354BD">
        <w:rPr>
          <w:rFonts w:cs="Times New Roman"/>
          <w:szCs w:val="32"/>
        </w:rPr>
        <w:t>)</w:t>
      </w:r>
      <w:r w:rsidR="00A93715">
        <w:rPr>
          <w:rFonts w:cs="Times New Roman"/>
          <w:bCs/>
          <w:color w:val="000000"/>
        </w:rPr>
        <w:t>.</w:t>
      </w:r>
    </w:p>
    <w:tbl>
      <w:tblPr>
        <w:tblStyle w:val="TableGrid"/>
        <w:tblW w:w="0" w:type="auto"/>
        <w:tblInd w:w="720" w:type="dxa"/>
        <w:tblLook w:val="04A0" w:firstRow="1" w:lastRow="0" w:firstColumn="1" w:lastColumn="0" w:noHBand="0" w:noVBand="1"/>
      </w:tblPr>
      <w:tblGrid>
        <w:gridCol w:w="3957"/>
        <w:gridCol w:w="3953"/>
      </w:tblGrid>
      <w:tr w:rsidR="00A354BD" w14:paraId="0CDB1A7E" w14:textId="77777777" w:rsidTr="00A354BD">
        <w:tc>
          <w:tcPr>
            <w:tcW w:w="4069" w:type="dxa"/>
          </w:tcPr>
          <w:p w14:paraId="7C17FC02" w14:textId="3C6A0C67" w:rsidR="00A354BD" w:rsidRPr="00A93715" w:rsidRDefault="00A354BD" w:rsidP="00DB3F73">
            <w:pPr>
              <w:pStyle w:val="NoSpacing"/>
              <w:spacing w:line="276" w:lineRule="auto"/>
              <w:rPr>
                <w:rFonts w:cs="Times New Roman"/>
                <w:b/>
                <w:bCs/>
                <w:color w:val="000000"/>
              </w:rPr>
            </w:pPr>
            <w:r w:rsidRPr="00A93715">
              <w:rPr>
                <w:rFonts w:cs="Times New Roman"/>
                <w:b/>
                <w:bCs/>
                <w:color w:val="000000"/>
              </w:rPr>
              <w:t>Platform</w:t>
            </w:r>
          </w:p>
        </w:tc>
        <w:tc>
          <w:tcPr>
            <w:tcW w:w="4067" w:type="dxa"/>
          </w:tcPr>
          <w:p w14:paraId="3F2BC2C0" w14:textId="040AFAE0" w:rsidR="00A354BD" w:rsidRPr="00A93715" w:rsidRDefault="00A354BD" w:rsidP="00DB3F73">
            <w:pPr>
              <w:pStyle w:val="NoSpacing"/>
              <w:spacing w:line="276" w:lineRule="auto"/>
              <w:rPr>
                <w:rFonts w:cs="Times New Roman"/>
                <w:b/>
                <w:bCs/>
                <w:color w:val="000000"/>
              </w:rPr>
            </w:pPr>
            <w:r w:rsidRPr="00A93715">
              <w:rPr>
                <w:rFonts w:cs="Times New Roman"/>
                <w:b/>
                <w:bCs/>
                <w:color w:val="000000"/>
              </w:rPr>
              <w:t>Percentage</w:t>
            </w:r>
          </w:p>
        </w:tc>
      </w:tr>
      <w:tr w:rsidR="00A354BD" w14:paraId="157B75FC" w14:textId="77777777" w:rsidTr="00A354BD">
        <w:tc>
          <w:tcPr>
            <w:tcW w:w="4069" w:type="dxa"/>
          </w:tcPr>
          <w:p w14:paraId="4C9405FA" w14:textId="344709F7" w:rsidR="00A354BD" w:rsidRDefault="00A354BD" w:rsidP="00DB3F73">
            <w:pPr>
              <w:pStyle w:val="NoSpacing"/>
              <w:spacing w:line="276" w:lineRule="auto"/>
              <w:rPr>
                <w:rFonts w:cs="Times New Roman"/>
                <w:bCs/>
                <w:color w:val="000000"/>
              </w:rPr>
            </w:pPr>
            <w:r>
              <w:rPr>
                <w:rFonts w:cs="Times New Roman"/>
                <w:bCs/>
                <w:color w:val="000000"/>
              </w:rPr>
              <w:t>Android</w:t>
            </w:r>
          </w:p>
        </w:tc>
        <w:tc>
          <w:tcPr>
            <w:tcW w:w="4067" w:type="dxa"/>
          </w:tcPr>
          <w:p w14:paraId="65B6161E" w14:textId="2456111D" w:rsidR="00A354BD" w:rsidRDefault="00A354BD" w:rsidP="00DB3F73">
            <w:pPr>
              <w:pStyle w:val="NoSpacing"/>
              <w:spacing w:line="276" w:lineRule="auto"/>
              <w:rPr>
                <w:rFonts w:cs="Times New Roman"/>
                <w:bCs/>
                <w:color w:val="000000"/>
              </w:rPr>
            </w:pPr>
            <w:r>
              <w:rPr>
                <w:rFonts w:cs="Times New Roman"/>
                <w:bCs/>
                <w:color w:val="000000"/>
              </w:rPr>
              <w:t>35%</w:t>
            </w:r>
          </w:p>
        </w:tc>
      </w:tr>
      <w:tr w:rsidR="00A354BD" w14:paraId="6EA648F7" w14:textId="77777777" w:rsidTr="00A354BD">
        <w:tc>
          <w:tcPr>
            <w:tcW w:w="4069" w:type="dxa"/>
          </w:tcPr>
          <w:p w14:paraId="2CBEF935" w14:textId="7C4A2483" w:rsidR="00A354BD" w:rsidRDefault="00A354BD" w:rsidP="00DB3F73">
            <w:pPr>
              <w:pStyle w:val="NoSpacing"/>
              <w:spacing w:line="276" w:lineRule="auto"/>
              <w:rPr>
                <w:rFonts w:cs="Times New Roman"/>
                <w:bCs/>
                <w:color w:val="000000"/>
              </w:rPr>
            </w:pPr>
            <w:r>
              <w:rPr>
                <w:rFonts w:cs="Times New Roman"/>
                <w:bCs/>
                <w:color w:val="000000"/>
              </w:rPr>
              <w:t>iPhone</w:t>
            </w:r>
          </w:p>
        </w:tc>
        <w:tc>
          <w:tcPr>
            <w:tcW w:w="4067" w:type="dxa"/>
          </w:tcPr>
          <w:p w14:paraId="356B40EB" w14:textId="4367AE4D" w:rsidR="00A354BD" w:rsidRDefault="00A354BD" w:rsidP="00DB3F73">
            <w:pPr>
              <w:pStyle w:val="NoSpacing"/>
              <w:spacing w:line="276" w:lineRule="auto"/>
              <w:rPr>
                <w:rFonts w:cs="Times New Roman"/>
                <w:bCs/>
                <w:color w:val="000000"/>
              </w:rPr>
            </w:pPr>
            <w:r>
              <w:rPr>
                <w:rFonts w:cs="Times New Roman"/>
                <w:bCs/>
                <w:color w:val="000000"/>
              </w:rPr>
              <w:t>24%</w:t>
            </w:r>
          </w:p>
        </w:tc>
      </w:tr>
      <w:tr w:rsidR="00A354BD" w14:paraId="2415DE72" w14:textId="77777777" w:rsidTr="00A354BD">
        <w:tc>
          <w:tcPr>
            <w:tcW w:w="4069" w:type="dxa"/>
          </w:tcPr>
          <w:p w14:paraId="2C027655" w14:textId="76038D02" w:rsidR="00A354BD" w:rsidRDefault="00A354BD" w:rsidP="00DB3F73">
            <w:pPr>
              <w:pStyle w:val="NoSpacing"/>
              <w:spacing w:line="276" w:lineRule="auto"/>
              <w:rPr>
                <w:rFonts w:cs="Times New Roman"/>
                <w:bCs/>
                <w:color w:val="000000"/>
              </w:rPr>
            </w:pPr>
            <w:r>
              <w:rPr>
                <w:rFonts w:cs="Times New Roman"/>
                <w:bCs/>
                <w:color w:val="000000"/>
              </w:rPr>
              <w:t>Blackberry</w:t>
            </w:r>
          </w:p>
        </w:tc>
        <w:tc>
          <w:tcPr>
            <w:tcW w:w="4067" w:type="dxa"/>
          </w:tcPr>
          <w:p w14:paraId="75825578" w14:textId="01457E84" w:rsidR="00A354BD" w:rsidRDefault="00A354BD" w:rsidP="00DB3F73">
            <w:pPr>
              <w:pStyle w:val="NoSpacing"/>
              <w:spacing w:line="276" w:lineRule="auto"/>
              <w:rPr>
                <w:rFonts w:cs="Times New Roman"/>
                <w:bCs/>
                <w:color w:val="000000"/>
              </w:rPr>
            </w:pPr>
            <w:r>
              <w:rPr>
                <w:rFonts w:cs="Times New Roman"/>
                <w:bCs/>
                <w:color w:val="000000"/>
              </w:rPr>
              <w:t>24%</w:t>
            </w:r>
          </w:p>
        </w:tc>
      </w:tr>
      <w:tr w:rsidR="00A354BD" w14:paraId="776123F2" w14:textId="77777777" w:rsidTr="00A354BD">
        <w:tc>
          <w:tcPr>
            <w:tcW w:w="4069" w:type="dxa"/>
          </w:tcPr>
          <w:p w14:paraId="71D1D0A3" w14:textId="1A1274A3" w:rsidR="00A354BD" w:rsidRDefault="00A354BD" w:rsidP="00DB3F73">
            <w:pPr>
              <w:pStyle w:val="NoSpacing"/>
              <w:spacing w:line="276" w:lineRule="auto"/>
              <w:rPr>
                <w:rFonts w:cs="Times New Roman"/>
                <w:bCs/>
                <w:color w:val="000000"/>
              </w:rPr>
            </w:pPr>
            <w:r>
              <w:rPr>
                <w:rFonts w:cs="Times New Roman"/>
                <w:bCs/>
                <w:color w:val="000000"/>
              </w:rPr>
              <w:t>Palm device</w:t>
            </w:r>
          </w:p>
        </w:tc>
        <w:tc>
          <w:tcPr>
            <w:tcW w:w="4067" w:type="dxa"/>
          </w:tcPr>
          <w:p w14:paraId="193DEAB0" w14:textId="5111631D" w:rsidR="00A354BD" w:rsidRDefault="00A354BD" w:rsidP="00DB3F73">
            <w:pPr>
              <w:pStyle w:val="NoSpacing"/>
              <w:spacing w:line="276" w:lineRule="auto"/>
              <w:rPr>
                <w:rFonts w:cs="Times New Roman"/>
                <w:bCs/>
                <w:color w:val="000000"/>
              </w:rPr>
            </w:pPr>
            <w:r>
              <w:rPr>
                <w:rFonts w:cs="Times New Roman"/>
                <w:bCs/>
                <w:color w:val="000000"/>
              </w:rPr>
              <w:t>6%</w:t>
            </w:r>
          </w:p>
        </w:tc>
      </w:tr>
      <w:tr w:rsidR="00A354BD" w14:paraId="2A6AD0DE" w14:textId="77777777" w:rsidTr="00A354BD">
        <w:tc>
          <w:tcPr>
            <w:tcW w:w="4069" w:type="dxa"/>
          </w:tcPr>
          <w:p w14:paraId="137FDD91" w14:textId="56B9AC6F" w:rsidR="00A354BD" w:rsidRDefault="00A354BD" w:rsidP="00DB3F73">
            <w:pPr>
              <w:pStyle w:val="NoSpacing"/>
              <w:spacing w:line="276" w:lineRule="auto"/>
              <w:rPr>
                <w:rFonts w:cs="Times New Roman"/>
                <w:bCs/>
                <w:color w:val="000000"/>
              </w:rPr>
            </w:pPr>
            <w:r>
              <w:rPr>
                <w:rFonts w:cs="Times New Roman"/>
                <w:bCs/>
                <w:color w:val="000000"/>
              </w:rPr>
              <w:t>Windows phone</w:t>
            </w:r>
          </w:p>
        </w:tc>
        <w:tc>
          <w:tcPr>
            <w:tcW w:w="4067" w:type="dxa"/>
          </w:tcPr>
          <w:p w14:paraId="2B63B02F" w14:textId="2C18F791" w:rsidR="00A354BD" w:rsidRDefault="00A354BD" w:rsidP="00DB3F73">
            <w:pPr>
              <w:pStyle w:val="NoSpacing"/>
              <w:spacing w:line="276" w:lineRule="auto"/>
              <w:rPr>
                <w:rFonts w:cs="Times New Roman"/>
                <w:bCs/>
                <w:color w:val="000000"/>
              </w:rPr>
            </w:pPr>
            <w:r>
              <w:rPr>
                <w:rFonts w:cs="Times New Roman"/>
                <w:bCs/>
                <w:color w:val="000000"/>
              </w:rPr>
              <w:t>4%</w:t>
            </w:r>
          </w:p>
        </w:tc>
      </w:tr>
      <w:tr w:rsidR="00A354BD" w14:paraId="7F28EB29" w14:textId="77777777" w:rsidTr="00A354BD">
        <w:tc>
          <w:tcPr>
            <w:tcW w:w="4069" w:type="dxa"/>
          </w:tcPr>
          <w:p w14:paraId="4C8909D0" w14:textId="5FD28884" w:rsidR="00A354BD" w:rsidRDefault="00A354BD" w:rsidP="00DB3F73">
            <w:pPr>
              <w:pStyle w:val="NoSpacing"/>
              <w:spacing w:line="276" w:lineRule="auto"/>
              <w:rPr>
                <w:rFonts w:cs="Times New Roman"/>
                <w:bCs/>
                <w:color w:val="000000"/>
              </w:rPr>
            </w:pPr>
            <w:r>
              <w:rPr>
                <w:rFonts w:cs="Times New Roman"/>
                <w:bCs/>
                <w:color w:val="000000"/>
              </w:rPr>
              <w:t>Unspecified</w:t>
            </w:r>
          </w:p>
        </w:tc>
        <w:tc>
          <w:tcPr>
            <w:tcW w:w="4067" w:type="dxa"/>
          </w:tcPr>
          <w:p w14:paraId="404A5843" w14:textId="2ACC1D46" w:rsidR="00A354BD" w:rsidRDefault="00A354BD" w:rsidP="00DB3F73">
            <w:pPr>
              <w:pStyle w:val="NoSpacing"/>
              <w:spacing w:line="276" w:lineRule="auto"/>
              <w:rPr>
                <w:rFonts w:cs="Times New Roman"/>
                <w:bCs/>
                <w:color w:val="000000"/>
              </w:rPr>
            </w:pPr>
            <w:r>
              <w:rPr>
                <w:rFonts w:cs="Times New Roman"/>
                <w:bCs/>
                <w:color w:val="000000"/>
              </w:rPr>
              <w:t>7%</w:t>
            </w:r>
          </w:p>
        </w:tc>
      </w:tr>
    </w:tbl>
    <w:p w14:paraId="03A2795D" w14:textId="0D40951E" w:rsidR="00A354BD" w:rsidRDefault="00A354BD" w:rsidP="00DB3F73">
      <w:pPr>
        <w:pStyle w:val="NoSpacing"/>
        <w:numPr>
          <w:ilvl w:val="0"/>
          <w:numId w:val="23"/>
        </w:numPr>
        <w:spacing w:line="276" w:lineRule="auto"/>
        <w:rPr>
          <w:rFonts w:cs="Times New Roman"/>
          <w:bCs/>
          <w:color w:val="000000"/>
        </w:rPr>
      </w:pPr>
      <w:r>
        <w:rPr>
          <w:rFonts w:cs="Times New Roman"/>
          <w:bCs/>
          <w:color w:val="000000"/>
        </w:rPr>
        <w:t xml:space="preserve">Draw a bar </w:t>
      </w:r>
      <w:r w:rsidR="00BB0AE3">
        <w:rPr>
          <w:rFonts w:cs="Times New Roman"/>
          <w:bCs/>
          <w:color w:val="000000"/>
        </w:rPr>
        <w:t>graph</w:t>
      </w:r>
      <w:r>
        <w:rPr>
          <w:rFonts w:cs="Times New Roman"/>
          <w:bCs/>
          <w:color w:val="000000"/>
        </w:rPr>
        <w:t xml:space="preserve"> of the data.</w:t>
      </w:r>
    </w:p>
    <w:p w14:paraId="260F92FE" w14:textId="7E0F3B96" w:rsidR="0021285D" w:rsidRDefault="00A354BD" w:rsidP="00DB3F73">
      <w:pPr>
        <w:pStyle w:val="NoSpacing"/>
        <w:numPr>
          <w:ilvl w:val="0"/>
          <w:numId w:val="23"/>
        </w:numPr>
        <w:spacing w:line="276" w:lineRule="auto"/>
        <w:rPr>
          <w:rFonts w:cs="Times New Roman"/>
          <w:bCs/>
          <w:color w:val="000000"/>
        </w:rPr>
      </w:pPr>
      <w:r>
        <w:rPr>
          <w:rFonts w:cs="Times New Roman"/>
          <w:bCs/>
          <w:color w:val="000000"/>
        </w:rPr>
        <w:t>Draw a pie chart of the data.</w:t>
      </w:r>
    </w:p>
    <w:p w14:paraId="107D57E0" w14:textId="77777777" w:rsidR="005A52A9" w:rsidRDefault="005A52A9" w:rsidP="005A52A9">
      <w:pPr>
        <w:pStyle w:val="NoSpacing"/>
        <w:spacing w:line="276" w:lineRule="auto"/>
        <w:rPr>
          <w:rFonts w:cs="Times New Roman"/>
          <w:bCs/>
          <w:color w:val="000000"/>
        </w:rPr>
      </w:pPr>
    </w:p>
    <w:p w14:paraId="33A0F20F" w14:textId="77777777" w:rsidR="005A52A9" w:rsidRDefault="005A52A9" w:rsidP="005A52A9">
      <w:pPr>
        <w:pStyle w:val="NoSpacing"/>
        <w:spacing w:line="276" w:lineRule="auto"/>
        <w:rPr>
          <w:rFonts w:cs="Times New Roman"/>
          <w:bCs/>
          <w:color w:val="000000"/>
        </w:rPr>
      </w:pPr>
    </w:p>
    <w:p w14:paraId="16E4C479" w14:textId="77777777" w:rsidR="005A52A9" w:rsidRDefault="005A52A9" w:rsidP="005A52A9">
      <w:pPr>
        <w:pStyle w:val="NoSpacing"/>
        <w:spacing w:line="276" w:lineRule="auto"/>
        <w:rPr>
          <w:rFonts w:cs="Times New Roman"/>
          <w:bCs/>
          <w:color w:val="000000"/>
        </w:rPr>
      </w:pPr>
    </w:p>
    <w:p w14:paraId="61520C21" w14:textId="77777777" w:rsidR="005A52A9" w:rsidRDefault="005A52A9" w:rsidP="005A52A9">
      <w:pPr>
        <w:pStyle w:val="NoSpacing"/>
        <w:spacing w:line="276" w:lineRule="auto"/>
        <w:rPr>
          <w:rFonts w:cs="Times New Roman"/>
          <w:bCs/>
          <w:color w:val="000000"/>
        </w:rPr>
      </w:pPr>
    </w:p>
    <w:p w14:paraId="23A83458" w14:textId="77777777" w:rsidR="005A52A9" w:rsidRDefault="005A52A9" w:rsidP="005A52A9">
      <w:pPr>
        <w:pStyle w:val="NoSpacing"/>
        <w:spacing w:line="276" w:lineRule="auto"/>
        <w:rPr>
          <w:rFonts w:cs="Times New Roman"/>
          <w:bCs/>
          <w:color w:val="000000"/>
        </w:rPr>
      </w:pPr>
    </w:p>
    <w:p w14:paraId="06ECCC18" w14:textId="77777777" w:rsidR="005A52A9" w:rsidRDefault="005A52A9" w:rsidP="005A52A9">
      <w:pPr>
        <w:pStyle w:val="NoSpacing"/>
        <w:spacing w:line="276" w:lineRule="auto"/>
        <w:rPr>
          <w:rFonts w:cs="Times New Roman"/>
          <w:bCs/>
          <w:color w:val="000000"/>
        </w:rPr>
      </w:pPr>
    </w:p>
    <w:p w14:paraId="455E6A11" w14:textId="77777777" w:rsidR="005A52A9" w:rsidRDefault="005A52A9" w:rsidP="005A52A9">
      <w:pPr>
        <w:pStyle w:val="NoSpacing"/>
        <w:spacing w:line="276" w:lineRule="auto"/>
        <w:rPr>
          <w:rFonts w:cs="Times New Roman"/>
          <w:bCs/>
          <w:color w:val="000000"/>
        </w:rPr>
      </w:pPr>
    </w:p>
    <w:p w14:paraId="5217F49A" w14:textId="77777777" w:rsidR="005A52A9" w:rsidRPr="003226F6" w:rsidRDefault="005A52A9" w:rsidP="005A52A9">
      <w:pPr>
        <w:pStyle w:val="NoSpacing"/>
        <w:spacing w:line="276" w:lineRule="auto"/>
        <w:rPr>
          <w:rFonts w:cs="Times New Roman"/>
          <w:bCs/>
          <w:color w:val="000000"/>
        </w:rPr>
      </w:pPr>
    </w:p>
    <w:p w14:paraId="33961E2D" w14:textId="56C3F5D0" w:rsidR="005F6BD2" w:rsidRPr="003F4573" w:rsidRDefault="009709AD" w:rsidP="00DB3F73">
      <w:pPr>
        <w:pStyle w:val="NoSpacing"/>
        <w:numPr>
          <w:ilvl w:val="0"/>
          <w:numId w:val="36"/>
        </w:numPr>
        <w:spacing w:line="276" w:lineRule="auto"/>
        <w:rPr>
          <w:rFonts w:cs="Times New Roman"/>
          <w:bCs/>
          <w:color w:val="000000"/>
        </w:rPr>
      </w:pPr>
      <w:r>
        <w:rPr>
          <w:rFonts w:cs="Times New Roman"/>
          <w:bCs/>
          <w:color w:val="000000"/>
        </w:rPr>
        <w:lastRenderedPageBreak/>
        <w:t>The following is a multiple line graph of unemployment percentages for the four corner states (Arizona, Colorado, New Mexico, and Utah)</w:t>
      </w:r>
      <w:r w:rsidR="003D4E90">
        <w:rPr>
          <w:rFonts w:cs="Times New Roman"/>
          <w:bCs/>
          <w:color w:val="000000"/>
        </w:rPr>
        <w:t xml:space="preserve">. </w:t>
      </w:r>
      <w:r w:rsidR="00CA158A">
        <w:rPr>
          <w:rFonts w:cs="Times New Roman"/>
          <w:szCs w:val="32"/>
        </w:rPr>
        <w:t xml:space="preserve">("Unemployment Rate," </w:t>
      </w:r>
      <w:proofErr w:type="spellStart"/>
      <w:r w:rsidR="00CA158A">
        <w:rPr>
          <w:rFonts w:cs="Times New Roman"/>
          <w:szCs w:val="32"/>
        </w:rPr>
        <w:t>n.d.</w:t>
      </w:r>
      <w:proofErr w:type="spellEnd"/>
      <w:r w:rsidRPr="009709AD">
        <w:rPr>
          <w:rFonts w:cs="Times New Roman"/>
          <w:szCs w:val="32"/>
        </w:rPr>
        <w:t>)</w:t>
      </w:r>
      <w:r>
        <w:rPr>
          <w:rFonts w:cs="Times New Roman"/>
          <w:szCs w:val="32"/>
        </w:rPr>
        <w:t xml:space="preserve">  Compare and contrast the data for the four states</w:t>
      </w:r>
      <w:r w:rsidR="0021285D">
        <w:rPr>
          <w:rFonts w:cs="Times New Roman"/>
          <w:szCs w:val="32"/>
        </w:rPr>
        <w:t>, describing in detail at least three observat</w:t>
      </w:r>
      <w:r w:rsidR="008F1F2C">
        <w:rPr>
          <w:rFonts w:cs="Times New Roman"/>
          <w:szCs w:val="32"/>
        </w:rPr>
        <w:t>ions you identify</w:t>
      </w:r>
      <w:r w:rsidR="0021285D">
        <w:rPr>
          <w:rFonts w:cs="Times New Roman"/>
          <w:szCs w:val="32"/>
        </w:rPr>
        <w:t xml:space="preserve"> from the graph</w:t>
      </w:r>
      <w:r>
        <w:rPr>
          <w:rFonts w:cs="Times New Roman"/>
          <w:szCs w:val="32"/>
        </w:rPr>
        <w:t>.</w:t>
      </w:r>
    </w:p>
    <w:p w14:paraId="4E941D67" w14:textId="4F878712" w:rsidR="003F4573" w:rsidRPr="009238C6" w:rsidRDefault="0000489B" w:rsidP="00DB3F73">
      <w:pPr>
        <w:pStyle w:val="NoSpacing"/>
        <w:spacing w:line="276" w:lineRule="auto"/>
        <w:rPr>
          <w:rFonts w:cs="Times New Roman"/>
          <w:szCs w:val="32"/>
        </w:rPr>
      </w:pPr>
      <w:r>
        <w:rPr>
          <w:rFonts w:cs="Times New Roman"/>
          <w:noProof/>
          <w:szCs w:val="32"/>
          <w:lang w:eastAsia="en-US"/>
        </w:rPr>
        <mc:AlternateContent>
          <mc:Choice Requires="wps">
            <w:drawing>
              <wp:anchor distT="0" distB="0" distL="114300" distR="114300" simplePos="0" relativeHeight="251659264" behindDoc="0" locked="0" layoutInCell="1" allowOverlap="1" wp14:anchorId="122FAF56" wp14:editId="17F905B9">
                <wp:simplePos x="0" y="0"/>
                <wp:positionH relativeFrom="column">
                  <wp:posOffset>688975</wp:posOffset>
                </wp:positionH>
                <wp:positionV relativeFrom="paragraph">
                  <wp:posOffset>172085</wp:posOffset>
                </wp:positionV>
                <wp:extent cx="4368800" cy="317500"/>
                <wp:effectExtent l="0" t="0" r="0" b="12700"/>
                <wp:wrapSquare wrapText="bothSides"/>
                <wp:docPr id="16" name="Text Box 16"/>
                <wp:cNvGraphicFramePr/>
                <a:graphic xmlns:a="http://schemas.openxmlformats.org/drawingml/2006/main">
                  <a:graphicData uri="http://schemas.microsoft.com/office/word/2010/wordprocessingShape">
                    <wps:wsp>
                      <wps:cNvSpPr txBox="1"/>
                      <wps:spPr>
                        <a:xfrm>
                          <a:off x="0" y="0"/>
                          <a:ext cx="4368800" cy="317500"/>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2017E47E" w14:textId="291C1F5D" w:rsidR="00D43699" w:rsidRDefault="00D43699">
                            <w:r>
                              <w:t>Unemployment Rate from 1990 to 2013 – Seasonally Adjusted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22FAF56" id="_x0000_t202" coordsize="21600,21600" o:spt="202" path="m,l,21600r21600,l21600,xe">
                <v:stroke joinstyle="miter"/>
                <v:path gradientshapeok="t" o:connecttype="rect"/>
              </v:shapetype>
              <v:shape id="Text Box 16" o:spid="_x0000_s1026" type="#_x0000_t202" style="position:absolute;margin-left:54.25pt;margin-top:13.55pt;width:344pt;height:2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MMznqgIAAKUFAAAOAAAAZHJzL2Uyb0RvYy54bWysVN9P2zAQfp+0/8Hye0lS0lIiUhSKOk1C&#10;gAYTz65j02iJz7PdNh3a/76zk5SO7YVpL8n57vP57rsfF5dtU5OtMLYCldPkJKZEKA5lpZ5z+vVx&#10;OZpRYh1TJatBiZzuhaWX848fLnY6E2NYQ10KQ9CJstlO53TtnM6iyPK1aJg9AS0UGiWYhjk8mueo&#10;NGyH3ps6GsfxNNqBKbUBLqxF7XVnpPPgX0rB3Z2UVjhS5xRjc+Frwnflv9H8gmXPhul1xfsw2D9E&#10;0bBK4aMHV9fMMbIx1R+umoobsCDdCYcmAikrLkIOmE0Sv8nmYc20CLkgOVYfaLL/zy2/3d4bUpVY&#10;uyklijVYo0fROnIFLUEV8rPTNkPYg0aga1GP2EFvUenTbqVp/B8TImhHpvcHdr03jsr0dDqbxWji&#10;aDtNziYoo/vo9bY21n0S0BAv5NRg9QKpbHtjXQcdIP4xBcuqrkMFa/WbAn12GhFaoLvNMowERY/0&#10;MYXyvCwmZ+PibHI+mhaTZJQm8WxUFPF4dL0s4iJOl4vz9OpnH+dwP/KUdKkHye1r4b3W6ouQSGZg&#10;wCtCG4tFbciWYQMyzoVygbwQIaI9SmIW77nY40MeIb/3XO4YGV4G5Q6Xm0qBCXy/Cbv8NoQsOzwW&#10;7ShvL7p21fatsoJyj51ioJs1q/mywnLeMOvumcHhwg7AheHu8CNr2OUUeomSNZgff9N7PPY8WinZ&#10;4bDm1H7fMCMoqT8rnIbzJE39dIdDihXFgzm2rI4tatMsAMuR4GrSPIge7+pBlAaaJ9wrhX8VTUxx&#10;fDunbhAXrlshuJe4KIoAwnnWzN2oB829a18d36yP7RMzuu9ohx10C8NYs+xNY3dYf1NBsXEgq9D1&#10;nuCO1Z543AVhbvq95ZfN8TmgXrfr/BcAAAD//wMAUEsDBBQABgAIAAAAIQDZmk1z3AAAAAkBAAAP&#10;AAAAZHJzL2Rvd25yZXYueG1sTI9LT8MwEITvSPwHa5G40XUr+krjVAjEFUR5SL258TaJiNdR7Dbh&#10;37Oc6G1ndjT7bb4dfavO1McmsIHpRIMiLoNruDLw8f58twIVk2Vn28Bk4IcibIvrq9xmLgz8Rudd&#10;qpSUcMysgTqlLkOMZU3exknoiGV3DL23SWRfoevtIOW+xZnWC/S2YblQ244eayq/dydv4PPluP+6&#10;16/Vk593Qxg1sl+jMbc348MGVKIx/YfhD1/QoRCmQzixi6oVrVdziRqYLaegJLBcL8Q4yCAGFjle&#10;flD8AgAA//8DAFBLAQItABQABgAIAAAAIQC2gziS/gAAAOEBAAATAAAAAAAAAAAAAAAAAAAAAABb&#10;Q29udGVudF9UeXBlc10ueG1sUEsBAi0AFAAGAAgAAAAhADj9If/WAAAAlAEAAAsAAAAAAAAAAAAA&#10;AAAALwEAAF9yZWxzLy5yZWxzUEsBAi0AFAAGAAgAAAAhANAwzOeqAgAApQUAAA4AAAAAAAAAAAAA&#10;AAAALgIAAGRycy9lMm9Eb2MueG1sUEsBAi0AFAAGAAgAAAAhANmaTXPcAAAACQEAAA8AAAAAAAAA&#10;AAAAAAAABAUAAGRycy9kb3ducmV2LnhtbFBLBQYAAAAABAAEAPMAAAANBgAAAAA=&#10;" filled="f" stroked="f">
                <v:textbox>
                  <w:txbxContent>
                    <w:p w14:paraId="2017E47E" w14:textId="291C1F5D" w:rsidR="00D43699" w:rsidRDefault="00D43699">
                      <w:r>
                        <w:t>Unemployment Rate from 1990 to 2013 – Seasonally Adjusted</w:t>
                      </w:r>
                    </w:p>
                  </w:txbxContent>
                </v:textbox>
                <w10:wrap type="square"/>
              </v:shape>
            </w:pict>
          </mc:Fallback>
        </mc:AlternateContent>
      </w:r>
    </w:p>
    <w:p w14:paraId="4AAB6289" w14:textId="7F9FE35A" w:rsidR="009709AD" w:rsidRDefault="006D0505" w:rsidP="00DB3F73">
      <w:pPr>
        <w:pStyle w:val="NoSpacing"/>
        <w:spacing w:line="276" w:lineRule="auto"/>
        <w:ind w:left="720"/>
        <w:rPr>
          <w:rFonts w:cs="Times New Roman"/>
          <w:bCs/>
          <w:color w:val="000000"/>
        </w:rPr>
      </w:pPr>
      <w:r>
        <w:rPr>
          <w:rFonts w:cs="Times New Roman"/>
          <w:bCs/>
          <w:noProof/>
          <w:color w:val="000000"/>
          <w:lang w:eastAsia="en-US"/>
        </w:rPr>
        <w:drawing>
          <wp:anchor distT="0" distB="0" distL="114300" distR="114300" simplePos="0" relativeHeight="251662336" behindDoc="1" locked="0" layoutInCell="1" allowOverlap="1" wp14:anchorId="33BF8152" wp14:editId="6608FEF0">
            <wp:simplePos x="0" y="0"/>
            <wp:positionH relativeFrom="column">
              <wp:posOffset>485775</wp:posOffset>
            </wp:positionH>
            <wp:positionV relativeFrom="paragraph">
              <wp:posOffset>315595</wp:posOffset>
            </wp:positionV>
            <wp:extent cx="4786630" cy="3019425"/>
            <wp:effectExtent l="0" t="0" r="0" b="9525"/>
            <wp:wrapTight wrapText="bothSides">
              <wp:wrapPolygon edited="0">
                <wp:start x="0" y="0"/>
                <wp:lineTo x="0" y="21532"/>
                <wp:lineTo x="21491" y="21532"/>
                <wp:lineTo x="21491" y="0"/>
                <wp:lineTo x="0" y="0"/>
              </wp:wrapPolygon>
            </wp:wrapTight>
            <wp:docPr id="14"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4786630" cy="301942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3226F6">
        <w:rPr>
          <w:rFonts w:cs="Times New Roman"/>
          <w:bCs/>
          <w:noProof/>
          <w:color w:val="000000"/>
          <w:lang w:eastAsia="en-US"/>
        </w:rPr>
        <mc:AlternateContent>
          <mc:Choice Requires="wps">
            <w:drawing>
              <wp:anchor distT="0" distB="0" distL="114300" distR="114300" simplePos="0" relativeHeight="251660288" behindDoc="0" locked="0" layoutInCell="1" allowOverlap="1" wp14:anchorId="23BC0E4A" wp14:editId="78DE8796">
                <wp:simplePos x="0" y="0"/>
                <wp:positionH relativeFrom="column">
                  <wp:posOffset>2292350</wp:posOffset>
                </wp:positionH>
                <wp:positionV relativeFrom="paragraph">
                  <wp:posOffset>3336925</wp:posOffset>
                </wp:positionV>
                <wp:extent cx="1295400" cy="368300"/>
                <wp:effectExtent l="0" t="0" r="0" b="12700"/>
                <wp:wrapSquare wrapText="bothSides"/>
                <wp:docPr id="17" name="Text Box 17"/>
                <wp:cNvGraphicFramePr/>
                <a:graphic xmlns:a="http://schemas.openxmlformats.org/drawingml/2006/main">
                  <a:graphicData uri="http://schemas.microsoft.com/office/word/2010/wordprocessingShape">
                    <wps:wsp>
                      <wps:cNvSpPr txBox="1"/>
                      <wps:spPr>
                        <a:xfrm>
                          <a:off x="0" y="0"/>
                          <a:ext cx="1295400" cy="368300"/>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722CFE1E" w14:textId="68D1802C" w:rsidR="00D43699" w:rsidRDefault="00D43699">
                            <w:r>
                              <w:t>Time (year)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3BC0E4A" id="Text Box 17" o:spid="_x0000_s1027" type="#_x0000_t202" style="position:absolute;left:0;text-align:left;margin-left:180.5pt;margin-top:262.75pt;width:102pt;height:29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qIRUqwIAAKwFAAAOAAAAZHJzL2Uyb0RvYy54bWysVE1v2zAMvQ/YfxB0T+2kTtsYdQo3RYYB&#10;xVqsHXpWZKkxJouapCTOhv33UbKdZt0uHXaxKfKJIh8/Lq/aRpGtsK4GXdDxSUqJ0ByqWj8X9Mvj&#10;cnRBifNMV0yBFgXdC0ev5u/fXe5MLiawBlUJS9CJdvnOFHTtvcmTxPG1aJg7ASM0GiXYhnk82uek&#10;smyH3huVTNL0LNmBrYwFLpxD7U1npPPoX0rB/Z2UTniiCoqx+fi18bsK32R+yfJny8y65n0Y7B+i&#10;aFit8dGDqxvmGdnY+g9XTc0tOJD+hEOTgJQ1FzEHzGacvsrmYc2MiLkgOc4caHL/zy3/tL23pK6w&#10;dueUaNZgjR5F68k1tARVyM/OuBxhDwaBvkU9Yge9Q2VIu5W2CX9MiKAdmd4f2A3eeLg0mU2zFE0c&#10;badnF6coo/vk5baxzn8Q0JAgFNRi9SKpbHvrfAcdIOExDctaqVhBpX9ToM9OI2ILdLdZjpGgGJAh&#10;plieH4vp+aQ8n85GZ+V0PMrG6cWoLNPJ6GZZpmWaLRez7PpnH+dwPwmUdKlHye+VCF6V/iwkkhkZ&#10;CIrYxmKhLNkybEDGudA+khcjRHRAScziLRd7fMwj5veWyx0jw8ug/eFyU2uwke9XYVdfh5Blh8ei&#10;HeUdRN+u2q6Lhs5YQbXHhrHQjZwzfFljVW+Z8/fM4oxhI+De8Hf4kQp2BYVeomQN9vvf9AGPrY9W&#10;SnY4swV13zbMCkrUR41DMRtnWRjyeMiwsHiwx5bVsUVvmgVgVca4oQyPYsB7NYjSQvOE66UMr6KJ&#10;aY5vF9QP4sJ3mwTXExdlGUE41ob5W/1geHAdihR69rF9Ytb0je2xkT7BMN0sf9XfHTbc1FBuPMg6&#10;Nn/guWO15x9XQhyffn2FnXN8jqiXJTv/BQAA//8DAFBLAwQUAAYACAAAACEAzgpS/t8AAAALAQAA&#10;DwAAAGRycy9kb3ducmV2LnhtbEyPQU/DMAyF70j7D5GRuLFkG6lGaTpNIK4gxobELWu8tqJxqiZb&#10;y7/HnOBm+z09f6/YTL4TFxxiG8jAYq5AIFXBtVQb2L8/365BxGTJ2S4QGvjGCJtydlXY3IWR3vCy&#10;S7XgEIq5NdCk1OdSxqpBb+M89EisncLgbeJ1qKUb7MjhvpNLpTLpbUv8obE9PjZYfe3O3sDh5fT5&#10;cade6yev+zFMSpK/l8bcXE/bBxAJp/Rnhl98RoeSmY7hTC6KzsAqW3CXZEAvtQbBDp1pvhx5WK80&#10;yLKQ/zuUPwAAAP//AwBQSwECLQAUAAYACAAAACEAtoM4kv4AAADhAQAAEwAAAAAAAAAAAAAAAAAA&#10;AAAAW0NvbnRlbnRfVHlwZXNdLnhtbFBLAQItABQABgAIAAAAIQA4/SH/1gAAAJQBAAALAAAAAAAA&#10;AAAAAAAAAC8BAABfcmVscy8ucmVsc1BLAQItABQABgAIAAAAIQAkqIRUqwIAAKwFAAAOAAAAAAAA&#10;AAAAAAAAAC4CAABkcnMvZTJvRG9jLnhtbFBLAQItABQABgAIAAAAIQDOClL+3wAAAAsBAAAPAAAA&#10;AAAAAAAAAAAAAAUFAABkcnMvZG93bnJldi54bWxQSwUGAAAAAAQABADzAAAAEQYAAAAA&#10;" filled="f" stroked="f">
                <v:textbox>
                  <w:txbxContent>
                    <w:p w14:paraId="722CFE1E" w14:textId="68D1802C" w:rsidR="00D43699" w:rsidRDefault="00D43699">
                      <w:r>
                        <w:t>Time (year)</w:t>
                      </w:r>
                    </w:p>
                  </w:txbxContent>
                </v:textbox>
                <w10:wrap type="square"/>
              </v:shape>
            </w:pict>
          </mc:Fallback>
        </mc:AlternateContent>
      </w:r>
      <w:r w:rsidR="003F4573">
        <w:rPr>
          <w:rFonts w:cs="Times New Roman"/>
          <w:bCs/>
          <w:noProof/>
          <w:color w:val="000000"/>
          <w:lang w:eastAsia="en-US"/>
        </w:rPr>
        <mc:AlternateContent>
          <mc:Choice Requires="wps">
            <w:drawing>
              <wp:anchor distT="0" distB="0" distL="114300" distR="114300" simplePos="0" relativeHeight="251661312" behindDoc="0" locked="0" layoutInCell="1" allowOverlap="1" wp14:anchorId="7DE56DCA" wp14:editId="27ADC21E">
                <wp:simplePos x="0" y="0"/>
                <wp:positionH relativeFrom="column">
                  <wp:posOffset>63500</wp:posOffset>
                </wp:positionH>
                <wp:positionV relativeFrom="paragraph">
                  <wp:posOffset>614680</wp:posOffset>
                </wp:positionV>
                <wp:extent cx="444500" cy="1498600"/>
                <wp:effectExtent l="0" t="0" r="0" b="0"/>
                <wp:wrapSquare wrapText="bothSides"/>
                <wp:docPr id="18" name="Text Box 18"/>
                <wp:cNvGraphicFramePr/>
                <a:graphic xmlns:a="http://schemas.openxmlformats.org/drawingml/2006/main">
                  <a:graphicData uri="http://schemas.microsoft.com/office/word/2010/wordprocessingShape">
                    <wps:wsp>
                      <wps:cNvSpPr txBox="1"/>
                      <wps:spPr>
                        <a:xfrm rot="10800000">
                          <a:off x="0" y="0"/>
                          <a:ext cx="444500" cy="1498600"/>
                        </a:xfrm>
                        <a:prstGeom prst="rect">
                          <a:avLst/>
                        </a:prstGeom>
                        <a:noFill/>
                        <a:ln>
                          <a:noFill/>
                        </a:ln>
                        <a:effectLst/>
                        <a:extLst>
                          <a:ext uri="{C572A759-6A51-4108-AA02-DFA0A04FC94B}">
                            <ma14:wrappingTextBox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Lst>
                      </wps:spPr>
                      <wps:style>
                        <a:lnRef idx="0">
                          <a:schemeClr val="accent1"/>
                        </a:lnRef>
                        <a:fillRef idx="0">
                          <a:schemeClr val="accent1"/>
                        </a:fillRef>
                        <a:effectRef idx="0">
                          <a:schemeClr val="accent1"/>
                        </a:effectRef>
                        <a:fontRef idx="minor">
                          <a:schemeClr val="dk1"/>
                        </a:fontRef>
                      </wps:style>
                      <wps:txbx>
                        <w:txbxContent>
                          <w:p w14:paraId="6FAFE220" w14:textId="2FF80AC7" w:rsidR="00D43699" w:rsidRDefault="00D43699">
                            <w:r>
                              <w:t>Unemployment rate</w:t>
                            </w:r>
                          </w:p>
                        </w:txbxContent>
                      </wps:txbx>
                      <wps:bodyPr rot="0" spcFirstLastPara="0" vertOverflow="overflow" horzOverflow="overflow" vert="eaVert"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DE56DCA" id="Text Box 18" o:spid="_x0000_s1028" type="#_x0000_t202" style="position:absolute;left:0;text-align:left;margin-left:5pt;margin-top:48.4pt;width:35pt;height:118pt;rotation:180;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AP4ttgIAAL0FAAAOAAAAZHJzL2Uyb0RvYy54bWysVFFv2jAQfp+0/2D5nSag0BbUUKVUTJOq&#10;tlq79dk4domW2J5tIKzaf99nhzDW7aXTeAjn8+fPd9+d7+KybWqyEdZVWuV0eJJSIhTXZaWec/r5&#10;cTE4p8R5pkpWayVyuhOOXs7ev7vYmqkY6ZWuS2EJSJSbbk1OV96baZI4vhINcyfaCIVNqW3DPJb2&#10;OSkt24K9qZNRmp4mW21LYzUXzsF73W3SWeSXUnB/J6UTntQ5RWw+fm38LsM3mV2w6bNlZlXxfRjs&#10;H6JoWKVw6YHqmnlG1rb6g6qpuNVOS3/CdZNoKSsuYg7IZpi+yuZhxYyIuUAcZw4yuf9Hy28395ZU&#10;JWqHSinWoEaPovXkSrcELuizNW4K2IMB0LfwA9v7HZwh7VbahlgNeYfpeRp+UQ3kRwCH8LuD2IGc&#10;w5ll2RgwwrE1zCbnp1jgtqQjC6TGOv9B6IYEI6cWxYysbHPjfAftIQGu9KKq61jQWv3mAGfnEbEj&#10;utNsikhgBmSIKVbrZT4+GxVn48ngtBgPBxmyGRRFOhpcL4q0SLPFfJJd/djH2Z9PgkKdEtHyu1oE&#10;1lp9EhLaRgWCI3a1mNeWbBj6kXEulI9axgiBDiiJLN5ycI+PecT83nK4U6S/WSt/ONxUStuo96uw&#10;y699yLLDo2hHeQfTt8s2NtWob5SlLnfon9giKLozfFGhqjfM+Xtm8eTgxBjxd/jIWm9zqvcWJStt&#10;v//NH/A5FewL/inZ4hHn1H1bMysoqT8qvJLJMMtA7OMiQ2mxsMc7y+MdtW7mGnUZxviiGfC+7k1p&#10;dfOEeVOEe7HFFEdsOcXtnTn33WjBvOKiKCII79wwf6MeDA/UoUyhax/bJ2bNvrU9WulW98+dTV91&#10;eIcNJ5Uu1l7LKrZ/ULrTdV8BzIj4gPbzLAyh43VE/Zq6s58AAAD//wMAUEsDBBQABgAIAAAAIQAR&#10;pxeq3QAAAAgBAAAPAAAAZHJzL2Rvd25yZXYueG1sTI9dS8NAEEXfBf/DMoJvdtcUSozZlCAURUTa&#10;VOjrNjtmg/sRs5s2/nunT/p4ucOdc8r17Cw74Rj74CXcLwQw9G3Qve8kfOw3dzmwmJTXygaPEn4w&#10;wrq6vipVocPZ7/DUpI7RiI+FkmBSGgrOY2vQqbgIA3rqPsPoVKI4dlyP6kzjzvJMiBV3qvf0wagB&#10;nwy2X83kJGzfD9+mzjbTs81e38RLWzf7w1bK25u5fgSWcE5/x3DBJ3SoiOkYJq8js5QFqSQJDysy&#10;oD6/5KOE5TLLgVcl/y9Q/QIAAP//AwBQSwECLQAUAAYACAAAACEAtoM4kv4AAADhAQAAEwAAAAAA&#10;AAAAAAAAAAAAAAAAW0NvbnRlbnRfVHlwZXNdLnhtbFBLAQItABQABgAIAAAAIQA4/SH/1gAAAJQB&#10;AAALAAAAAAAAAAAAAAAAAC8BAABfcmVscy8ucmVsc1BLAQItABQABgAIAAAAIQC8AP4ttgIAAL0F&#10;AAAOAAAAAAAAAAAAAAAAAC4CAABkcnMvZTJvRG9jLnhtbFBLAQItABQABgAIAAAAIQARpxeq3QAA&#10;AAgBAAAPAAAAAAAAAAAAAAAAABAFAABkcnMvZG93bnJldi54bWxQSwUGAAAAAAQABADzAAAAGgYA&#10;AAAA&#10;" filled="f" stroked="f">
                <v:textbox style="layout-flow:vertical-ideographic">
                  <w:txbxContent>
                    <w:p w14:paraId="6FAFE220" w14:textId="2FF80AC7" w:rsidR="00D43699" w:rsidRDefault="00D43699">
                      <w:r>
                        <w:t>Unemployment rate</w:t>
                      </w:r>
                    </w:p>
                  </w:txbxContent>
                </v:textbox>
                <w10:wrap type="square"/>
              </v:shape>
            </w:pict>
          </mc:Fallback>
        </mc:AlternateContent>
      </w:r>
    </w:p>
    <w:p w14:paraId="74C54353" w14:textId="69F1E30A" w:rsidR="003F4573" w:rsidRDefault="003F4573" w:rsidP="00DB3F73">
      <w:pPr>
        <w:pStyle w:val="NoSpacing"/>
        <w:spacing w:line="276" w:lineRule="auto"/>
        <w:ind w:left="720"/>
        <w:rPr>
          <w:rFonts w:cs="Times New Roman"/>
          <w:bCs/>
          <w:color w:val="000000"/>
        </w:rPr>
      </w:pPr>
    </w:p>
    <w:p w14:paraId="78A4FCBA" w14:textId="77777777" w:rsidR="006D0505" w:rsidRDefault="006D0505" w:rsidP="00DB3F73">
      <w:pPr>
        <w:pStyle w:val="NoSpacing"/>
        <w:spacing w:line="276" w:lineRule="auto"/>
        <w:ind w:left="720"/>
        <w:rPr>
          <w:rFonts w:cs="Times New Roman"/>
          <w:bCs/>
          <w:color w:val="000000"/>
        </w:rPr>
      </w:pPr>
    </w:p>
    <w:p w14:paraId="2B40231C" w14:textId="5D88461A" w:rsidR="00AA3E58" w:rsidRPr="006D0505" w:rsidRDefault="00C3626B" w:rsidP="006D0505">
      <w:pPr>
        <w:pStyle w:val="NoSpacing"/>
        <w:numPr>
          <w:ilvl w:val="0"/>
          <w:numId w:val="36"/>
        </w:numPr>
        <w:spacing w:line="276" w:lineRule="auto"/>
        <w:rPr>
          <w:rFonts w:cs="Times New Roman"/>
          <w:bCs/>
          <w:color w:val="000000"/>
        </w:rPr>
      </w:pPr>
      <w:r>
        <w:rPr>
          <w:rFonts w:cs="Times New Roman"/>
          <w:bCs/>
          <w:color w:val="000000"/>
        </w:rPr>
        <w:t>Below are</w:t>
      </w:r>
      <w:r w:rsidR="00544441">
        <w:rPr>
          <w:rFonts w:cs="Times New Roman"/>
          <w:bCs/>
          <w:color w:val="000000"/>
        </w:rPr>
        <w:t xml:space="preserve"> the temperatures in the United States on July 16, 2013 at 8 am EDT</w:t>
      </w:r>
      <w:r w:rsidR="00AA3E58">
        <w:rPr>
          <w:rFonts w:cs="Times New Roman"/>
          <w:bCs/>
          <w:color w:val="000000"/>
        </w:rPr>
        <w:t xml:space="preserve"> </w:t>
      </w:r>
      <w:r w:rsidR="00CA158A">
        <w:rPr>
          <w:rFonts w:cs="Times New Roman"/>
          <w:szCs w:val="32"/>
        </w:rPr>
        <w:t>(National Weather Service, 2013</w:t>
      </w:r>
      <w:r w:rsidR="00AA3E58" w:rsidRPr="00AA3E58">
        <w:rPr>
          <w:rFonts w:cs="Times New Roman"/>
          <w:szCs w:val="32"/>
        </w:rPr>
        <w:t>)</w:t>
      </w:r>
      <w:r w:rsidR="006C6093">
        <w:rPr>
          <w:rFonts w:cs="Times New Roman"/>
          <w:bCs/>
          <w:color w:val="000000"/>
        </w:rPr>
        <w:t>.</w:t>
      </w:r>
    </w:p>
    <w:p w14:paraId="7D2A7A8C" w14:textId="5F2AF009" w:rsidR="00AA3E58" w:rsidRDefault="00AA3E58" w:rsidP="00DB3F73">
      <w:pPr>
        <w:pStyle w:val="NoSpacing"/>
        <w:spacing w:line="276" w:lineRule="auto"/>
        <w:ind w:left="720" w:firstLine="720"/>
        <w:rPr>
          <w:rFonts w:cs="Times New Roman"/>
          <w:bCs/>
          <w:color w:val="000000"/>
        </w:rPr>
      </w:pPr>
      <w:r>
        <w:rPr>
          <w:rFonts w:cs="Times New Roman"/>
          <w:bCs/>
          <w:color w:val="000000"/>
        </w:rPr>
        <w:t xml:space="preserve">Temperature of </w:t>
      </w:r>
      <w:r w:rsidR="007F01D0">
        <w:rPr>
          <w:rFonts w:cs="Times New Roman"/>
          <w:bCs/>
          <w:color w:val="000000"/>
        </w:rPr>
        <w:t>U.S.</w:t>
      </w:r>
      <w:r>
        <w:rPr>
          <w:rFonts w:cs="Times New Roman"/>
          <w:bCs/>
          <w:color w:val="000000"/>
        </w:rPr>
        <w:t xml:space="preserve"> on July 16, 2013 at 8 am EDT.</w:t>
      </w:r>
    </w:p>
    <w:p w14:paraId="453A9915" w14:textId="371E26CF" w:rsidR="00544441" w:rsidRDefault="00544441" w:rsidP="00DB3F73">
      <w:pPr>
        <w:pStyle w:val="NoSpacing"/>
        <w:spacing w:line="276" w:lineRule="auto"/>
        <w:ind w:left="720"/>
        <w:rPr>
          <w:rFonts w:cs="Times New Roman"/>
          <w:bCs/>
          <w:color w:val="000000"/>
        </w:rPr>
      </w:pPr>
      <w:r>
        <w:rPr>
          <w:rFonts w:cs="Times New Roman"/>
          <w:bCs/>
          <w:noProof/>
          <w:color w:val="000000"/>
          <w:lang w:eastAsia="en-US"/>
        </w:rPr>
        <w:drawing>
          <wp:inline distT="0" distB="0" distL="0" distR="0" wp14:anchorId="690DDC01" wp14:editId="32FEEBB3">
            <wp:extent cx="3895725" cy="2672649"/>
            <wp:effectExtent l="0" t="0" r="0" b="0"/>
            <wp:docPr id="20"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3914461" cy="2685503"/>
                    </a:xfrm>
                    <a:prstGeom prst="rect">
                      <a:avLst/>
                    </a:prstGeom>
                    <a:noFill/>
                    <a:ln>
                      <a:noFill/>
                    </a:ln>
                  </pic:spPr>
                </pic:pic>
              </a:graphicData>
            </a:graphic>
          </wp:inline>
        </w:drawing>
      </w:r>
    </w:p>
    <w:p w14:paraId="491AF557" w14:textId="6190A3F5" w:rsidR="00544441" w:rsidRDefault="00544441" w:rsidP="00DB3F73">
      <w:pPr>
        <w:pStyle w:val="NoSpacing"/>
        <w:numPr>
          <w:ilvl w:val="0"/>
          <w:numId w:val="19"/>
        </w:numPr>
        <w:spacing w:line="276" w:lineRule="auto"/>
        <w:rPr>
          <w:rFonts w:cs="Times New Roman"/>
          <w:bCs/>
          <w:color w:val="000000"/>
        </w:rPr>
      </w:pPr>
      <w:r>
        <w:rPr>
          <w:rFonts w:cs="Times New Roman"/>
          <w:bCs/>
          <w:color w:val="000000"/>
        </w:rPr>
        <w:lastRenderedPageBreak/>
        <w:t>What temperature range did Arizona have on that day?</w:t>
      </w:r>
    </w:p>
    <w:p w14:paraId="35A2DCD5" w14:textId="5047D198" w:rsidR="00544441" w:rsidRDefault="00544441" w:rsidP="00DB3F73">
      <w:pPr>
        <w:pStyle w:val="NoSpacing"/>
        <w:numPr>
          <w:ilvl w:val="0"/>
          <w:numId w:val="19"/>
        </w:numPr>
        <w:spacing w:line="276" w:lineRule="auto"/>
        <w:rPr>
          <w:rFonts w:cs="Times New Roman"/>
          <w:bCs/>
          <w:color w:val="000000"/>
        </w:rPr>
      </w:pPr>
      <w:r>
        <w:rPr>
          <w:rFonts w:cs="Times New Roman"/>
          <w:bCs/>
          <w:color w:val="000000"/>
        </w:rPr>
        <w:t>What temperature range did Montana have on that day?</w:t>
      </w:r>
    </w:p>
    <w:p w14:paraId="72FF896B" w14:textId="60E31BB3" w:rsidR="00544441" w:rsidRDefault="00544441" w:rsidP="00DB3F73">
      <w:pPr>
        <w:pStyle w:val="NoSpacing"/>
        <w:numPr>
          <w:ilvl w:val="0"/>
          <w:numId w:val="19"/>
        </w:numPr>
        <w:spacing w:line="276" w:lineRule="auto"/>
        <w:rPr>
          <w:rFonts w:cs="Times New Roman"/>
          <w:bCs/>
          <w:color w:val="000000"/>
        </w:rPr>
      </w:pPr>
      <w:r>
        <w:rPr>
          <w:rFonts w:cs="Times New Roman"/>
          <w:bCs/>
          <w:color w:val="000000"/>
        </w:rPr>
        <w:t>What temperature range did Texas have on that day?</w:t>
      </w:r>
    </w:p>
    <w:p w14:paraId="74A2122E" w14:textId="77777777" w:rsidR="006D0505" w:rsidRDefault="006D0505" w:rsidP="006D0505">
      <w:pPr>
        <w:pStyle w:val="NoSpacing"/>
        <w:spacing w:line="276" w:lineRule="auto"/>
        <w:rPr>
          <w:rFonts w:cs="Times New Roman"/>
          <w:bCs/>
          <w:color w:val="000000"/>
        </w:rPr>
      </w:pPr>
    </w:p>
    <w:p w14:paraId="09792AA0" w14:textId="77777777" w:rsidR="006D0505" w:rsidRDefault="006D0505" w:rsidP="006D0505">
      <w:pPr>
        <w:pStyle w:val="NoSpacing"/>
        <w:spacing w:line="276" w:lineRule="auto"/>
        <w:rPr>
          <w:rFonts w:cs="Times New Roman"/>
          <w:bCs/>
          <w:color w:val="000000"/>
        </w:rPr>
      </w:pPr>
    </w:p>
    <w:p w14:paraId="596DF939" w14:textId="77777777" w:rsidR="006C6093" w:rsidRDefault="006C6093" w:rsidP="006D0505">
      <w:pPr>
        <w:pStyle w:val="NoSpacing"/>
        <w:spacing w:line="276" w:lineRule="auto"/>
        <w:rPr>
          <w:rFonts w:cs="Times New Roman"/>
          <w:bCs/>
          <w:color w:val="000000"/>
        </w:rPr>
      </w:pPr>
    </w:p>
    <w:p w14:paraId="0864E471" w14:textId="77777777" w:rsidR="006D0505" w:rsidRDefault="006D0505" w:rsidP="006D0505">
      <w:pPr>
        <w:pStyle w:val="NoSpacing"/>
        <w:numPr>
          <w:ilvl w:val="0"/>
          <w:numId w:val="36"/>
        </w:numPr>
        <w:spacing w:line="276" w:lineRule="auto"/>
        <w:rPr>
          <w:rFonts w:cs="Times New Roman"/>
          <w:bCs/>
          <w:color w:val="000000"/>
        </w:rPr>
      </w:pPr>
      <w:r>
        <w:rPr>
          <w:rFonts w:cs="Times New Roman"/>
          <w:bCs/>
          <w:color w:val="000000"/>
        </w:rPr>
        <w:t xml:space="preserve">The following graph is the salaries and unemployment rate for different levels of education. </w:t>
      </w:r>
      <w:r>
        <w:rPr>
          <w:rFonts w:cs="Times New Roman"/>
          <w:szCs w:val="32"/>
        </w:rPr>
        <w:t xml:space="preserve">("Employment Projections,” </w:t>
      </w:r>
      <w:proofErr w:type="spellStart"/>
      <w:r>
        <w:rPr>
          <w:rFonts w:cs="Times New Roman"/>
          <w:szCs w:val="32"/>
        </w:rPr>
        <w:t>n.d.</w:t>
      </w:r>
      <w:proofErr w:type="spellEnd"/>
      <w:r w:rsidRPr="00D27BF8">
        <w:rPr>
          <w:rFonts w:cs="Times New Roman"/>
          <w:szCs w:val="32"/>
        </w:rPr>
        <w:t xml:space="preserve">)  </w:t>
      </w:r>
      <w:r>
        <w:rPr>
          <w:rFonts w:cs="Times New Roman"/>
          <w:bCs/>
          <w:color w:val="000000"/>
        </w:rPr>
        <w:t>Describe in detail at least three observations you identify from the graph.</w:t>
      </w:r>
    </w:p>
    <w:p w14:paraId="219C6BE4" w14:textId="77777777" w:rsidR="006D0505" w:rsidRDefault="006D0505" w:rsidP="006D0505">
      <w:pPr>
        <w:pStyle w:val="NoSpacing"/>
        <w:spacing w:line="276" w:lineRule="auto"/>
        <w:ind w:left="360"/>
        <w:rPr>
          <w:rFonts w:cs="Times New Roman"/>
          <w:bCs/>
          <w:color w:val="000000"/>
        </w:rPr>
      </w:pPr>
    </w:p>
    <w:p w14:paraId="08E3BD15" w14:textId="77777777" w:rsidR="006D0505" w:rsidRDefault="006D0505" w:rsidP="006D0505">
      <w:pPr>
        <w:pStyle w:val="NoSpacing"/>
        <w:spacing w:line="276" w:lineRule="auto"/>
        <w:ind w:left="720"/>
        <w:rPr>
          <w:rFonts w:cs="Times New Roman"/>
          <w:bCs/>
          <w:color w:val="000000"/>
        </w:rPr>
      </w:pPr>
      <w:r>
        <w:rPr>
          <w:rFonts w:cs="Times New Roman"/>
          <w:bCs/>
          <w:noProof/>
          <w:color w:val="000000"/>
          <w:lang w:eastAsia="en-US"/>
        </w:rPr>
        <w:drawing>
          <wp:inline distT="0" distB="0" distL="0" distR="0" wp14:anchorId="23D98B66" wp14:editId="5277CFDB">
            <wp:extent cx="5393103" cy="2905125"/>
            <wp:effectExtent l="0" t="0" r="0" b="0"/>
            <wp:docPr id="19"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435876" cy="2928166"/>
                    </a:xfrm>
                    <a:prstGeom prst="rect">
                      <a:avLst/>
                    </a:prstGeom>
                    <a:noFill/>
                    <a:ln>
                      <a:noFill/>
                    </a:ln>
                  </pic:spPr>
                </pic:pic>
              </a:graphicData>
            </a:graphic>
          </wp:inline>
        </w:drawing>
      </w:r>
    </w:p>
    <w:p w14:paraId="08A05212" w14:textId="77777777" w:rsidR="006D0505" w:rsidRPr="00BC1C89" w:rsidRDefault="006D0505" w:rsidP="006D0505">
      <w:pPr>
        <w:pStyle w:val="NoSpacing"/>
        <w:spacing w:line="276" w:lineRule="auto"/>
        <w:rPr>
          <w:rFonts w:cs="Times New Roman"/>
          <w:bCs/>
          <w:color w:val="000000"/>
        </w:rPr>
      </w:pPr>
      <w:bookmarkStart w:id="0" w:name="_GoBack"/>
      <w:bookmarkEnd w:id="0"/>
    </w:p>
    <w:sectPr w:rsidR="006D0505" w:rsidRPr="00BC1C89" w:rsidSect="00297867">
      <w:headerReference w:type="even" r:id="rId35"/>
      <w:headerReference w:type="default" r:id="rId36"/>
      <w:footerReference w:type="even" r:id="rId37"/>
      <w:footerReference w:type="default" r:id="rId38"/>
      <w:pgSz w:w="12240" w:h="15840"/>
      <w:pgMar w:top="1440" w:right="1800" w:bottom="1440" w:left="1800" w:header="720" w:footer="720" w:gutter="0"/>
      <w:cols w:space="72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237AAF72" w14:textId="77777777" w:rsidR="000D4E59" w:rsidRDefault="000D4E59" w:rsidP="00343029">
      <w:pPr>
        <w:spacing w:after="0"/>
      </w:pPr>
      <w:r>
        <w:separator/>
      </w:r>
    </w:p>
  </w:endnote>
  <w:endnote w:type="continuationSeparator" w:id="0">
    <w:p w14:paraId="628FD078" w14:textId="77777777" w:rsidR="000D4E59" w:rsidRDefault="000D4E59" w:rsidP="00343029">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Times New Roman">
    <w:panose1 w:val="02020603050405020304"/>
    <w:charset w:val="00"/>
    <w:family w:val="roman"/>
    <w:pitch w:val="variable"/>
    <w:sig w:usb0="E0002AFF" w:usb1="C0007841" w:usb2="00000009" w:usb3="00000000" w:csb0="000001FF" w:csb1="00000000"/>
  </w:font>
  <w:font w:name="MS Mincho">
    <w:altName w:val="ＭＳ 明朝"/>
    <w:panose1 w:val="02020609040205080304"/>
    <w:charset w:val="80"/>
    <w:family w:val="modern"/>
    <w:pitch w:val="fixed"/>
    <w:sig w:usb0="E00002FF" w:usb1="6AC7FDFB" w:usb2="00000012" w:usb3="00000000" w:csb0="0002009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2FF" w:usb1="400004FF" w:usb2="00000000" w:usb3="00000000" w:csb0="0000019F" w:csb1="00000000"/>
  </w:font>
  <w:font w:name="Times">
    <w:panose1 w:val="02020603050405020304"/>
    <w:charset w:val="00"/>
    <w:family w:val="roman"/>
    <w:pitch w:val="variable"/>
    <w:sig w:usb0="E0002AFF" w:usb1="C0007841"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02FF" w:usb1="4000ACFF" w:usb2="00000001" w:usb3="00000000" w:csb0="0000019F" w:csb1="00000000"/>
  </w:font>
  <w:font w:name="MS Gothic">
    <w:altName w:val="ＭＳ ゴシック"/>
    <w:panose1 w:val="020B06090702050802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54FC930" w14:textId="49B986A1" w:rsidR="00D43699" w:rsidRDefault="00D43699">
    <w:pPr>
      <w:pStyle w:val="Footer"/>
    </w:pPr>
    <w:r>
      <w:t>________________________________________________________________________</w:t>
    </w:r>
  </w:p>
  <w:p w14:paraId="6C38AAE0" w14:textId="6E9F7FBF" w:rsidR="00D43699" w:rsidRDefault="00D43699">
    <w:pPr>
      <w:pStyle w:val="Footer"/>
    </w:pPr>
    <w:r>
      <w:t xml:space="preserve">Page </w:t>
    </w:r>
    <w:sdt>
      <w:sdtPr>
        <w:id w:val="1721551066"/>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sidR="000B2AF6">
          <w:rPr>
            <w:noProof/>
          </w:rPr>
          <w:t>36</w:t>
        </w:r>
        <w:r>
          <w:rPr>
            <w:noProof/>
          </w:rPr>
          <w:fldChar w:fldCharType="end"/>
        </w:r>
      </w:sdtContent>
    </w:sdt>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579171173"/>
      <w:docPartObj>
        <w:docPartGallery w:val="Page Numbers (Bottom of Page)"/>
        <w:docPartUnique/>
      </w:docPartObj>
    </w:sdtPr>
    <w:sdtEndPr>
      <w:rPr>
        <w:noProof/>
      </w:rPr>
    </w:sdtEndPr>
    <w:sdtContent>
      <w:p w14:paraId="7AD6081F" w14:textId="132E668B" w:rsidR="00D43699" w:rsidRDefault="00D43699" w:rsidP="00D43699">
        <w:pPr>
          <w:pStyle w:val="Footer"/>
          <w:jc w:val="right"/>
        </w:pPr>
        <w:r>
          <w:t>________________________________________________________________________</w:t>
        </w:r>
      </w:p>
      <w:p w14:paraId="276B0DC9" w14:textId="268942D7" w:rsidR="00D43699" w:rsidRPr="00825898" w:rsidRDefault="00D43699" w:rsidP="00825898">
        <w:pPr>
          <w:pStyle w:val="Footer"/>
          <w:jc w:val="right"/>
        </w:pPr>
        <w:r>
          <w:t xml:space="preserve">Page </w:t>
        </w:r>
        <w:r>
          <w:fldChar w:fldCharType="begin"/>
        </w:r>
        <w:r>
          <w:instrText xml:space="preserve"> PAGE   \* MERGEFORMAT </w:instrText>
        </w:r>
        <w:r>
          <w:fldChar w:fldCharType="separate"/>
        </w:r>
        <w:r w:rsidR="000B2AF6">
          <w:rPr>
            <w:noProof/>
          </w:rPr>
          <w:t>37</w:t>
        </w:r>
        <w:r>
          <w:rPr>
            <w:noProof/>
          </w:rPr>
          <w:fldChar w:fldCharType="end"/>
        </w:r>
      </w:p>
    </w:sdtContent>
  </w:sdt>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79CC3EE9" w14:textId="77777777" w:rsidR="000D4E59" w:rsidRDefault="000D4E59" w:rsidP="00343029">
      <w:pPr>
        <w:spacing w:after="0"/>
      </w:pPr>
      <w:r>
        <w:separator/>
      </w:r>
    </w:p>
  </w:footnote>
  <w:footnote w:type="continuationSeparator" w:id="0">
    <w:p w14:paraId="42AB26A7" w14:textId="77777777" w:rsidR="000D4E59" w:rsidRDefault="000D4E59" w:rsidP="00343029">
      <w:pPr>
        <w:spacing w:after="0"/>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267DCD11" w14:textId="61E6CEFC" w:rsidR="00D43699" w:rsidRPr="00D43699" w:rsidRDefault="00D43699" w:rsidP="00445460">
    <w:pPr>
      <w:pStyle w:val="Header"/>
      <w:rPr>
        <w:rFonts w:asciiTheme="majorHAnsi" w:hAnsiTheme="majorHAnsi"/>
        <w:b/>
        <w:sz w:val="20"/>
        <w:szCs w:val="20"/>
      </w:rPr>
    </w:pPr>
    <w:r w:rsidRPr="00825898">
      <w:rPr>
        <w:b/>
      </w:rPr>
      <w:t>Chapter 1: Statistics: Part 1</w:t>
    </w:r>
    <w:r>
      <w:rPr>
        <w:rFonts w:asciiTheme="majorHAnsi" w:hAnsiTheme="majorHAnsi"/>
        <w:b/>
        <w:sz w:val="20"/>
        <w:szCs w:val="20"/>
      </w:rPr>
      <w:br/>
    </w:r>
    <w:r>
      <w:t>________________________________________________________________________</w:t>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EA11992" w14:textId="38032A65" w:rsidR="00D43699" w:rsidRPr="00825898" w:rsidRDefault="00D43699" w:rsidP="00825898">
    <w:pPr>
      <w:pStyle w:val="Header"/>
      <w:jc w:val="right"/>
      <w:rPr>
        <w:rFonts w:asciiTheme="majorHAnsi" w:hAnsiTheme="majorHAnsi"/>
        <w:b/>
        <w:sz w:val="20"/>
        <w:szCs w:val="20"/>
      </w:rPr>
    </w:pPr>
    <w:r w:rsidRPr="00825898">
      <w:rPr>
        <w:b/>
      </w:rPr>
      <w:t>Chapter 1: Statistics: Part 1</w:t>
    </w:r>
    <w:r>
      <w:rPr>
        <w:b/>
      </w:rPr>
      <w:br/>
      <w:t>________________________________________________________________________</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19975B1"/>
    <w:multiLevelType w:val="hybridMultilevel"/>
    <w:tmpl w:val="48288BEE"/>
    <w:lvl w:ilvl="0" w:tplc="CECE7126">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 w15:restartNumberingAfterBreak="0">
    <w:nsid w:val="020647D6"/>
    <w:multiLevelType w:val="hybridMultilevel"/>
    <w:tmpl w:val="86AC1136"/>
    <w:lvl w:ilvl="0" w:tplc="C3AAC406">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 w15:restartNumberingAfterBreak="0">
    <w:nsid w:val="096B770F"/>
    <w:multiLevelType w:val="hybridMultilevel"/>
    <w:tmpl w:val="0BA06BC4"/>
    <w:lvl w:ilvl="0" w:tplc="60260DAE">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E20139A"/>
    <w:multiLevelType w:val="hybridMultilevel"/>
    <w:tmpl w:val="0464D586"/>
    <w:lvl w:ilvl="0" w:tplc="03D42208">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 w15:restartNumberingAfterBreak="0">
    <w:nsid w:val="11C32B5B"/>
    <w:multiLevelType w:val="hybridMultilevel"/>
    <w:tmpl w:val="A702A74A"/>
    <w:lvl w:ilvl="0" w:tplc="A78ACA62">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5" w15:restartNumberingAfterBreak="0">
    <w:nsid w:val="140831A2"/>
    <w:multiLevelType w:val="hybridMultilevel"/>
    <w:tmpl w:val="34E0BCC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6881A54"/>
    <w:multiLevelType w:val="hybridMultilevel"/>
    <w:tmpl w:val="4176B730"/>
    <w:lvl w:ilvl="0" w:tplc="CD6EA4F8">
      <w:start w:val="1"/>
      <w:numFmt w:val="lowerLetter"/>
      <w:lvlText w:val="%1.)"/>
      <w:lvlJc w:val="left"/>
      <w:pPr>
        <w:ind w:left="1080" w:hanging="360"/>
      </w:pPr>
      <w:rPr>
        <w:rFonts w:hint="default"/>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7" w15:restartNumberingAfterBreak="0">
    <w:nsid w:val="168E7685"/>
    <w:multiLevelType w:val="hybridMultilevel"/>
    <w:tmpl w:val="9E94FCC2"/>
    <w:lvl w:ilvl="0" w:tplc="AFCA6106">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 w15:restartNumberingAfterBreak="0">
    <w:nsid w:val="18036B07"/>
    <w:multiLevelType w:val="hybridMultilevel"/>
    <w:tmpl w:val="BAC25F2A"/>
    <w:lvl w:ilvl="0" w:tplc="4154A322">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15:restartNumberingAfterBreak="0">
    <w:nsid w:val="18164AB8"/>
    <w:multiLevelType w:val="hybridMultilevel"/>
    <w:tmpl w:val="8144A746"/>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19D5397F"/>
    <w:multiLevelType w:val="hybridMultilevel"/>
    <w:tmpl w:val="D4F8D128"/>
    <w:lvl w:ilvl="0" w:tplc="98E89034">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1" w15:restartNumberingAfterBreak="0">
    <w:nsid w:val="1AE74202"/>
    <w:multiLevelType w:val="hybridMultilevel"/>
    <w:tmpl w:val="09DCAFB2"/>
    <w:lvl w:ilvl="0" w:tplc="C9428ADC">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2" w15:restartNumberingAfterBreak="0">
    <w:nsid w:val="1F941DF2"/>
    <w:multiLevelType w:val="hybridMultilevel"/>
    <w:tmpl w:val="1BA883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2377479C"/>
    <w:multiLevelType w:val="hybridMultilevel"/>
    <w:tmpl w:val="57607756"/>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ACD2C82"/>
    <w:multiLevelType w:val="hybridMultilevel"/>
    <w:tmpl w:val="5BECEEFE"/>
    <w:lvl w:ilvl="0" w:tplc="04090019">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DC478B8"/>
    <w:multiLevelType w:val="hybridMultilevel"/>
    <w:tmpl w:val="F6107228"/>
    <w:lvl w:ilvl="0" w:tplc="D8F6E24A">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6" w15:restartNumberingAfterBreak="0">
    <w:nsid w:val="3006171F"/>
    <w:multiLevelType w:val="hybridMultilevel"/>
    <w:tmpl w:val="869ECDA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7" w15:restartNumberingAfterBreak="0">
    <w:nsid w:val="39BD4018"/>
    <w:multiLevelType w:val="hybridMultilevel"/>
    <w:tmpl w:val="CE505EEA"/>
    <w:lvl w:ilvl="0" w:tplc="6E2872B4">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8" w15:restartNumberingAfterBreak="0">
    <w:nsid w:val="3B184047"/>
    <w:multiLevelType w:val="hybridMultilevel"/>
    <w:tmpl w:val="4A481BFE"/>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41A6439D"/>
    <w:multiLevelType w:val="hybridMultilevel"/>
    <w:tmpl w:val="4B90269E"/>
    <w:lvl w:ilvl="0" w:tplc="EA52D384">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0" w15:restartNumberingAfterBreak="0">
    <w:nsid w:val="42073F1A"/>
    <w:multiLevelType w:val="hybridMultilevel"/>
    <w:tmpl w:val="2FAADD76"/>
    <w:lvl w:ilvl="0" w:tplc="4D788A0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1" w15:restartNumberingAfterBreak="0">
    <w:nsid w:val="42527674"/>
    <w:multiLevelType w:val="hybridMultilevel"/>
    <w:tmpl w:val="6996FDCA"/>
    <w:lvl w:ilvl="0" w:tplc="F28EDE48">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2" w15:restartNumberingAfterBreak="0">
    <w:nsid w:val="4488554F"/>
    <w:multiLevelType w:val="hybridMultilevel"/>
    <w:tmpl w:val="CB4A5C2E"/>
    <w:lvl w:ilvl="0" w:tplc="ADF8A3D4">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3" w15:restartNumberingAfterBreak="0">
    <w:nsid w:val="4758470F"/>
    <w:multiLevelType w:val="hybridMultilevel"/>
    <w:tmpl w:val="E32EDE64"/>
    <w:lvl w:ilvl="0" w:tplc="165ACA56">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4" w15:restartNumberingAfterBreak="0">
    <w:nsid w:val="49C7252B"/>
    <w:multiLevelType w:val="hybridMultilevel"/>
    <w:tmpl w:val="586A349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4E154A4B"/>
    <w:multiLevelType w:val="hybridMultilevel"/>
    <w:tmpl w:val="C5364BF6"/>
    <w:lvl w:ilvl="0" w:tplc="989E63CA">
      <w:start w:val="1"/>
      <w:numFmt w:val="lowerLetter"/>
      <w:lvlText w:val="%1."/>
      <w:lvlJc w:val="left"/>
      <w:pPr>
        <w:ind w:left="1080" w:hanging="360"/>
      </w:pPr>
      <w:rPr>
        <w:rFonts w:ascii="Times New Roman" w:eastAsiaTheme="minorEastAsia" w:hAnsi="Times New Roman" w:cs="Times New Roman"/>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6" w15:restartNumberingAfterBreak="0">
    <w:nsid w:val="4E2B1A50"/>
    <w:multiLevelType w:val="hybridMultilevel"/>
    <w:tmpl w:val="B6A445DA"/>
    <w:lvl w:ilvl="0" w:tplc="DA56BD68">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7" w15:restartNumberingAfterBreak="0">
    <w:nsid w:val="4EF14922"/>
    <w:multiLevelType w:val="hybridMultilevel"/>
    <w:tmpl w:val="24C4B8FC"/>
    <w:lvl w:ilvl="0" w:tplc="A0B014D2">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8" w15:restartNumberingAfterBreak="0">
    <w:nsid w:val="59AD7F65"/>
    <w:multiLevelType w:val="hybridMultilevel"/>
    <w:tmpl w:val="639A64DE"/>
    <w:lvl w:ilvl="0" w:tplc="DF4872CC">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9" w15:restartNumberingAfterBreak="0">
    <w:nsid w:val="5C3F1B4A"/>
    <w:multiLevelType w:val="hybridMultilevel"/>
    <w:tmpl w:val="DF74EFC4"/>
    <w:lvl w:ilvl="0" w:tplc="F272C1EA">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0" w15:restartNumberingAfterBreak="0">
    <w:nsid w:val="683B76E9"/>
    <w:multiLevelType w:val="hybridMultilevel"/>
    <w:tmpl w:val="A5B453F6"/>
    <w:lvl w:ilvl="0" w:tplc="D456977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1" w15:restartNumberingAfterBreak="0">
    <w:nsid w:val="6E1C6897"/>
    <w:multiLevelType w:val="hybridMultilevel"/>
    <w:tmpl w:val="95B6DEE2"/>
    <w:lvl w:ilvl="0" w:tplc="93DCEA00">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2" w15:restartNumberingAfterBreak="0">
    <w:nsid w:val="6F2E0068"/>
    <w:multiLevelType w:val="hybridMultilevel"/>
    <w:tmpl w:val="3FFACD8A"/>
    <w:lvl w:ilvl="0" w:tplc="2A38350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F334615"/>
    <w:multiLevelType w:val="hybridMultilevel"/>
    <w:tmpl w:val="72686254"/>
    <w:lvl w:ilvl="0" w:tplc="2214C314">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4" w15:restartNumberingAfterBreak="0">
    <w:nsid w:val="70617817"/>
    <w:multiLevelType w:val="hybridMultilevel"/>
    <w:tmpl w:val="FA8C89E8"/>
    <w:lvl w:ilvl="0" w:tplc="0409000F">
      <w:start w:val="1"/>
      <w:numFmt w:val="decimal"/>
      <w:lvlText w:val="%1."/>
      <w:lvlJc w:val="left"/>
      <w:pPr>
        <w:ind w:left="720" w:hanging="360"/>
      </w:pPr>
      <w:rPr>
        <w:rFonts w:hint="default"/>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2CF2D3F"/>
    <w:multiLevelType w:val="hybridMultilevel"/>
    <w:tmpl w:val="F4ACFD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3E60195"/>
    <w:multiLevelType w:val="hybridMultilevel"/>
    <w:tmpl w:val="E164480E"/>
    <w:lvl w:ilvl="0" w:tplc="C0B8F898">
      <w:start w:val="1"/>
      <w:numFmt w:val="lowerLetter"/>
      <w:lvlText w:val="%1."/>
      <w:lvlJc w:val="left"/>
      <w:pPr>
        <w:ind w:left="1440" w:hanging="360"/>
      </w:pPr>
      <w:rPr>
        <w:rFonts w:ascii="Times New Roman" w:eastAsiaTheme="minorEastAsia" w:hAnsi="Times New Roman" w:cs="Times New Roman"/>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7" w15:restartNumberingAfterBreak="0">
    <w:nsid w:val="7CAA5780"/>
    <w:multiLevelType w:val="hybridMultilevel"/>
    <w:tmpl w:val="3DE039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7EBE03F8"/>
    <w:multiLevelType w:val="hybridMultilevel"/>
    <w:tmpl w:val="90B04BBA"/>
    <w:lvl w:ilvl="0" w:tplc="7B0873AC">
      <w:start w:val="1"/>
      <w:numFmt w:val="lowerLetter"/>
      <w:lvlText w:val="%1."/>
      <w:lvlJc w:val="left"/>
      <w:pPr>
        <w:ind w:left="1440" w:hanging="360"/>
      </w:pPr>
      <w:rPr>
        <w:rFonts w:ascii="Times New Roman" w:eastAsiaTheme="minorEastAsia" w:hAnsi="Times New Roman" w:cs="Times New Roman"/>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num w:numId="1">
    <w:abstractNumId w:val="6"/>
  </w:num>
  <w:num w:numId="2">
    <w:abstractNumId w:val="28"/>
  </w:num>
  <w:num w:numId="3">
    <w:abstractNumId w:val="4"/>
  </w:num>
  <w:num w:numId="4">
    <w:abstractNumId w:val="18"/>
  </w:num>
  <w:num w:numId="5">
    <w:abstractNumId w:val="29"/>
  </w:num>
  <w:num w:numId="6">
    <w:abstractNumId w:val="30"/>
  </w:num>
  <w:num w:numId="7">
    <w:abstractNumId w:val="0"/>
  </w:num>
  <w:num w:numId="8">
    <w:abstractNumId w:val="19"/>
  </w:num>
  <w:num w:numId="9">
    <w:abstractNumId w:val="32"/>
  </w:num>
  <w:num w:numId="10">
    <w:abstractNumId w:val="24"/>
  </w:num>
  <w:num w:numId="11">
    <w:abstractNumId w:val="5"/>
  </w:num>
  <w:num w:numId="12">
    <w:abstractNumId w:val="9"/>
  </w:num>
  <w:num w:numId="13">
    <w:abstractNumId w:val="16"/>
  </w:num>
  <w:num w:numId="14">
    <w:abstractNumId w:val="37"/>
  </w:num>
  <w:num w:numId="15">
    <w:abstractNumId w:val="35"/>
  </w:num>
  <w:num w:numId="16">
    <w:abstractNumId w:val="2"/>
  </w:num>
  <w:num w:numId="17">
    <w:abstractNumId w:val="36"/>
  </w:num>
  <w:num w:numId="18">
    <w:abstractNumId w:val="26"/>
  </w:num>
  <w:num w:numId="19">
    <w:abstractNumId w:val="11"/>
  </w:num>
  <w:num w:numId="20">
    <w:abstractNumId w:val="15"/>
  </w:num>
  <w:num w:numId="21">
    <w:abstractNumId w:val="21"/>
  </w:num>
  <w:num w:numId="22">
    <w:abstractNumId w:val="25"/>
  </w:num>
  <w:num w:numId="23">
    <w:abstractNumId w:val="38"/>
  </w:num>
  <w:num w:numId="24">
    <w:abstractNumId w:val="8"/>
  </w:num>
  <w:num w:numId="25">
    <w:abstractNumId w:val="22"/>
  </w:num>
  <w:num w:numId="26">
    <w:abstractNumId w:val="3"/>
  </w:num>
  <w:num w:numId="27">
    <w:abstractNumId w:val="10"/>
  </w:num>
  <w:num w:numId="28">
    <w:abstractNumId w:val="1"/>
  </w:num>
  <w:num w:numId="29">
    <w:abstractNumId w:val="7"/>
  </w:num>
  <w:num w:numId="30">
    <w:abstractNumId w:val="17"/>
  </w:num>
  <w:num w:numId="31">
    <w:abstractNumId w:val="20"/>
  </w:num>
  <w:num w:numId="32">
    <w:abstractNumId w:val="31"/>
  </w:num>
  <w:num w:numId="33">
    <w:abstractNumId w:val="14"/>
  </w:num>
  <w:num w:numId="34">
    <w:abstractNumId w:val="12"/>
  </w:num>
  <w:num w:numId="35">
    <w:abstractNumId w:val="27"/>
  </w:num>
  <w:num w:numId="36">
    <w:abstractNumId w:val="34"/>
  </w:num>
  <w:num w:numId="37">
    <w:abstractNumId w:val="33"/>
  </w:num>
  <w:num w:numId="38">
    <w:abstractNumId w:val="13"/>
  </w:num>
  <w:num w:numId="39">
    <w:abstractNumId w:val="2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embedSystemFonts/>
  <w:proofState w:spelling="clean" w:grammar="clean"/>
  <w:defaultTabStop w:val="720"/>
  <w:evenAndOddHeaders/>
  <w:drawingGridHorizontalSpacing w:val="360"/>
  <w:drawingGridVerticalSpacing w:val="360"/>
  <w:displayHorizontalDrawingGridEvery w:val="0"/>
  <w:displayVerticalDrawingGridEvery w:val="0"/>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083AA0"/>
    <w:rsid w:val="0000489B"/>
    <w:rsid w:val="00005449"/>
    <w:rsid w:val="0000580B"/>
    <w:rsid w:val="000077B2"/>
    <w:rsid w:val="000240E7"/>
    <w:rsid w:val="00026C08"/>
    <w:rsid w:val="0003127C"/>
    <w:rsid w:val="0003798E"/>
    <w:rsid w:val="00043E23"/>
    <w:rsid w:val="000457DE"/>
    <w:rsid w:val="00071E27"/>
    <w:rsid w:val="00073657"/>
    <w:rsid w:val="0007533D"/>
    <w:rsid w:val="00083AA0"/>
    <w:rsid w:val="000842BF"/>
    <w:rsid w:val="00084606"/>
    <w:rsid w:val="000924C2"/>
    <w:rsid w:val="000A0FE1"/>
    <w:rsid w:val="000B03F5"/>
    <w:rsid w:val="000B2330"/>
    <w:rsid w:val="000B2AF6"/>
    <w:rsid w:val="000B4F73"/>
    <w:rsid w:val="000B54F4"/>
    <w:rsid w:val="000C59FD"/>
    <w:rsid w:val="000D4D1F"/>
    <w:rsid w:val="000D4E59"/>
    <w:rsid w:val="000F127D"/>
    <w:rsid w:val="000F3AA4"/>
    <w:rsid w:val="00105B4C"/>
    <w:rsid w:val="00120EE6"/>
    <w:rsid w:val="001227E2"/>
    <w:rsid w:val="0012367E"/>
    <w:rsid w:val="00132F4E"/>
    <w:rsid w:val="00161D33"/>
    <w:rsid w:val="00171E30"/>
    <w:rsid w:val="001977F5"/>
    <w:rsid w:val="001B39EF"/>
    <w:rsid w:val="001B5523"/>
    <w:rsid w:val="001B7B3E"/>
    <w:rsid w:val="001C1338"/>
    <w:rsid w:val="001D0ECA"/>
    <w:rsid w:val="001D2B0D"/>
    <w:rsid w:val="001D6A27"/>
    <w:rsid w:val="001F4082"/>
    <w:rsid w:val="001F58A0"/>
    <w:rsid w:val="002011C6"/>
    <w:rsid w:val="002036AC"/>
    <w:rsid w:val="00206862"/>
    <w:rsid w:val="0021285D"/>
    <w:rsid w:val="00216042"/>
    <w:rsid w:val="0022267F"/>
    <w:rsid w:val="002352D3"/>
    <w:rsid w:val="002471AE"/>
    <w:rsid w:val="00253A04"/>
    <w:rsid w:val="002557C1"/>
    <w:rsid w:val="00267FF8"/>
    <w:rsid w:val="00272814"/>
    <w:rsid w:val="00294F62"/>
    <w:rsid w:val="00297867"/>
    <w:rsid w:val="002A3933"/>
    <w:rsid w:val="002A4871"/>
    <w:rsid w:val="002B1DB6"/>
    <w:rsid w:val="002E453A"/>
    <w:rsid w:val="002F2695"/>
    <w:rsid w:val="002F40AE"/>
    <w:rsid w:val="00313449"/>
    <w:rsid w:val="00314AAD"/>
    <w:rsid w:val="003163FB"/>
    <w:rsid w:val="003226F6"/>
    <w:rsid w:val="00330209"/>
    <w:rsid w:val="00337876"/>
    <w:rsid w:val="00341DEA"/>
    <w:rsid w:val="00343029"/>
    <w:rsid w:val="00344DAD"/>
    <w:rsid w:val="0035450A"/>
    <w:rsid w:val="0038362B"/>
    <w:rsid w:val="0039150C"/>
    <w:rsid w:val="003A714D"/>
    <w:rsid w:val="003B523B"/>
    <w:rsid w:val="003D4E90"/>
    <w:rsid w:val="003E4EFD"/>
    <w:rsid w:val="003E557E"/>
    <w:rsid w:val="003E584F"/>
    <w:rsid w:val="003F4573"/>
    <w:rsid w:val="004261EC"/>
    <w:rsid w:val="00435D9E"/>
    <w:rsid w:val="00445460"/>
    <w:rsid w:val="00472D82"/>
    <w:rsid w:val="004760CB"/>
    <w:rsid w:val="004775E6"/>
    <w:rsid w:val="00491027"/>
    <w:rsid w:val="00492128"/>
    <w:rsid w:val="00497755"/>
    <w:rsid w:val="004A2ED6"/>
    <w:rsid w:val="004A6E93"/>
    <w:rsid w:val="004B2A53"/>
    <w:rsid w:val="004B3AD1"/>
    <w:rsid w:val="004B5F1A"/>
    <w:rsid w:val="004B7064"/>
    <w:rsid w:val="004C59EA"/>
    <w:rsid w:val="004C7549"/>
    <w:rsid w:val="004D1348"/>
    <w:rsid w:val="004E33E6"/>
    <w:rsid w:val="004E6B9A"/>
    <w:rsid w:val="005421CC"/>
    <w:rsid w:val="00544441"/>
    <w:rsid w:val="00550243"/>
    <w:rsid w:val="0055042E"/>
    <w:rsid w:val="00555EE1"/>
    <w:rsid w:val="0055634C"/>
    <w:rsid w:val="00564A66"/>
    <w:rsid w:val="00567B67"/>
    <w:rsid w:val="00585042"/>
    <w:rsid w:val="005A52A9"/>
    <w:rsid w:val="005B137B"/>
    <w:rsid w:val="005B76BA"/>
    <w:rsid w:val="005C6FEF"/>
    <w:rsid w:val="005D0C1C"/>
    <w:rsid w:val="005E26B0"/>
    <w:rsid w:val="005F0DD7"/>
    <w:rsid w:val="005F4DEC"/>
    <w:rsid w:val="005F6BD2"/>
    <w:rsid w:val="00611651"/>
    <w:rsid w:val="00614998"/>
    <w:rsid w:val="0062407F"/>
    <w:rsid w:val="00635301"/>
    <w:rsid w:val="0065415A"/>
    <w:rsid w:val="00661066"/>
    <w:rsid w:val="00673873"/>
    <w:rsid w:val="00682C08"/>
    <w:rsid w:val="00696FDB"/>
    <w:rsid w:val="006C6093"/>
    <w:rsid w:val="006C75B6"/>
    <w:rsid w:val="006D0505"/>
    <w:rsid w:val="006D53CF"/>
    <w:rsid w:val="006D66B7"/>
    <w:rsid w:val="006F5377"/>
    <w:rsid w:val="007019C7"/>
    <w:rsid w:val="0070327F"/>
    <w:rsid w:val="00706FE1"/>
    <w:rsid w:val="0071029C"/>
    <w:rsid w:val="007134CD"/>
    <w:rsid w:val="00720DD8"/>
    <w:rsid w:val="007230A0"/>
    <w:rsid w:val="007234DD"/>
    <w:rsid w:val="00731721"/>
    <w:rsid w:val="0075026D"/>
    <w:rsid w:val="00774776"/>
    <w:rsid w:val="00786BC4"/>
    <w:rsid w:val="007872F7"/>
    <w:rsid w:val="007911FF"/>
    <w:rsid w:val="00796E1E"/>
    <w:rsid w:val="007A766C"/>
    <w:rsid w:val="007B4D79"/>
    <w:rsid w:val="007D2630"/>
    <w:rsid w:val="007D3B9D"/>
    <w:rsid w:val="007E4BAE"/>
    <w:rsid w:val="007E6213"/>
    <w:rsid w:val="007F01D0"/>
    <w:rsid w:val="00804263"/>
    <w:rsid w:val="008079E3"/>
    <w:rsid w:val="008145F3"/>
    <w:rsid w:val="00820886"/>
    <w:rsid w:val="008211A0"/>
    <w:rsid w:val="00821742"/>
    <w:rsid w:val="00825898"/>
    <w:rsid w:val="00825ED0"/>
    <w:rsid w:val="00826AFA"/>
    <w:rsid w:val="00830C99"/>
    <w:rsid w:val="0083144C"/>
    <w:rsid w:val="00837B06"/>
    <w:rsid w:val="00850A10"/>
    <w:rsid w:val="008705C6"/>
    <w:rsid w:val="0087343E"/>
    <w:rsid w:val="008766D8"/>
    <w:rsid w:val="008969DC"/>
    <w:rsid w:val="008A2E00"/>
    <w:rsid w:val="008A3F43"/>
    <w:rsid w:val="008A4179"/>
    <w:rsid w:val="008A55AB"/>
    <w:rsid w:val="008B1585"/>
    <w:rsid w:val="008B5396"/>
    <w:rsid w:val="008C1D8B"/>
    <w:rsid w:val="008E2EEA"/>
    <w:rsid w:val="008F1F2C"/>
    <w:rsid w:val="008F3E5F"/>
    <w:rsid w:val="008F4366"/>
    <w:rsid w:val="008F78E9"/>
    <w:rsid w:val="00900135"/>
    <w:rsid w:val="00915C2F"/>
    <w:rsid w:val="009238C6"/>
    <w:rsid w:val="00925552"/>
    <w:rsid w:val="00933E22"/>
    <w:rsid w:val="00937239"/>
    <w:rsid w:val="00937CA2"/>
    <w:rsid w:val="0094305E"/>
    <w:rsid w:val="00943287"/>
    <w:rsid w:val="0095297D"/>
    <w:rsid w:val="00965D85"/>
    <w:rsid w:val="009709AD"/>
    <w:rsid w:val="00976112"/>
    <w:rsid w:val="00986534"/>
    <w:rsid w:val="0098677E"/>
    <w:rsid w:val="00987635"/>
    <w:rsid w:val="009975E1"/>
    <w:rsid w:val="009B0E31"/>
    <w:rsid w:val="009B1880"/>
    <w:rsid w:val="009B46C2"/>
    <w:rsid w:val="009B5224"/>
    <w:rsid w:val="009B6097"/>
    <w:rsid w:val="009C063F"/>
    <w:rsid w:val="009C445D"/>
    <w:rsid w:val="009D0B18"/>
    <w:rsid w:val="009D0DEB"/>
    <w:rsid w:val="009D195E"/>
    <w:rsid w:val="009D3179"/>
    <w:rsid w:val="009E04DF"/>
    <w:rsid w:val="009E1D7B"/>
    <w:rsid w:val="009E238E"/>
    <w:rsid w:val="009E424A"/>
    <w:rsid w:val="009F170F"/>
    <w:rsid w:val="009F3643"/>
    <w:rsid w:val="009F49F6"/>
    <w:rsid w:val="00A167B2"/>
    <w:rsid w:val="00A3230A"/>
    <w:rsid w:val="00A354BD"/>
    <w:rsid w:val="00A41A91"/>
    <w:rsid w:val="00A42F00"/>
    <w:rsid w:val="00A508C3"/>
    <w:rsid w:val="00A53865"/>
    <w:rsid w:val="00A56B0F"/>
    <w:rsid w:val="00A62C90"/>
    <w:rsid w:val="00A84EEF"/>
    <w:rsid w:val="00A854F1"/>
    <w:rsid w:val="00A93715"/>
    <w:rsid w:val="00AA3E58"/>
    <w:rsid w:val="00AA5775"/>
    <w:rsid w:val="00AC1A3C"/>
    <w:rsid w:val="00AC2BD4"/>
    <w:rsid w:val="00AD2C73"/>
    <w:rsid w:val="00AE4AC3"/>
    <w:rsid w:val="00AF2C17"/>
    <w:rsid w:val="00B11B5D"/>
    <w:rsid w:val="00B12C9F"/>
    <w:rsid w:val="00B22DCC"/>
    <w:rsid w:val="00B26784"/>
    <w:rsid w:val="00B510D1"/>
    <w:rsid w:val="00B53E03"/>
    <w:rsid w:val="00B67C39"/>
    <w:rsid w:val="00B749A0"/>
    <w:rsid w:val="00B81A2D"/>
    <w:rsid w:val="00B81FC3"/>
    <w:rsid w:val="00B83169"/>
    <w:rsid w:val="00B973DB"/>
    <w:rsid w:val="00BA4AF6"/>
    <w:rsid w:val="00BB0AE3"/>
    <w:rsid w:val="00BC1C89"/>
    <w:rsid w:val="00BD046B"/>
    <w:rsid w:val="00BE04B0"/>
    <w:rsid w:val="00BE3F4D"/>
    <w:rsid w:val="00BF376F"/>
    <w:rsid w:val="00C050D0"/>
    <w:rsid w:val="00C10D05"/>
    <w:rsid w:val="00C32AE4"/>
    <w:rsid w:val="00C3626B"/>
    <w:rsid w:val="00C417E9"/>
    <w:rsid w:val="00C55BF0"/>
    <w:rsid w:val="00C661C7"/>
    <w:rsid w:val="00C72A20"/>
    <w:rsid w:val="00C7614A"/>
    <w:rsid w:val="00C87DA0"/>
    <w:rsid w:val="00C91649"/>
    <w:rsid w:val="00CA158A"/>
    <w:rsid w:val="00CB49A8"/>
    <w:rsid w:val="00CC054B"/>
    <w:rsid w:val="00CC350C"/>
    <w:rsid w:val="00CC42FE"/>
    <w:rsid w:val="00CE0B6A"/>
    <w:rsid w:val="00CF5BC2"/>
    <w:rsid w:val="00D00192"/>
    <w:rsid w:val="00D027BB"/>
    <w:rsid w:val="00D1093D"/>
    <w:rsid w:val="00D27BF8"/>
    <w:rsid w:val="00D379B6"/>
    <w:rsid w:val="00D42450"/>
    <w:rsid w:val="00D43699"/>
    <w:rsid w:val="00D67671"/>
    <w:rsid w:val="00D67B23"/>
    <w:rsid w:val="00D743BA"/>
    <w:rsid w:val="00D76F29"/>
    <w:rsid w:val="00D8279F"/>
    <w:rsid w:val="00D91D79"/>
    <w:rsid w:val="00D93A64"/>
    <w:rsid w:val="00D9537A"/>
    <w:rsid w:val="00D964FF"/>
    <w:rsid w:val="00DA39B4"/>
    <w:rsid w:val="00DB3F73"/>
    <w:rsid w:val="00DC05FE"/>
    <w:rsid w:val="00DC7256"/>
    <w:rsid w:val="00DD1A2C"/>
    <w:rsid w:val="00DE38EF"/>
    <w:rsid w:val="00DE7B87"/>
    <w:rsid w:val="00DE7EB0"/>
    <w:rsid w:val="00DE7F39"/>
    <w:rsid w:val="00E02A78"/>
    <w:rsid w:val="00E06414"/>
    <w:rsid w:val="00E14F1E"/>
    <w:rsid w:val="00E46712"/>
    <w:rsid w:val="00E505F4"/>
    <w:rsid w:val="00E50BDD"/>
    <w:rsid w:val="00E612E5"/>
    <w:rsid w:val="00E61BA1"/>
    <w:rsid w:val="00E62508"/>
    <w:rsid w:val="00E92D97"/>
    <w:rsid w:val="00E973BB"/>
    <w:rsid w:val="00EA3771"/>
    <w:rsid w:val="00EB3E19"/>
    <w:rsid w:val="00EB6B0E"/>
    <w:rsid w:val="00EC5367"/>
    <w:rsid w:val="00EE1E93"/>
    <w:rsid w:val="00F00BB8"/>
    <w:rsid w:val="00F022CF"/>
    <w:rsid w:val="00F072E6"/>
    <w:rsid w:val="00F1247B"/>
    <w:rsid w:val="00F12622"/>
    <w:rsid w:val="00F24534"/>
    <w:rsid w:val="00F3398B"/>
    <w:rsid w:val="00F4107C"/>
    <w:rsid w:val="00F453C2"/>
    <w:rsid w:val="00F772C0"/>
    <w:rsid w:val="00F918C3"/>
    <w:rsid w:val="00F924DB"/>
    <w:rsid w:val="00F94044"/>
    <w:rsid w:val="00FA149F"/>
    <w:rsid w:val="00FA14A1"/>
    <w:rsid w:val="00FB44D9"/>
    <w:rsid w:val="00FB58B7"/>
    <w:rsid w:val="00FC41DB"/>
    <w:rsid w:val="00FC717C"/>
    <w:rsid w:val="00FE3E82"/>
    <w:rsid w:val="00FE5220"/>
  </w:rsids>
  <m:mathPr>
    <m:mathFont m:val="Cambria Math"/>
    <m:brkBin m:val="before"/>
    <m:brkBinSub m:val="--"/>
    <m:smallFrac/>
    <m:dispDef/>
    <m:lMargin m:val="0"/>
    <m:rMargin m:val="0"/>
    <m:defJc m:val="centerGroup"/>
    <m:wrapRight/>
    <m:intLim m:val="subSup"/>
    <m:naryLim m:val="subSup"/>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o:shapelayout v:ext="edit">
      <o:idmap v:ext="edit" data="1"/>
    </o:shapelayout>
  </w:shapeDefaults>
  <w:decimalSymbol w:val="."/>
  <w:listSeparator w:val=","/>
  <w14:docId w14:val="38F1B49C"/>
  <w15:docId w15:val="{07CE0FBB-36A3-4EAC-BE46-D55E17F5DA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EastAsia" w:hAnsiTheme="minorHAnsi" w:cstheme="minorBidi"/>
        <w:sz w:val="24"/>
        <w:szCs w:val="24"/>
        <w:lang w:val="en-US" w:eastAsia="ja-JP" w:bidi="ar-SA"/>
      </w:rPr>
    </w:rPrDefault>
    <w:pPrDefault>
      <w:pPr>
        <w:spacing w:after="200"/>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C87DA0"/>
    <w:rPr>
      <w:rFonts w:ascii="Times New Roman" w:hAnsi="Times New Roma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rmalWeb">
    <w:name w:val="Normal (Web)"/>
    <w:basedOn w:val="Normal"/>
    <w:uiPriority w:val="99"/>
    <w:semiHidden/>
    <w:unhideWhenUsed/>
    <w:rsid w:val="00083AA0"/>
    <w:pPr>
      <w:spacing w:before="100" w:beforeAutospacing="1" w:after="100" w:afterAutospacing="1"/>
    </w:pPr>
    <w:rPr>
      <w:rFonts w:ascii="Times" w:hAnsi="Times" w:cs="Times New Roman"/>
      <w:sz w:val="20"/>
      <w:szCs w:val="20"/>
      <w:lang w:eastAsia="en-US"/>
    </w:rPr>
  </w:style>
  <w:style w:type="character" w:styleId="Strong">
    <w:name w:val="Strong"/>
    <w:basedOn w:val="DefaultParagraphFont"/>
    <w:uiPriority w:val="22"/>
    <w:qFormat/>
    <w:rsid w:val="00083AA0"/>
    <w:rPr>
      <w:b/>
      <w:bCs/>
    </w:rPr>
  </w:style>
  <w:style w:type="character" w:customStyle="1" w:styleId="apple-converted-space">
    <w:name w:val="apple-converted-space"/>
    <w:basedOn w:val="DefaultParagraphFont"/>
    <w:rsid w:val="00083AA0"/>
  </w:style>
  <w:style w:type="character" w:styleId="Hyperlink">
    <w:name w:val="Hyperlink"/>
    <w:basedOn w:val="DefaultParagraphFont"/>
    <w:uiPriority w:val="99"/>
    <w:unhideWhenUsed/>
    <w:rsid w:val="00083AA0"/>
    <w:rPr>
      <w:color w:val="0000FF"/>
      <w:u w:val="single"/>
    </w:rPr>
  </w:style>
  <w:style w:type="paragraph" w:styleId="NoSpacing">
    <w:name w:val="No Spacing"/>
    <w:uiPriority w:val="1"/>
    <w:qFormat/>
    <w:rsid w:val="0003798E"/>
    <w:pPr>
      <w:spacing w:after="0"/>
    </w:pPr>
    <w:rPr>
      <w:rFonts w:ascii="Times New Roman" w:hAnsi="Times New Roman"/>
    </w:rPr>
  </w:style>
  <w:style w:type="paragraph" w:styleId="ListParagraph">
    <w:name w:val="List Paragraph"/>
    <w:basedOn w:val="Normal"/>
    <w:uiPriority w:val="34"/>
    <w:qFormat/>
    <w:rsid w:val="008F4366"/>
    <w:pPr>
      <w:spacing w:line="276" w:lineRule="auto"/>
      <w:ind w:left="720"/>
      <w:contextualSpacing/>
    </w:pPr>
    <w:rPr>
      <w:rFonts w:asciiTheme="minorHAnsi" w:hAnsiTheme="minorHAnsi"/>
      <w:sz w:val="22"/>
      <w:szCs w:val="22"/>
      <w:lang w:eastAsia="en-US"/>
    </w:rPr>
  </w:style>
  <w:style w:type="paragraph" w:styleId="Header">
    <w:name w:val="header"/>
    <w:basedOn w:val="Normal"/>
    <w:link w:val="HeaderChar"/>
    <w:uiPriority w:val="99"/>
    <w:unhideWhenUsed/>
    <w:rsid w:val="00343029"/>
    <w:pPr>
      <w:tabs>
        <w:tab w:val="center" w:pos="4320"/>
        <w:tab w:val="right" w:pos="8640"/>
      </w:tabs>
      <w:spacing w:after="0"/>
    </w:pPr>
  </w:style>
  <w:style w:type="character" w:customStyle="1" w:styleId="HeaderChar">
    <w:name w:val="Header Char"/>
    <w:basedOn w:val="DefaultParagraphFont"/>
    <w:link w:val="Header"/>
    <w:uiPriority w:val="99"/>
    <w:rsid w:val="00343029"/>
    <w:rPr>
      <w:rFonts w:ascii="Times New Roman" w:hAnsi="Times New Roman"/>
    </w:rPr>
  </w:style>
  <w:style w:type="paragraph" w:styleId="Footer">
    <w:name w:val="footer"/>
    <w:basedOn w:val="Normal"/>
    <w:link w:val="FooterChar"/>
    <w:uiPriority w:val="99"/>
    <w:unhideWhenUsed/>
    <w:qFormat/>
    <w:rsid w:val="00343029"/>
    <w:pPr>
      <w:tabs>
        <w:tab w:val="center" w:pos="4320"/>
        <w:tab w:val="right" w:pos="8640"/>
      </w:tabs>
      <w:spacing w:after="0"/>
    </w:pPr>
  </w:style>
  <w:style w:type="character" w:customStyle="1" w:styleId="FooterChar">
    <w:name w:val="Footer Char"/>
    <w:basedOn w:val="DefaultParagraphFont"/>
    <w:link w:val="Footer"/>
    <w:uiPriority w:val="99"/>
    <w:rsid w:val="00343029"/>
    <w:rPr>
      <w:rFonts w:ascii="Times New Roman" w:hAnsi="Times New Roman"/>
    </w:rPr>
  </w:style>
  <w:style w:type="character" w:styleId="PageNumber">
    <w:name w:val="page number"/>
    <w:basedOn w:val="DefaultParagraphFont"/>
    <w:uiPriority w:val="99"/>
    <w:semiHidden/>
    <w:unhideWhenUsed/>
    <w:rsid w:val="00343029"/>
  </w:style>
  <w:style w:type="table" w:styleId="TableGrid">
    <w:name w:val="Table Grid"/>
    <w:basedOn w:val="TableNormal"/>
    <w:uiPriority w:val="59"/>
    <w:rsid w:val="004760CB"/>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MTConvertedEquation">
    <w:name w:val="MTConvertedEquation"/>
    <w:basedOn w:val="DefaultParagraphFont"/>
    <w:rsid w:val="009B1880"/>
    <w:rPr>
      <w:color w:val="000000"/>
      <w:sz w:val="32"/>
      <w:szCs w:val="32"/>
    </w:rPr>
  </w:style>
  <w:style w:type="paragraph" w:styleId="BalloonText">
    <w:name w:val="Balloon Text"/>
    <w:basedOn w:val="Normal"/>
    <w:link w:val="BalloonTextChar"/>
    <w:uiPriority w:val="99"/>
    <w:semiHidden/>
    <w:unhideWhenUsed/>
    <w:rsid w:val="009B188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9B1880"/>
    <w:rPr>
      <w:rFonts w:ascii="Tahoma" w:hAnsi="Tahoma"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32256950">
      <w:bodyDiv w:val="1"/>
      <w:marLeft w:val="0"/>
      <w:marRight w:val="0"/>
      <w:marTop w:val="0"/>
      <w:marBottom w:val="0"/>
      <w:divBdr>
        <w:top w:val="none" w:sz="0" w:space="0" w:color="auto"/>
        <w:left w:val="none" w:sz="0" w:space="0" w:color="auto"/>
        <w:bottom w:val="none" w:sz="0" w:space="0" w:color="auto"/>
        <w:right w:val="none" w:sz="0" w:space="0" w:color="auto"/>
      </w:divBdr>
    </w:div>
    <w:div w:id="382408109">
      <w:bodyDiv w:val="1"/>
      <w:marLeft w:val="0"/>
      <w:marRight w:val="0"/>
      <w:marTop w:val="0"/>
      <w:marBottom w:val="0"/>
      <w:divBdr>
        <w:top w:val="none" w:sz="0" w:space="0" w:color="auto"/>
        <w:left w:val="none" w:sz="0" w:space="0" w:color="auto"/>
        <w:bottom w:val="none" w:sz="0" w:space="0" w:color="auto"/>
        <w:right w:val="none" w:sz="0" w:space="0" w:color="auto"/>
      </w:divBdr>
    </w:div>
    <w:div w:id="1371688435">
      <w:bodyDiv w:val="1"/>
      <w:marLeft w:val="0"/>
      <w:marRight w:val="0"/>
      <w:marTop w:val="0"/>
      <w:marBottom w:val="0"/>
      <w:divBdr>
        <w:top w:val="none" w:sz="0" w:space="0" w:color="auto"/>
        <w:left w:val="none" w:sz="0" w:space="0" w:color="auto"/>
        <w:bottom w:val="none" w:sz="0" w:space="0" w:color="auto"/>
        <w:right w:val="none" w:sz="0" w:space="0" w:color="auto"/>
      </w:divBdr>
    </w:div>
    <w:div w:id="1500190263">
      <w:bodyDiv w:val="1"/>
      <w:marLeft w:val="0"/>
      <w:marRight w:val="0"/>
      <w:marTop w:val="0"/>
      <w:marBottom w:val="0"/>
      <w:divBdr>
        <w:top w:val="none" w:sz="0" w:space="0" w:color="auto"/>
        <w:left w:val="none" w:sz="0" w:space="0" w:color="auto"/>
        <w:bottom w:val="none" w:sz="0" w:space="0" w:color="auto"/>
        <w:right w:val="none" w:sz="0" w:space="0" w:color="auto"/>
      </w:divBdr>
    </w:div>
    <w:div w:id="1818841664">
      <w:bodyDiv w:val="1"/>
      <w:marLeft w:val="0"/>
      <w:marRight w:val="0"/>
      <w:marTop w:val="0"/>
      <w:marBottom w:val="0"/>
      <w:divBdr>
        <w:top w:val="none" w:sz="0" w:space="0" w:color="auto"/>
        <w:left w:val="none" w:sz="0" w:space="0" w:color="auto"/>
        <w:bottom w:val="none" w:sz="0" w:space="0" w:color="auto"/>
        <w:right w:val="none" w:sz="0" w:space="0" w:color="auto"/>
      </w:divBdr>
    </w:div>
    <w:div w:id="212646568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chart" Target="charts/chart1.xml"/><Relationship Id="rId26" Type="http://schemas.openxmlformats.org/officeDocument/2006/relationships/chart" Target="charts/chart8.xml"/><Relationship Id="rId39"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image" Target="media/image6.jpg"/><Relationship Id="rId34" Type="http://schemas.openxmlformats.org/officeDocument/2006/relationships/image" Target="media/image10.png"/><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5.emf"/><Relationship Id="rId25" Type="http://schemas.openxmlformats.org/officeDocument/2006/relationships/chart" Target="charts/chart7.xml"/><Relationship Id="rId33" Type="http://schemas.openxmlformats.org/officeDocument/2006/relationships/image" Target="media/image9.png"/><Relationship Id="rId38"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media/image4.emf"/><Relationship Id="rId20" Type="http://schemas.openxmlformats.org/officeDocument/2006/relationships/chart" Target="charts/chart3.xml"/><Relationship Id="rId29" Type="http://schemas.openxmlformats.org/officeDocument/2006/relationships/image" Target="media/image7.tiff"/><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chart" Target="charts/chart6.xml"/><Relationship Id="rId32" Type="http://schemas.openxmlformats.org/officeDocument/2006/relationships/image" Target="media/image8.png"/><Relationship Id="rId37" Type="http://schemas.openxmlformats.org/officeDocument/2006/relationships/footer" Target="footer1.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3.emf"/><Relationship Id="rId23" Type="http://schemas.openxmlformats.org/officeDocument/2006/relationships/chart" Target="charts/chart5.xml"/><Relationship Id="rId28" Type="http://schemas.openxmlformats.org/officeDocument/2006/relationships/chart" Target="charts/chart10.xml"/><Relationship Id="rId36"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chart" Target="charts/chart2.xml"/><Relationship Id="rId31" Type="http://schemas.openxmlformats.org/officeDocument/2006/relationships/chart" Target="charts/chart1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emf"/><Relationship Id="rId22" Type="http://schemas.openxmlformats.org/officeDocument/2006/relationships/chart" Target="charts/chart4.xml"/><Relationship Id="rId27" Type="http://schemas.openxmlformats.org/officeDocument/2006/relationships/chart" Target="charts/chart9.xml"/><Relationship Id="rId30" Type="http://schemas.openxmlformats.org/officeDocument/2006/relationships/chart" Target="charts/chart11.xml"/><Relationship Id="rId35" Type="http://schemas.openxmlformats.org/officeDocument/2006/relationships/header" Target="header1.xml"/></Relationships>
</file>

<file path=word/charts/_rels/chart1.xml.rels><?xml version="1.0" encoding="UTF-8" standalone="yes"?>
<Relationships xmlns="http://schemas.openxmlformats.org/package/2006/relationships"><Relationship Id="rId1" Type="http://schemas.openxmlformats.org/officeDocument/2006/relationships/oleObject" Target="Workbook1"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Workbook1"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Workbook1"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Macintosh%20HD:Users:kktuw:Downloads:EG.USE.PCAP.KG.OE_Indicator_MetaData_en_EXCEL.xls" TargetMode="External"/></Relationships>
</file>

<file path=word/charts/_rels/chart5.xml.rels><?xml version="1.0" encoding="UTF-8" standalone="yes"?>
<Relationships xmlns="http://schemas.openxmlformats.org/package/2006/relationships"><Relationship Id="rId1" Type="http://schemas.openxmlformats.org/officeDocument/2006/relationships/oleObject" Target="Workbook1" TargetMode="External"/></Relationships>
</file>

<file path=word/charts/_rels/chart6.xml.rels><?xml version="1.0" encoding="UTF-8" standalone="yes"?>
<Relationships xmlns="http://schemas.openxmlformats.org/package/2006/relationships"><Relationship Id="rId1" Type="http://schemas.openxmlformats.org/officeDocument/2006/relationships/oleObject" Target="Workbook1" TargetMode="External"/></Relationships>
</file>

<file path=word/charts/_rels/chart7.xml.rels><?xml version="1.0" encoding="UTF-8" standalone="yes"?>
<Relationships xmlns="http://schemas.openxmlformats.org/package/2006/relationships"><Relationship Id="rId1" Type="http://schemas.openxmlformats.org/officeDocument/2006/relationships/oleObject" Target="Workbook1" TargetMode="External"/></Relationships>
</file>

<file path=word/charts/_rels/chart8.xml.rels><?xml version="1.0" encoding="UTF-8" standalone="yes"?>
<Relationships xmlns="http://schemas.openxmlformats.org/package/2006/relationships"><Relationship Id="rId1" Type="http://schemas.openxmlformats.org/officeDocument/2006/relationships/oleObject" Target="Workbook2" TargetMode="External"/></Relationships>
</file>

<file path=word/charts/_rels/chart9.xml.rels><?xml version="1.0" encoding="UTF-8" standalone="yes"?>
<Relationships xmlns="http://schemas.openxmlformats.org/package/2006/relationships"><Relationship Id="rId1" Type="http://schemas.openxmlformats.org/officeDocument/2006/relationships/oleObject" Target="Workbook3" TargetMode="External"/></Relationships>
</file>

<file path=word/charts/_rels/chart10.xml.rels><?xml version="1.0" encoding="UTF-8" standalone="yes"?>
<Relationships xmlns="http://schemas.openxmlformats.org/package/2006/relationships"><Relationship Id="rId1" Type="http://schemas.openxmlformats.org/officeDocument/2006/relationships/oleObject" Target="Workbook3" TargetMode="External"/></Relationships>
</file>

<file path=word/charts/_rels/chart11.xml.rels><?xml version="1.0" encoding="UTF-8" standalone="yes"?>
<Relationships xmlns="http://schemas.openxmlformats.org/package/2006/relationships"><Relationship Id="rId1" Type="http://schemas.openxmlformats.org/officeDocument/2006/relationships/oleObject" Target="Workbook3" TargetMode="External"/></Relationships>
</file>

<file path=word/charts/_rels/chart12.xml.rels><?xml version="1.0" encoding="UTF-8" standalone="yes"?>
<Relationships xmlns="http://schemas.openxmlformats.org/package/2006/relationships"><Relationship Id="rId1" Type="http://schemas.openxmlformats.org/officeDocument/2006/relationships/oleObject" Target="Workbook3"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a:t>Favorite Soft</a:t>
            </a:r>
            <a:r>
              <a:rPr lang="en-US" baseline="0"/>
              <a:t> Drink</a:t>
            </a:r>
            <a:endParaRPr lang="en-US"/>
          </a:p>
        </c:rich>
      </c:tx>
      <c:overlay val="0"/>
    </c:title>
    <c:autoTitleDeleted val="0"/>
    <c:plotArea>
      <c:layout/>
      <c:barChart>
        <c:barDir val="col"/>
        <c:grouping val="clustered"/>
        <c:varyColors val="0"/>
        <c:ser>
          <c:idx val="0"/>
          <c:order val="0"/>
          <c:tx>
            <c:strRef>
              <c:f>Sheet1!$B$1</c:f>
              <c:strCache>
                <c:ptCount val="1"/>
                <c:pt idx="0">
                  <c:v>Frequency</c:v>
                </c:pt>
              </c:strCache>
            </c:strRef>
          </c:tx>
          <c:invertIfNegative val="0"/>
          <c:cat>
            <c:strRef>
              <c:f>Sheet1!$A$2:$A$6</c:f>
              <c:strCache>
                <c:ptCount val="5"/>
                <c:pt idx="0">
                  <c:v>Coke</c:v>
                </c:pt>
                <c:pt idx="1">
                  <c:v>Pepsi</c:v>
                </c:pt>
                <c:pt idx="2">
                  <c:v>Mt Dew</c:v>
                </c:pt>
                <c:pt idx="3">
                  <c:v>Dr. Pepper</c:v>
                </c:pt>
                <c:pt idx="4">
                  <c:v>Sprite</c:v>
                </c:pt>
              </c:strCache>
            </c:strRef>
          </c:cat>
          <c:val>
            <c:numRef>
              <c:f>Sheet1!$B$2:$B$6</c:f>
              <c:numCache>
                <c:formatCode>General</c:formatCode>
                <c:ptCount val="5"/>
                <c:pt idx="0">
                  <c:v>9</c:v>
                </c:pt>
                <c:pt idx="1">
                  <c:v>10</c:v>
                </c:pt>
                <c:pt idx="2">
                  <c:v>5</c:v>
                </c:pt>
                <c:pt idx="3">
                  <c:v>5</c:v>
                </c:pt>
                <c:pt idx="4">
                  <c:v>4</c:v>
                </c:pt>
              </c:numCache>
            </c:numRef>
          </c:val>
        </c:ser>
        <c:dLbls>
          <c:showLegendKey val="0"/>
          <c:showVal val="0"/>
          <c:showCatName val="0"/>
          <c:showSerName val="0"/>
          <c:showPercent val="0"/>
          <c:showBubbleSize val="0"/>
        </c:dLbls>
        <c:gapWidth val="150"/>
        <c:axId val="480624776"/>
        <c:axId val="480625168"/>
      </c:barChart>
      <c:catAx>
        <c:axId val="480624776"/>
        <c:scaling>
          <c:orientation val="minMax"/>
        </c:scaling>
        <c:delete val="0"/>
        <c:axPos val="b"/>
        <c:title>
          <c:tx>
            <c:rich>
              <a:bodyPr/>
              <a:lstStyle/>
              <a:p>
                <a:pPr>
                  <a:defRPr/>
                </a:pPr>
                <a:r>
                  <a:rPr lang="en-US"/>
                  <a:t>Drink</a:t>
                </a:r>
              </a:p>
            </c:rich>
          </c:tx>
          <c:overlay val="0"/>
        </c:title>
        <c:numFmt formatCode="General" sourceLinked="0"/>
        <c:majorTickMark val="none"/>
        <c:minorTickMark val="none"/>
        <c:tickLblPos val="nextTo"/>
        <c:crossAx val="480625168"/>
        <c:crosses val="autoZero"/>
        <c:auto val="1"/>
        <c:lblAlgn val="ctr"/>
        <c:lblOffset val="100"/>
        <c:noMultiLvlLbl val="0"/>
      </c:catAx>
      <c:valAx>
        <c:axId val="480625168"/>
        <c:scaling>
          <c:orientation val="minMax"/>
        </c:scaling>
        <c:delete val="0"/>
        <c:axPos val="l"/>
        <c:majorGridlines/>
        <c:title>
          <c:tx>
            <c:rich>
              <a:bodyPr/>
              <a:lstStyle/>
              <a:p>
                <a:pPr>
                  <a:defRPr/>
                </a:pPr>
                <a:r>
                  <a:rPr lang="en-US"/>
                  <a:t>Frequency</a:t>
                </a:r>
              </a:p>
            </c:rich>
          </c:tx>
          <c:overlay val="0"/>
        </c:title>
        <c:numFmt formatCode="General" sourceLinked="1"/>
        <c:majorTickMark val="out"/>
        <c:minorTickMark val="none"/>
        <c:tickLblPos val="nextTo"/>
        <c:crossAx val="480624776"/>
        <c:crosses val="autoZero"/>
        <c:crossBetween val="between"/>
      </c:valAx>
    </c:plotArea>
    <c:plotVisOnly val="1"/>
    <c:dispBlanksAs val="gap"/>
    <c:showDLblsOverMax val="0"/>
  </c:chart>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a:t>Favorite Soft</a:t>
            </a:r>
            <a:r>
              <a:rPr lang="en-US" baseline="0"/>
              <a:t> Drink</a:t>
            </a:r>
            <a:endParaRPr lang="en-US"/>
          </a:p>
        </c:rich>
      </c:tx>
      <c:overlay val="0"/>
    </c:title>
    <c:autoTitleDeleted val="0"/>
    <c:plotArea>
      <c:layout/>
      <c:barChart>
        <c:barDir val="col"/>
        <c:grouping val="clustered"/>
        <c:varyColors val="0"/>
        <c:ser>
          <c:idx val="0"/>
          <c:order val="0"/>
          <c:tx>
            <c:strRef>
              <c:f>Sheet2!$C$1</c:f>
              <c:strCache>
                <c:ptCount val="1"/>
                <c:pt idx="0">
                  <c:v>Relative Frequency</c:v>
                </c:pt>
              </c:strCache>
            </c:strRef>
          </c:tx>
          <c:invertIfNegative val="0"/>
          <c:cat>
            <c:strRef>
              <c:f>Sheet2!$A$2:$A$6</c:f>
              <c:strCache>
                <c:ptCount val="5"/>
                <c:pt idx="0">
                  <c:v>Coke</c:v>
                </c:pt>
                <c:pt idx="1">
                  <c:v>Pepsi</c:v>
                </c:pt>
                <c:pt idx="2">
                  <c:v>Mt Dew</c:v>
                </c:pt>
                <c:pt idx="3">
                  <c:v>Dr. Pepper</c:v>
                </c:pt>
                <c:pt idx="4">
                  <c:v>Sprite</c:v>
                </c:pt>
              </c:strCache>
            </c:strRef>
          </c:cat>
          <c:val>
            <c:numRef>
              <c:f>Sheet2!$C$2:$C$6</c:f>
              <c:numCache>
                <c:formatCode>General</c:formatCode>
                <c:ptCount val="5"/>
                <c:pt idx="0">
                  <c:v>0.27272727272727298</c:v>
                </c:pt>
                <c:pt idx="1">
                  <c:v>0.30303030303030298</c:v>
                </c:pt>
                <c:pt idx="2">
                  <c:v>0.15151515151515199</c:v>
                </c:pt>
                <c:pt idx="3">
                  <c:v>0.15151515151515199</c:v>
                </c:pt>
                <c:pt idx="4">
                  <c:v>0.12121212121212099</c:v>
                </c:pt>
              </c:numCache>
            </c:numRef>
          </c:val>
        </c:ser>
        <c:dLbls>
          <c:showLegendKey val="0"/>
          <c:showVal val="0"/>
          <c:showCatName val="0"/>
          <c:showSerName val="0"/>
          <c:showPercent val="0"/>
          <c:showBubbleSize val="0"/>
        </c:dLbls>
        <c:gapWidth val="150"/>
        <c:axId val="480625952"/>
        <c:axId val="480626344"/>
      </c:barChart>
      <c:catAx>
        <c:axId val="480625952"/>
        <c:scaling>
          <c:orientation val="minMax"/>
        </c:scaling>
        <c:delete val="0"/>
        <c:axPos val="b"/>
        <c:title>
          <c:tx>
            <c:rich>
              <a:bodyPr/>
              <a:lstStyle/>
              <a:p>
                <a:pPr>
                  <a:defRPr/>
                </a:pPr>
                <a:r>
                  <a:rPr lang="en-US"/>
                  <a:t>Drink</a:t>
                </a:r>
              </a:p>
            </c:rich>
          </c:tx>
          <c:overlay val="0"/>
        </c:title>
        <c:numFmt formatCode="General" sourceLinked="0"/>
        <c:majorTickMark val="none"/>
        <c:minorTickMark val="none"/>
        <c:tickLblPos val="nextTo"/>
        <c:crossAx val="480626344"/>
        <c:crosses val="autoZero"/>
        <c:auto val="1"/>
        <c:lblAlgn val="ctr"/>
        <c:lblOffset val="100"/>
        <c:noMultiLvlLbl val="0"/>
      </c:catAx>
      <c:valAx>
        <c:axId val="480626344"/>
        <c:scaling>
          <c:orientation val="minMax"/>
        </c:scaling>
        <c:delete val="0"/>
        <c:axPos val="l"/>
        <c:majorGridlines/>
        <c:title>
          <c:tx>
            <c:rich>
              <a:bodyPr/>
              <a:lstStyle/>
              <a:p>
                <a:pPr>
                  <a:defRPr/>
                </a:pPr>
                <a:r>
                  <a:rPr lang="en-US"/>
                  <a:t>Relative Frequency</a:t>
                </a:r>
              </a:p>
            </c:rich>
          </c:tx>
          <c:overlay val="0"/>
        </c:title>
        <c:numFmt formatCode="General" sourceLinked="1"/>
        <c:majorTickMark val="out"/>
        <c:minorTickMark val="none"/>
        <c:tickLblPos val="nextTo"/>
        <c:crossAx val="480625952"/>
        <c:crosses val="autoZero"/>
        <c:crossBetween val="between"/>
      </c:valAx>
    </c:plotArea>
    <c:plotVisOnly val="1"/>
    <c:dispBlanksAs val="gap"/>
    <c:showDLblsOverMax val="0"/>
  </c:chart>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a:t>Favorite Soft Drink</a:t>
            </a:r>
          </a:p>
        </c:rich>
      </c:tx>
      <c:overlay val="0"/>
    </c:title>
    <c:autoTitleDeleted val="0"/>
    <c:plotArea>
      <c:layout/>
      <c:pieChart>
        <c:varyColors val="1"/>
        <c:ser>
          <c:idx val="0"/>
          <c:order val="0"/>
          <c:tx>
            <c:strRef>
              <c:f>Sheet3!$B$1</c:f>
              <c:strCache>
                <c:ptCount val="1"/>
                <c:pt idx="0">
                  <c:v>Frequency</c:v>
                </c:pt>
              </c:strCache>
            </c:strRef>
          </c:tx>
          <c:dLbls>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Sheet3!$A$2:$A$6</c:f>
              <c:strCache>
                <c:ptCount val="5"/>
                <c:pt idx="0">
                  <c:v>Coke</c:v>
                </c:pt>
                <c:pt idx="1">
                  <c:v>Pepsi</c:v>
                </c:pt>
                <c:pt idx="2">
                  <c:v>Mt Dew</c:v>
                </c:pt>
                <c:pt idx="3">
                  <c:v>Dr. Pepper</c:v>
                </c:pt>
                <c:pt idx="4">
                  <c:v>Sprite</c:v>
                </c:pt>
              </c:strCache>
            </c:strRef>
          </c:cat>
          <c:val>
            <c:numRef>
              <c:f>Sheet3!$B$2:$B$6</c:f>
              <c:numCache>
                <c:formatCode>General</c:formatCode>
                <c:ptCount val="5"/>
                <c:pt idx="0">
                  <c:v>9</c:v>
                </c:pt>
                <c:pt idx="1">
                  <c:v>10</c:v>
                </c:pt>
                <c:pt idx="2">
                  <c:v>5</c:v>
                </c:pt>
                <c:pt idx="3">
                  <c:v>5</c:v>
                </c:pt>
                <c:pt idx="4">
                  <c:v>4</c:v>
                </c:pt>
              </c:numCache>
            </c:numRef>
          </c:val>
        </c:ser>
        <c:dLbls>
          <c:showLegendKey val="0"/>
          <c:showVal val="0"/>
          <c:showCatName val="0"/>
          <c:showSerName val="0"/>
          <c:showPercent val="1"/>
          <c:showBubbleSize val="0"/>
          <c:showLeaderLines val="1"/>
        </c:dLbls>
        <c:firstSliceAng val="0"/>
      </c:pieChart>
    </c:plotArea>
    <c:legend>
      <c:legendPos val="r"/>
      <c:overlay val="0"/>
    </c:legend>
    <c:plotVisOnly val="1"/>
    <c:dispBlanksAs val="gap"/>
    <c:showDLblsOverMax val="0"/>
  </c:chart>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9"/>
    </mc:Choice>
    <mc:Fallback>
      <c:style val="19"/>
    </mc:Fallback>
  </mc:AlternateContent>
  <c:chart>
    <c:title>
      <c:tx>
        <c:rich>
          <a:bodyPr/>
          <a:lstStyle/>
          <a:p>
            <a:pPr>
              <a:defRPr/>
            </a:pPr>
            <a:r>
              <a:rPr lang="en-US"/>
              <a:t>Energy Use</a:t>
            </a:r>
            <a:r>
              <a:rPr lang="en-US" baseline="0"/>
              <a:t> per Country Worldwide</a:t>
            </a:r>
            <a:r>
              <a:rPr lang="en-US"/>
              <a:t> in 2010</a:t>
            </a:r>
          </a:p>
        </c:rich>
      </c:tx>
      <c:overlay val="0"/>
    </c:title>
    <c:autoTitleDeleted val="0"/>
    <c:plotArea>
      <c:layout/>
      <c:barChart>
        <c:barDir val="col"/>
        <c:grouping val="clustered"/>
        <c:varyColors val="0"/>
        <c:ser>
          <c:idx val="1"/>
          <c:order val="0"/>
          <c:invertIfNegative val="0"/>
          <c:cat>
            <c:numRef>
              <c:f>Sheet3!$J$4:$J$15</c:f>
              <c:numCache>
                <c:formatCode>General</c:formatCode>
                <c:ptCount val="12"/>
                <c:pt idx="0">
                  <c:v>839.5</c:v>
                </c:pt>
                <c:pt idx="1">
                  <c:v>2235.5</c:v>
                </c:pt>
                <c:pt idx="2">
                  <c:v>3631.5</c:v>
                </c:pt>
                <c:pt idx="3">
                  <c:v>5027.5</c:v>
                </c:pt>
                <c:pt idx="4">
                  <c:v>6423.5</c:v>
                </c:pt>
                <c:pt idx="5">
                  <c:v>7819.5</c:v>
                </c:pt>
                <c:pt idx="6">
                  <c:v>9215.5</c:v>
                </c:pt>
                <c:pt idx="7">
                  <c:v>10611.5</c:v>
                </c:pt>
                <c:pt idx="8">
                  <c:v>12007.5</c:v>
                </c:pt>
                <c:pt idx="9">
                  <c:v>13403.5</c:v>
                </c:pt>
                <c:pt idx="10">
                  <c:v>14799.5</c:v>
                </c:pt>
                <c:pt idx="11">
                  <c:v>16195.5</c:v>
                </c:pt>
              </c:numCache>
            </c:numRef>
          </c:cat>
          <c:val>
            <c:numRef>
              <c:f>Sheet3!$K$4:$K$15</c:f>
              <c:numCache>
                <c:formatCode>General</c:formatCode>
                <c:ptCount val="12"/>
                <c:pt idx="0">
                  <c:v>71</c:v>
                </c:pt>
                <c:pt idx="1">
                  <c:v>27</c:v>
                </c:pt>
                <c:pt idx="2">
                  <c:v>16</c:v>
                </c:pt>
                <c:pt idx="3">
                  <c:v>7</c:v>
                </c:pt>
                <c:pt idx="4">
                  <c:v>4</c:v>
                </c:pt>
                <c:pt idx="5">
                  <c:v>7</c:v>
                </c:pt>
                <c:pt idx="6">
                  <c:v>0</c:v>
                </c:pt>
                <c:pt idx="7">
                  <c:v>0</c:v>
                </c:pt>
                <c:pt idx="8">
                  <c:v>1</c:v>
                </c:pt>
                <c:pt idx="9">
                  <c:v>2</c:v>
                </c:pt>
                <c:pt idx="10">
                  <c:v>0</c:v>
                </c:pt>
                <c:pt idx="11">
                  <c:v>2</c:v>
                </c:pt>
              </c:numCache>
            </c:numRef>
          </c:val>
        </c:ser>
        <c:dLbls>
          <c:showLegendKey val="0"/>
          <c:showVal val="0"/>
          <c:showCatName val="0"/>
          <c:showSerName val="0"/>
          <c:showPercent val="0"/>
          <c:showBubbleSize val="0"/>
        </c:dLbls>
        <c:gapWidth val="0"/>
        <c:axId val="480627520"/>
        <c:axId val="194888496"/>
      </c:barChart>
      <c:catAx>
        <c:axId val="480627520"/>
        <c:scaling>
          <c:orientation val="minMax"/>
        </c:scaling>
        <c:delete val="0"/>
        <c:axPos val="b"/>
        <c:title>
          <c:tx>
            <c:rich>
              <a:bodyPr/>
              <a:lstStyle/>
              <a:p>
                <a:pPr>
                  <a:defRPr/>
                </a:pPr>
                <a:r>
                  <a:rPr lang="en-US"/>
                  <a:t>Energy Use (in kg of oil equivalent per capita)</a:t>
                </a:r>
              </a:p>
            </c:rich>
          </c:tx>
          <c:overlay val="0"/>
        </c:title>
        <c:numFmt formatCode="General" sourceLinked="1"/>
        <c:majorTickMark val="none"/>
        <c:minorTickMark val="none"/>
        <c:tickLblPos val="nextTo"/>
        <c:crossAx val="194888496"/>
        <c:crosses val="autoZero"/>
        <c:auto val="1"/>
        <c:lblAlgn val="ctr"/>
        <c:lblOffset val="100"/>
        <c:noMultiLvlLbl val="0"/>
      </c:catAx>
      <c:valAx>
        <c:axId val="194888496"/>
        <c:scaling>
          <c:orientation val="minMax"/>
        </c:scaling>
        <c:delete val="0"/>
        <c:axPos val="l"/>
        <c:title>
          <c:tx>
            <c:rich>
              <a:bodyPr/>
              <a:lstStyle/>
              <a:p>
                <a:pPr>
                  <a:defRPr/>
                </a:pPr>
                <a:r>
                  <a:rPr lang="en-US"/>
                  <a:t>Frequency</a:t>
                </a:r>
              </a:p>
            </c:rich>
          </c:tx>
          <c:overlay val="0"/>
        </c:title>
        <c:numFmt formatCode="General" sourceLinked="1"/>
        <c:majorTickMark val="out"/>
        <c:minorTickMark val="none"/>
        <c:tickLblPos val="nextTo"/>
        <c:crossAx val="480627520"/>
        <c:crosses val="autoZero"/>
        <c:crossBetween val="between"/>
      </c:valAx>
    </c:plotArea>
    <c:plotVisOnly val="1"/>
    <c:dispBlanksAs val="gap"/>
    <c:showDLblsOverMax val="0"/>
  </c:chart>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9"/>
    </mc:Choice>
    <mc:Fallback>
      <c:style val="19"/>
    </mc:Fallback>
  </mc:AlternateContent>
  <c:chart>
    <c:title>
      <c:tx>
        <c:rich>
          <a:bodyPr/>
          <a:lstStyle/>
          <a:p>
            <a:pPr>
              <a:defRPr/>
            </a:pPr>
            <a:r>
              <a:rPr lang="en-US" sz="1600"/>
              <a:t>Example of Symmetric Histogram</a:t>
            </a:r>
          </a:p>
        </c:rich>
      </c:tx>
      <c:overlay val="0"/>
    </c:title>
    <c:autoTitleDeleted val="0"/>
    <c:plotArea>
      <c:layout/>
      <c:barChart>
        <c:barDir val="col"/>
        <c:grouping val="clustered"/>
        <c:varyColors val="0"/>
        <c:ser>
          <c:idx val="1"/>
          <c:order val="0"/>
          <c:invertIfNegative val="0"/>
          <c:cat>
            <c:numRef>
              <c:f>Sheet1!$A$1:$A$7</c:f>
              <c:numCache>
                <c:formatCode>General</c:formatCode>
                <c:ptCount val="7"/>
                <c:pt idx="0">
                  <c:v>5</c:v>
                </c:pt>
                <c:pt idx="1">
                  <c:v>10</c:v>
                </c:pt>
                <c:pt idx="2">
                  <c:v>15</c:v>
                </c:pt>
                <c:pt idx="3">
                  <c:v>20</c:v>
                </c:pt>
                <c:pt idx="4">
                  <c:v>25</c:v>
                </c:pt>
                <c:pt idx="5">
                  <c:v>30</c:v>
                </c:pt>
                <c:pt idx="6">
                  <c:v>35</c:v>
                </c:pt>
              </c:numCache>
            </c:numRef>
          </c:cat>
          <c:val>
            <c:numRef>
              <c:f>Sheet1!$B$1:$B$7</c:f>
              <c:numCache>
                <c:formatCode>General</c:formatCode>
                <c:ptCount val="7"/>
                <c:pt idx="0">
                  <c:v>1</c:v>
                </c:pt>
                <c:pt idx="1">
                  <c:v>3</c:v>
                </c:pt>
                <c:pt idx="2">
                  <c:v>5</c:v>
                </c:pt>
                <c:pt idx="3">
                  <c:v>8</c:v>
                </c:pt>
                <c:pt idx="4">
                  <c:v>5</c:v>
                </c:pt>
                <c:pt idx="5">
                  <c:v>3</c:v>
                </c:pt>
                <c:pt idx="6">
                  <c:v>1</c:v>
                </c:pt>
              </c:numCache>
            </c:numRef>
          </c:val>
        </c:ser>
        <c:dLbls>
          <c:showLegendKey val="0"/>
          <c:showVal val="0"/>
          <c:showCatName val="0"/>
          <c:showSerName val="0"/>
          <c:showPercent val="0"/>
          <c:showBubbleSize val="0"/>
        </c:dLbls>
        <c:gapWidth val="0"/>
        <c:axId val="194889280"/>
        <c:axId val="194889672"/>
      </c:barChart>
      <c:catAx>
        <c:axId val="194889280"/>
        <c:scaling>
          <c:orientation val="minMax"/>
        </c:scaling>
        <c:delete val="0"/>
        <c:axPos val="b"/>
        <c:numFmt formatCode="General" sourceLinked="1"/>
        <c:majorTickMark val="none"/>
        <c:minorTickMark val="none"/>
        <c:tickLblPos val="nextTo"/>
        <c:crossAx val="194889672"/>
        <c:crosses val="autoZero"/>
        <c:auto val="1"/>
        <c:lblAlgn val="ctr"/>
        <c:lblOffset val="100"/>
        <c:noMultiLvlLbl val="0"/>
      </c:catAx>
      <c:valAx>
        <c:axId val="194889672"/>
        <c:scaling>
          <c:orientation val="minMax"/>
        </c:scaling>
        <c:delete val="0"/>
        <c:axPos val="l"/>
        <c:numFmt formatCode="General" sourceLinked="1"/>
        <c:majorTickMark val="out"/>
        <c:minorTickMark val="none"/>
        <c:tickLblPos val="nextTo"/>
        <c:crossAx val="194889280"/>
        <c:crosses val="autoZero"/>
        <c:crossBetween val="between"/>
      </c:valAx>
    </c:plotArea>
    <c:plotVisOnly val="1"/>
    <c:dispBlanksAs val="gap"/>
    <c:showDLblsOverMax val="0"/>
  </c:chart>
  <c:externalData r:id="rId1">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9"/>
    </mc:Choice>
    <mc:Fallback>
      <c:style val="19"/>
    </mc:Fallback>
  </mc:AlternateContent>
  <c:chart>
    <c:title>
      <c:tx>
        <c:rich>
          <a:bodyPr/>
          <a:lstStyle/>
          <a:p>
            <a:pPr>
              <a:defRPr/>
            </a:pPr>
            <a:r>
              <a:rPr lang="en-US" sz="1600"/>
              <a:t>Example of Skewed Right Histogram</a:t>
            </a:r>
          </a:p>
        </c:rich>
      </c:tx>
      <c:overlay val="0"/>
    </c:title>
    <c:autoTitleDeleted val="0"/>
    <c:plotArea>
      <c:layout/>
      <c:barChart>
        <c:barDir val="col"/>
        <c:grouping val="clustered"/>
        <c:varyColors val="0"/>
        <c:ser>
          <c:idx val="1"/>
          <c:order val="0"/>
          <c:invertIfNegative val="0"/>
          <c:cat>
            <c:numRef>
              <c:f>Sheet1!$O$2:$O$8</c:f>
              <c:numCache>
                <c:formatCode>General</c:formatCode>
                <c:ptCount val="7"/>
                <c:pt idx="0">
                  <c:v>5</c:v>
                </c:pt>
                <c:pt idx="1">
                  <c:v>10</c:v>
                </c:pt>
                <c:pt idx="2">
                  <c:v>15</c:v>
                </c:pt>
                <c:pt idx="3">
                  <c:v>20</c:v>
                </c:pt>
                <c:pt idx="4">
                  <c:v>25</c:v>
                </c:pt>
                <c:pt idx="5">
                  <c:v>30</c:v>
                </c:pt>
                <c:pt idx="6">
                  <c:v>35</c:v>
                </c:pt>
              </c:numCache>
            </c:numRef>
          </c:cat>
          <c:val>
            <c:numRef>
              <c:f>Sheet1!$P$2:$P$8</c:f>
              <c:numCache>
                <c:formatCode>General</c:formatCode>
                <c:ptCount val="7"/>
                <c:pt idx="0">
                  <c:v>9</c:v>
                </c:pt>
                <c:pt idx="1">
                  <c:v>8</c:v>
                </c:pt>
                <c:pt idx="2">
                  <c:v>6</c:v>
                </c:pt>
                <c:pt idx="3">
                  <c:v>5</c:v>
                </c:pt>
                <c:pt idx="4">
                  <c:v>4</c:v>
                </c:pt>
                <c:pt idx="5">
                  <c:v>3</c:v>
                </c:pt>
                <c:pt idx="6">
                  <c:v>1</c:v>
                </c:pt>
              </c:numCache>
            </c:numRef>
          </c:val>
        </c:ser>
        <c:dLbls>
          <c:showLegendKey val="0"/>
          <c:showVal val="0"/>
          <c:showCatName val="0"/>
          <c:showSerName val="0"/>
          <c:showPercent val="0"/>
          <c:showBubbleSize val="0"/>
        </c:dLbls>
        <c:gapWidth val="0"/>
        <c:axId val="194890456"/>
        <c:axId val="194890848"/>
      </c:barChart>
      <c:catAx>
        <c:axId val="194890456"/>
        <c:scaling>
          <c:orientation val="minMax"/>
        </c:scaling>
        <c:delete val="0"/>
        <c:axPos val="b"/>
        <c:numFmt formatCode="General" sourceLinked="1"/>
        <c:majorTickMark val="none"/>
        <c:minorTickMark val="none"/>
        <c:tickLblPos val="nextTo"/>
        <c:crossAx val="194890848"/>
        <c:crosses val="autoZero"/>
        <c:auto val="1"/>
        <c:lblAlgn val="ctr"/>
        <c:lblOffset val="100"/>
        <c:noMultiLvlLbl val="0"/>
      </c:catAx>
      <c:valAx>
        <c:axId val="194890848"/>
        <c:scaling>
          <c:orientation val="minMax"/>
        </c:scaling>
        <c:delete val="0"/>
        <c:axPos val="l"/>
        <c:numFmt formatCode="General" sourceLinked="1"/>
        <c:majorTickMark val="out"/>
        <c:minorTickMark val="none"/>
        <c:tickLblPos val="nextTo"/>
        <c:crossAx val="194890456"/>
        <c:crosses val="autoZero"/>
        <c:crossBetween val="between"/>
      </c:valAx>
    </c:plotArea>
    <c:plotVisOnly val="1"/>
    <c:dispBlanksAs val="gap"/>
    <c:showDLblsOverMax val="0"/>
  </c:chart>
  <c:externalData r:id="rId1">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9"/>
    </mc:Choice>
    <mc:Fallback>
      <c:style val="19"/>
    </mc:Fallback>
  </mc:AlternateContent>
  <c:chart>
    <c:title>
      <c:tx>
        <c:rich>
          <a:bodyPr/>
          <a:lstStyle/>
          <a:p>
            <a:pPr>
              <a:defRPr/>
            </a:pPr>
            <a:r>
              <a:rPr lang="en-US" sz="1600"/>
              <a:t>Example of Skewed Left Histogram</a:t>
            </a:r>
          </a:p>
        </c:rich>
      </c:tx>
      <c:overlay val="0"/>
    </c:title>
    <c:autoTitleDeleted val="0"/>
    <c:plotArea>
      <c:layout/>
      <c:barChart>
        <c:barDir val="col"/>
        <c:grouping val="clustered"/>
        <c:varyColors val="0"/>
        <c:ser>
          <c:idx val="1"/>
          <c:order val="0"/>
          <c:invertIfNegative val="0"/>
          <c:cat>
            <c:numRef>
              <c:f>Sheet1!$A$28:$A$34</c:f>
              <c:numCache>
                <c:formatCode>General</c:formatCode>
                <c:ptCount val="7"/>
                <c:pt idx="0">
                  <c:v>5</c:v>
                </c:pt>
                <c:pt idx="1">
                  <c:v>10</c:v>
                </c:pt>
                <c:pt idx="2">
                  <c:v>15</c:v>
                </c:pt>
                <c:pt idx="3">
                  <c:v>20</c:v>
                </c:pt>
                <c:pt idx="4">
                  <c:v>25</c:v>
                </c:pt>
                <c:pt idx="5">
                  <c:v>30</c:v>
                </c:pt>
                <c:pt idx="6">
                  <c:v>35</c:v>
                </c:pt>
              </c:numCache>
            </c:numRef>
          </c:cat>
          <c:val>
            <c:numRef>
              <c:f>Sheet1!$B$28:$B$34</c:f>
              <c:numCache>
                <c:formatCode>General</c:formatCode>
                <c:ptCount val="7"/>
                <c:pt idx="0">
                  <c:v>1</c:v>
                </c:pt>
                <c:pt idx="1">
                  <c:v>3</c:v>
                </c:pt>
                <c:pt idx="2">
                  <c:v>4</c:v>
                </c:pt>
                <c:pt idx="3">
                  <c:v>5</c:v>
                </c:pt>
                <c:pt idx="4">
                  <c:v>6</c:v>
                </c:pt>
                <c:pt idx="5">
                  <c:v>8</c:v>
                </c:pt>
                <c:pt idx="6">
                  <c:v>9</c:v>
                </c:pt>
              </c:numCache>
            </c:numRef>
          </c:val>
        </c:ser>
        <c:dLbls>
          <c:showLegendKey val="0"/>
          <c:showVal val="0"/>
          <c:showCatName val="0"/>
          <c:showSerName val="0"/>
          <c:showPercent val="0"/>
          <c:showBubbleSize val="0"/>
        </c:dLbls>
        <c:gapWidth val="0"/>
        <c:axId val="194891632"/>
        <c:axId val="194892024"/>
      </c:barChart>
      <c:catAx>
        <c:axId val="194891632"/>
        <c:scaling>
          <c:orientation val="minMax"/>
        </c:scaling>
        <c:delete val="0"/>
        <c:axPos val="b"/>
        <c:numFmt formatCode="General" sourceLinked="1"/>
        <c:majorTickMark val="none"/>
        <c:minorTickMark val="none"/>
        <c:tickLblPos val="nextTo"/>
        <c:crossAx val="194892024"/>
        <c:crosses val="autoZero"/>
        <c:auto val="1"/>
        <c:lblAlgn val="ctr"/>
        <c:lblOffset val="100"/>
        <c:noMultiLvlLbl val="0"/>
      </c:catAx>
      <c:valAx>
        <c:axId val="194892024"/>
        <c:scaling>
          <c:orientation val="minMax"/>
        </c:scaling>
        <c:delete val="0"/>
        <c:axPos val="l"/>
        <c:numFmt formatCode="General" sourceLinked="1"/>
        <c:majorTickMark val="out"/>
        <c:minorTickMark val="none"/>
        <c:tickLblPos val="nextTo"/>
        <c:crossAx val="194891632"/>
        <c:crosses val="autoZero"/>
        <c:crossBetween val="between"/>
      </c:valAx>
    </c:plotArea>
    <c:plotVisOnly val="1"/>
    <c:dispBlanksAs val="gap"/>
    <c:showDLblsOverMax val="0"/>
  </c:chart>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sz="1400"/>
              <a:t>SAT Critical Reading Scores</a:t>
            </a:r>
          </a:p>
        </c:rich>
      </c:tx>
      <c:overlay val="0"/>
    </c:title>
    <c:autoTitleDeleted val="0"/>
    <c:plotArea>
      <c:layout/>
      <c:lineChart>
        <c:grouping val="standard"/>
        <c:varyColors val="0"/>
        <c:ser>
          <c:idx val="1"/>
          <c:order val="0"/>
          <c:tx>
            <c:strRef>
              <c:f>Sheet1!$B$1</c:f>
              <c:strCache>
                <c:ptCount val="1"/>
                <c:pt idx="0">
                  <c:v>Male</c:v>
                </c:pt>
              </c:strCache>
            </c:strRef>
          </c:tx>
          <c:marker>
            <c:symbol val="none"/>
          </c:marker>
          <c:cat>
            <c:numRef>
              <c:f>Sheet1!$A$2:$A$42</c:f>
              <c:numCache>
                <c:formatCode>General</c:formatCode>
                <c:ptCount val="41"/>
                <c:pt idx="0">
                  <c:v>1972</c:v>
                </c:pt>
                <c:pt idx="1">
                  <c:v>1973</c:v>
                </c:pt>
                <c:pt idx="2">
                  <c:v>1974</c:v>
                </c:pt>
                <c:pt idx="3">
                  <c:v>1975</c:v>
                </c:pt>
                <c:pt idx="4">
                  <c:v>1976</c:v>
                </c:pt>
                <c:pt idx="5">
                  <c:v>1977</c:v>
                </c:pt>
                <c:pt idx="6">
                  <c:v>1978</c:v>
                </c:pt>
                <c:pt idx="7">
                  <c:v>1979</c:v>
                </c:pt>
                <c:pt idx="8">
                  <c:v>1980</c:v>
                </c:pt>
                <c:pt idx="9">
                  <c:v>1981</c:v>
                </c:pt>
                <c:pt idx="10">
                  <c:v>1982</c:v>
                </c:pt>
                <c:pt idx="11">
                  <c:v>1983</c:v>
                </c:pt>
                <c:pt idx="12">
                  <c:v>1984</c:v>
                </c:pt>
                <c:pt idx="13">
                  <c:v>1985</c:v>
                </c:pt>
                <c:pt idx="14">
                  <c:v>1986</c:v>
                </c:pt>
                <c:pt idx="15">
                  <c:v>1987</c:v>
                </c:pt>
                <c:pt idx="16">
                  <c:v>1988</c:v>
                </c:pt>
                <c:pt idx="17">
                  <c:v>1989</c:v>
                </c:pt>
                <c:pt idx="18">
                  <c:v>1990</c:v>
                </c:pt>
                <c:pt idx="19">
                  <c:v>1991</c:v>
                </c:pt>
                <c:pt idx="20">
                  <c:v>1992</c:v>
                </c:pt>
                <c:pt idx="21">
                  <c:v>1993</c:v>
                </c:pt>
                <c:pt idx="22">
                  <c:v>1994</c:v>
                </c:pt>
                <c:pt idx="23">
                  <c:v>1995</c:v>
                </c:pt>
                <c:pt idx="24">
                  <c:v>1996</c:v>
                </c:pt>
                <c:pt idx="25">
                  <c:v>1997</c:v>
                </c:pt>
                <c:pt idx="26">
                  <c:v>1998</c:v>
                </c:pt>
                <c:pt idx="27">
                  <c:v>1999</c:v>
                </c:pt>
                <c:pt idx="28">
                  <c:v>2000</c:v>
                </c:pt>
                <c:pt idx="29">
                  <c:v>2001</c:v>
                </c:pt>
                <c:pt idx="30">
                  <c:v>2002</c:v>
                </c:pt>
                <c:pt idx="31">
                  <c:v>2003</c:v>
                </c:pt>
                <c:pt idx="32">
                  <c:v>2004</c:v>
                </c:pt>
                <c:pt idx="33">
                  <c:v>2005</c:v>
                </c:pt>
                <c:pt idx="34">
                  <c:v>2006</c:v>
                </c:pt>
                <c:pt idx="35">
                  <c:v>2007</c:v>
                </c:pt>
                <c:pt idx="36">
                  <c:v>2008</c:v>
                </c:pt>
                <c:pt idx="37">
                  <c:v>2009</c:v>
                </c:pt>
                <c:pt idx="38">
                  <c:v>2010</c:v>
                </c:pt>
                <c:pt idx="39">
                  <c:v>2011</c:v>
                </c:pt>
                <c:pt idx="40">
                  <c:v>2012</c:v>
                </c:pt>
              </c:numCache>
            </c:numRef>
          </c:cat>
          <c:val>
            <c:numRef>
              <c:f>Sheet1!$B$2:$B$42</c:f>
              <c:numCache>
                <c:formatCode>General</c:formatCode>
                <c:ptCount val="41"/>
                <c:pt idx="0">
                  <c:v>531</c:v>
                </c:pt>
                <c:pt idx="1">
                  <c:v>523</c:v>
                </c:pt>
                <c:pt idx="2">
                  <c:v>524</c:v>
                </c:pt>
                <c:pt idx="3">
                  <c:v>515</c:v>
                </c:pt>
                <c:pt idx="4">
                  <c:v>511</c:v>
                </c:pt>
                <c:pt idx="5">
                  <c:v>509</c:v>
                </c:pt>
                <c:pt idx="6">
                  <c:v>511</c:v>
                </c:pt>
                <c:pt idx="7">
                  <c:v>509</c:v>
                </c:pt>
                <c:pt idx="8">
                  <c:v>506</c:v>
                </c:pt>
                <c:pt idx="9">
                  <c:v>508</c:v>
                </c:pt>
                <c:pt idx="10">
                  <c:v>509</c:v>
                </c:pt>
                <c:pt idx="11">
                  <c:v>508</c:v>
                </c:pt>
                <c:pt idx="12">
                  <c:v>511</c:v>
                </c:pt>
                <c:pt idx="13">
                  <c:v>514</c:v>
                </c:pt>
                <c:pt idx="14">
                  <c:v>515</c:v>
                </c:pt>
                <c:pt idx="15">
                  <c:v>512</c:v>
                </c:pt>
                <c:pt idx="16">
                  <c:v>512</c:v>
                </c:pt>
                <c:pt idx="17">
                  <c:v>510</c:v>
                </c:pt>
                <c:pt idx="18">
                  <c:v>505</c:v>
                </c:pt>
                <c:pt idx="19">
                  <c:v>503</c:v>
                </c:pt>
                <c:pt idx="20">
                  <c:v>504</c:v>
                </c:pt>
                <c:pt idx="21">
                  <c:v>504</c:v>
                </c:pt>
                <c:pt idx="22">
                  <c:v>501</c:v>
                </c:pt>
                <c:pt idx="23">
                  <c:v>505</c:v>
                </c:pt>
                <c:pt idx="24">
                  <c:v>507</c:v>
                </c:pt>
                <c:pt idx="25">
                  <c:v>507</c:v>
                </c:pt>
                <c:pt idx="26">
                  <c:v>509</c:v>
                </c:pt>
                <c:pt idx="27">
                  <c:v>509</c:v>
                </c:pt>
                <c:pt idx="28">
                  <c:v>507</c:v>
                </c:pt>
                <c:pt idx="29">
                  <c:v>509</c:v>
                </c:pt>
                <c:pt idx="30">
                  <c:v>507</c:v>
                </c:pt>
                <c:pt idx="31">
                  <c:v>512</c:v>
                </c:pt>
                <c:pt idx="32">
                  <c:v>512</c:v>
                </c:pt>
                <c:pt idx="33">
                  <c:v>513</c:v>
                </c:pt>
                <c:pt idx="34">
                  <c:v>505</c:v>
                </c:pt>
                <c:pt idx="35">
                  <c:v>503</c:v>
                </c:pt>
                <c:pt idx="36">
                  <c:v>502</c:v>
                </c:pt>
                <c:pt idx="37">
                  <c:v>502</c:v>
                </c:pt>
                <c:pt idx="38">
                  <c:v>502</c:v>
                </c:pt>
                <c:pt idx="39">
                  <c:v>500</c:v>
                </c:pt>
                <c:pt idx="40">
                  <c:v>498</c:v>
                </c:pt>
              </c:numCache>
            </c:numRef>
          </c:val>
          <c:smooth val="0"/>
        </c:ser>
        <c:ser>
          <c:idx val="2"/>
          <c:order val="1"/>
          <c:tx>
            <c:strRef>
              <c:f>Sheet1!$C$1</c:f>
              <c:strCache>
                <c:ptCount val="1"/>
                <c:pt idx="0">
                  <c:v>Female</c:v>
                </c:pt>
              </c:strCache>
            </c:strRef>
          </c:tx>
          <c:marker>
            <c:symbol val="none"/>
          </c:marker>
          <c:cat>
            <c:numRef>
              <c:f>Sheet1!$A$2:$A$42</c:f>
              <c:numCache>
                <c:formatCode>General</c:formatCode>
                <c:ptCount val="41"/>
                <c:pt idx="0">
                  <c:v>1972</c:v>
                </c:pt>
                <c:pt idx="1">
                  <c:v>1973</c:v>
                </c:pt>
                <c:pt idx="2">
                  <c:v>1974</c:v>
                </c:pt>
                <c:pt idx="3">
                  <c:v>1975</c:v>
                </c:pt>
                <c:pt idx="4">
                  <c:v>1976</c:v>
                </c:pt>
                <c:pt idx="5">
                  <c:v>1977</c:v>
                </c:pt>
                <c:pt idx="6">
                  <c:v>1978</c:v>
                </c:pt>
                <c:pt idx="7">
                  <c:v>1979</c:v>
                </c:pt>
                <c:pt idx="8">
                  <c:v>1980</c:v>
                </c:pt>
                <c:pt idx="9">
                  <c:v>1981</c:v>
                </c:pt>
                <c:pt idx="10">
                  <c:v>1982</c:v>
                </c:pt>
                <c:pt idx="11">
                  <c:v>1983</c:v>
                </c:pt>
                <c:pt idx="12">
                  <c:v>1984</c:v>
                </c:pt>
                <c:pt idx="13">
                  <c:v>1985</c:v>
                </c:pt>
                <c:pt idx="14">
                  <c:v>1986</c:v>
                </c:pt>
                <c:pt idx="15">
                  <c:v>1987</c:v>
                </c:pt>
                <c:pt idx="16">
                  <c:v>1988</c:v>
                </c:pt>
                <c:pt idx="17">
                  <c:v>1989</c:v>
                </c:pt>
                <c:pt idx="18">
                  <c:v>1990</c:v>
                </c:pt>
                <c:pt idx="19">
                  <c:v>1991</c:v>
                </c:pt>
                <c:pt idx="20">
                  <c:v>1992</c:v>
                </c:pt>
                <c:pt idx="21">
                  <c:v>1993</c:v>
                </c:pt>
                <c:pt idx="22">
                  <c:v>1994</c:v>
                </c:pt>
                <c:pt idx="23">
                  <c:v>1995</c:v>
                </c:pt>
                <c:pt idx="24">
                  <c:v>1996</c:v>
                </c:pt>
                <c:pt idx="25">
                  <c:v>1997</c:v>
                </c:pt>
                <c:pt idx="26">
                  <c:v>1998</c:v>
                </c:pt>
                <c:pt idx="27">
                  <c:v>1999</c:v>
                </c:pt>
                <c:pt idx="28">
                  <c:v>2000</c:v>
                </c:pt>
                <c:pt idx="29">
                  <c:v>2001</c:v>
                </c:pt>
                <c:pt idx="30">
                  <c:v>2002</c:v>
                </c:pt>
                <c:pt idx="31">
                  <c:v>2003</c:v>
                </c:pt>
                <c:pt idx="32">
                  <c:v>2004</c:v>
                </c:pt>
                <c:pt idx="33">
                  <c:v>2005</c:v>
                </c:pt>
                <c:pt idx="34">
                  <c:v>2006</c:v>
                </c:pt>
                <c:pt idx="35">
                  <c:v>2007</c:v>
                </c:pt>
                <c:pt idx="36">
                  <c:v>2008</c:v>
                </c:pt>
                <c:pt idx="37">
                  <c:v>2009</c:v>
                </c:pt>
                <c:pt idx="38">
                  <c:v>2010</c:v>
                </c:pt>
                <c:pt idx="39">
                  <c:v>2011</c:v>
                </c:pt>
                <c:pt idx="40">
                  <c:v>2012</c:v>
                </c:pt>
              </c:numCache>
            </c:numRef>
          </c:cat>
          <c:val>
            <c:numRef>
              <c:f>Sheet1!$C$2:$C$42</c:f>
              <c:numCache>
                <c:formatCode>General</c:formatCode>
                <c:ptCount val="41"/>
                <c:pt idx="0">
                  <c:v>529</c:v>
                </c:pt>
                <c:pt idx="1">
                  <c:v>521</c:v>
                </c:pt>
                <c:pt idx="2">
                  <c:v>520</c:v>
                </c:pt>
                <c:pt idx="3">
                  <c:v>509</c:v>
                </c:pt>
                <c:pt idx="4">
                  <c:v>508</c:v>
                </c:pt>
                <c:pt idx="5">
                  <c:v>505</c:v>
                </c:pt>
                <c:pt idx="6">
                  <c:v>503</c:v>
                </c:pt>
                <c:pt idx="7">
                  <c:v>501</c:v>
                </c:pt>
                <c:pt idx="8">
                  <c:v>498</c:v>
                </c:pt>
                <c:pt idx="9">
                  <c:v>496</c:v>
                </c:pt>
                <c:pt idx="10">
                  <c:v>499</c:v>
                </c:pt>
                <c:pt idx="11">
                  <c:v>498</c:v>
                </c:pt>
                <c:pt idx="12">
                  <c:v>498</c:v>
                </c:pt>
                <c:pt idx="13">
                  <c:v>503</c:v>
                </c:pt>
                <c:pt idx="14">
                  <c:v>504</c:v>
                </c:pt>
                <c:pt idx="15">
                  <c:v>502</c:v>
                </c:pt>
                <c:pt idx="16">
                  <c:v>499</c:v>
                </c:pt>
                <c:pt idx="17">
                  <c:v>498</c:v>
                </c:pt>
                <c:pt idx="18">
                  <c:v>496</c:v>
                </c:pt>
                <c:pt idx="19">
                  <c:v>495</c:v>
                </c:pt>
                <c:pt idx="20">
                  <c:v>496</c:v>
                </c:pt>
                <c:pt idx="21">
                  <c:v>497</c:v>
                </c:pt>
                <c:pt idx="22">
                  <c:v>497</c:v>
                </c:pt>
                <c:pt idx="23">
                  <c:v>502</c:v>
                </c:pt>
                <c:pt idx="24">
                  <c:v>503</c:v>
                </c:pt>
                <c:pt idx="25">
                  <c:v>503</c:v>
                </c:pt>
                <c:pt idx="26">
                  <c:v>502</c:v>
                </c:pt>
                <c:pt idx="27">
                  <c:v>502</c:v>
                </c:pt>
                <c:pt idx="28">
                  <c:v>504</c:v>
                </c:pt>
                <c:pt idx="29">
                  <c:v>502</c:v>
                </c:pt>
                <c:pt idx="30">
                  <c:v>502</c:v>
                </c:pt>
                <c:pt idx="31">
                  <c:v>503</c:v>
                </c:pt>
                <c:pt idx="32">
                  <c:v>504</c:v>
                </c:pt>
                <c:pt idx="33">
                  <c:v>505</c:v>
                </c:pt>
                <c:pt idx="34">
                  <c:v>502</c:v>
                </c:pt>
                <c:pt idx="35">
                  <c:v>500</c:v>
                </c:pt>
                <c:pt idx="36">
                  <c:v>499</c:v>
                </c:pt>
                <c:pt idx="37">
                  <c:v>497</c:v>
                </c:pt>
                <c:pt idx="38">
                  <c:v>498</c:v>
                </c:pt>
                <c:pt idx="39">
                  <c:v>495</c:v>
                </c:pt>
                <c:pt idx="40">
                  <c:v>493</c:v>
                </c:pt>
              </c:numCache>
            </c:numRef>
          </c:val>
          <c:smooth val="0"/>
        </c:ser>
        <c:ser>
          <c:idx val="3"/>
          <c:order val="2"/>
          <c:tx>
            <c:strRef>
              <c:f>Sheet1!$D$1</c:f>
              <c:strCache>
                <c:ptCount val="1"/>
                <c:pt idx="0">
                  <c:v>Total</c:v>
                </c:pt>
              </c:strCache>
            </c:strRef>
          </c:tx>
          <c:marker>
            <c:symbol val="none"/>
          </c:marker>
          <c:cat>
            <c:numRef>
              <c:f>Sheet1!$A$2:$A$42</c:f>
              <c:numCache>
                <c:formatCode>General</c:formatCode>
                <c:ptCount val="41"/>
                <c:pt idx="0">
                  <c:v>1972</c:v>
                </c:pt>
                <c:pt idx="1">
                  <c:v>1973</c:v>
                </c:pt>
                <c:pt idx="2">
                  <c:v>1974</c:v>
                </c:pt>
                <c:pt idx="3">
                  <c:v>1975</c:v>
                </c:pt>
                <c:pt idx="4">
                  <c:v>1976</c:v>
                </c:pt>
                <c:pt idx="5">
                  <c:v>1977</c:v>
                </c:pt>
                <c:pt idx="6">
                  <c:v>1978</c:v>
                </c:pt>
                <c:pt idx="7">
                  <c:v>1979</c:v>
                </c:pt>
                <c:pt idx="8">
                  <c:v>1980</c:v>
                </c:pt>
                <c:pt idx="9">
                  <c:v>1981</c:v>
                </c:pt>
                <c:pt idx="10">
                  <c:v>1982</c:v>
                </c:pt>
                <c:pt idx="11">
                  <c:v>1983</c:v>
                </c:pt>
                <c:pt idx="12">
                  <c:v>1984</c:v>
                </c:pt>
                <c:pt idx="13">
                  <c:v>1985</c:v>
                </c:pt>
                <c:pt idx="14">
                  <c:v>1986</c:v>
                </c:pt>
                <c:pt idx="15">
                  <c:v>1987</c:v>
                </c:pt>
                <c:pt idx="16">
                  <c:v>1988</c:v>
                </c:pt>
                <c:pt idx="17">
                  <c:v>1989</c:v>
                </c:pt>
                <c:pt idx="18">
                  <c:v>1990</c:v>
                </c:pt>
                <c:pt idx="19">
                  <c:v>1991</c:v>
                </c:pt>
                <c:pt idx="20">
                  <c:v>1992</c:v>
                </c:pt>
                <c:pt idx="21">
                  <c:v>1993</c:v>
                </c:pt>
                <c:pt idx="22">
                  <c:v>1994</c:v>
                </c:pt>
                <c:pt idx="23">
                  <c:v>1995</c:v>
                </c:pt>
                <c:pt idx="24">
                  <c:v>1996</c:v>
                </c:pt>
                <c:pt idx="25">
                  <c:v>1997</c:v>
                </c:pt>
                <c:pt idx="26">
                  <c:v>1998</c:v>
                </c:pt>
                <c:pt idx="27">
                  <c:v>1999</c:v>
                </c:pt>
                <c:pt idx="28">
                  <c:v>2000</c:v>
                </c:pt>
                <c:pt idx="29">
                  <c:v>2001</c:v>
                </c:pt>
                <c:pt idx="30">
                  <c:v>2002</c:v>
                </c:pt>
                <c:pt idx="31">
                  <c:v>2003</c:v>
                </c:pt>
                <c:pt idx="32">
                  <c:v>2004</c:v>
                </c:pt>
                <c:pt idx="33">
                  <c:v>2005</c:v>
                </c:pt>
                <c:pt idx="34">
                  <c:v>2006</c:v>
                </c:pt>
                <c:pt idx="35">
                  <c:v>2007</c:v>
                </c:pt>
                <c:pt idx="36">
                  <c:v>2008</c:v>
                </c:pt>
                <c:pt idx="37">
                  <c:v>2009</c:v>
                </c:pt>
                <c:pt idx="38">
                  <c:v>2010</c:v>
                </c:pt>
                <c:pt idx="39">
                  <c:v>2011</c:v>
                </c:pt>
                <c:pt idx="40">
                  <c:v>2012</c:v>
                </c:pt>
              </c:numCache>
            </c:numRef>
          </c:cat>
          <c:val>
            <c:numRef>
              <c:f>Sheet1!$D$2:$D$42</c:f>
              <c:numCache>
                <c:formatCode>General</c:formatCode>
                <c:ptCount val="41"/>
                <c:pt idx="0">
                  <c:v>530</c:v>
                </c:pt>
                <c:pt idx="1">
                  <c:v>523</c:v>
                </c:pt>
                <c:pt idx="2">
                  <c:v>521</c:v>
                </c:pt>
                <c:pt idx="3">
                  <c:v>512</c:v>
                </c:pt>
                <c:pt idx="4">
                  <c:v>509</c:v>
                </c:pt>
                <c:pt idx="5">
                  <c:v>507</c:v>
                </c:pt>
                <c:pt idx="6">
                  <c:v>507</c:v>
                </c:pt>
                <c:pt idx="7">
                  <c:v>505</c:v>
                </c:pt>
                <c:pt idx="8">
                  <c:v>502</c:v>
                </c:pt>
                <c:pt idx="9">
                  <c:v>502</c:v>
                </c:pt>
                <c:pt idx="10">
                  <c:v>504</c:v>
                </c:pt>
                <c:pt idx="11">
                  <c:v>503</c:v>
                </c:pt>
                <c:pt idx="12">
                  <c:v>504</c:v>
                </c:pt>
                <c:pt idx="13">
                  <c:v>509</c:v>
                </c:pt>
                <c:pt idx="14">
                  <c:v>509</c:v>
                </c:pt>
                <c:pt idx="15">
                  <c:v>507</c:v>
                </c:pt>
                <c:pt idx="16">
                  <c:v>505</c:v>
                </c:pt>
                <c:pt idx="17">
                  <c:v>504</c:v>
                </c:pt>
                <c:pt idx="18">
                  <c:v>500</c:v>
                </c:pt>
                <c:pt idx="19">
                  <c:v>499</c:v>
                </c:pt>
                <c:pt idx="20">
                  <c:v>500</c:v>
                </c:pt>
                <c:pt idx="21">
                  <c:v>500</c:v>
                </c:pt>
                <c:pt idx="22">
                  <c:v>499</c:v>
                </c:pt>
                <c:pt idx="23">
                  <c:v>504</c:v>
                </c:pt>
                <c:pt idx="24">
                  <c:v>505</c:v>
                </c:pt>
                <c:pt idx="25">
                  <c:v>505</c:v>
                </c:pt>
                <c:pt idx="26">
                  <c:v>505</c:v>
                </c:pt>
                <c:pt idx="27">
                  <c:v>505</c:v>
                </c:pt>
                <c:pt idx="28">
                  <c:v>505</c:v>
                </c:pt>
                <c:pt idx="29">
                  <c:v>506</c:v>
                </c:pt>
                <c:pt idx="30">
                  <c:v>504</c:v>
                </c:pt>
                <c:pt idx="31">
                  <c:v>507</c:v>
                </c:pt>
                <c:pt idx="32">
                  <c:v>508</c:v>
                </c:pt>
                <c:pt idx="33">
                  <c:v>508</c:v>
                </c:pt>
                <c:pt idx="34">
                  <c:v>503</c:v>
                </c:pt>
                <c:pt idx="35">
                  <c:v>501</c:v>
                </c:pt>
                <c:pt idx="36">
                  <c:v>500</c:v>
                </c:pt>
                <c:pt idx="37">
                  <c:v>499</c:v>
                </c:pt>
                <c:pt idx="38">
                  <c:v>500</c:v>
                </c:pt>
                <c:pt idx="39">
                  <c:v>497</c:v>
                </c:pt>
                <c:pt idx="40">
                  <c:v>496</c:v>
                </c:pt>
              </c:numCache>
            </c:numRef>
          </c:val>
          <c:smooth val="0"/>
        </c:ser>
        <c:dLbls>
          <c:showLegendKey val="0"/>
          <c:showVal val="0"/>
          <c:showCatName val="0"/>
          <c:showSerName val="0"/>
          <c:showPercent val="0"/>
          <c:showBubbleSize val="0"/>
        </c:dLbls>
        <c:smooth val="0"/>
        <c:axId val="195355560"/>
        <c:axId val="195355952"/>
      </c:lineChart>
      <c:catAx>
        <c:axId val="195355560"/>
        <c:scaling>
          <c:orientation val="minMax"/>
        </c:scaling>
        <c:delete val="0"/>
        <c:axPos val="b"/>
        <c:title>
          <c:tx>
            <c:rich>
              <a:bodyPr/>
              <a:lstStyle/>
              <a:p>
                <a:pPr>
                  <a:defRPr/>
                </a:pPr>
                <a:r>
                  <a:rPr lang="en-US"/>
                  <a:t>Year</a:t>
                </a:r>
              </a:p>
            </c:rich>
          </c:tx>
          <c:overlay val="0"/>
        </c:title>
        <c:numFmt formatCode="General" sourceLinked="1"/>
        <c:majorTickMark val="none"/>
        <c:minorTickMark val="none"/>
        <c:tickLblPos val="nextTo"/>
        <c:crossAx val="195355952"/>
        <c:crosses val="autoZero"/>
        <c:auto val="1"/>
        <c:lblAlgn val="ctr"/>
        <c:lblOffset val="100"/>
        <c:noMultiLvlLbl val="0"/>
      </c:catAx>
      <c:valAx>
        <c:axId val="195355952"/>
        <c:scaling>
          <c:orientation val="minMax"/>
        </c:scaling>
        <c:delete val="0"/>
        <c:axPos val="l"/>
        <c:majorGridlines/>
        <c:title>
          <c:tx>
            <c:rich>
              <a:bodyPr/>
              <a:lstStyle/>
              <a:p>
                <a:pPr>
                  <a:defRPr/>
                </a:pPr>
                <a:r>
                  <a:rPr lang="en-US"/>
                  <a:t>Reading Score</a:t>
                </a:r>
              </a:p>
            </c:rich>
          </c:tx>
          <c:overlay val="0"/>
        </c:title>
        <c:numFmt formatCode="General" sourceLinked="1"/>
        <c:majorTickMark val="none"/>
        <c:minorTickMark val="none"/>
        <c:tickLblPos val="nextTo"/>
        <c:crossAx val="195355560"/>
        <c:crosses val="autoZero"/>
        <c:crossBetween val="between"/>
      </c:valAx>
    </c:plotArea>
    <c:legend>
      <c:legendPos val="r"/>
      <c:overlay val="0"/>
    </c:legend>
    <c:plotVisOnly val="1"/>
    <c:dispBlanksAs val="gap"/>
    <c:showDLblsOverMax val="0"/>
  </c:chart>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sz="1400"/>
              <a:t>Amount of Nutrients</a:t>
            </a:r>
            <a:r>
              <a:rPr lang="en-US" sz="1400" baseline="0"/>
              <a:t> Used by Crops in </a:t>
            </a:r>
            <a:r>
              <a:rPr lang="en-US" sz="1400" b="1" i="0" u="none" strike="noStrike" kern="1200" baseline="0">
                <a:solidFill>
                  <a:sysClr val="windowText" lastClr="000000"/>
                </a:solidFill>
                <a:latin typeface="+mn-lt"/>
                <a:ea typeface="+mn-ea"/>
                <a:cs typeface="+mn-cs"/>
              </a:rPr>
              <a:t>US</a:t>
            </a:r>
            <a:r>
              <a:rPr lang="en-US" sz="1400" baseline="0"/>
              <a:t> in 2010 with Various Fertilizers</a:t>
            </a:r>
            <a:endParaRPr lang="en-US" sz="1400"/>
          </a:p>
        </c:rich>
      </c:tx>
      <c:overlay val="0"/>
    </c:title>
    <c:autoTitleDeleted val="0"/>
    <c:plotArea>
      <c:layout/>
      <c:barChart>
        <c:barDir val="col"/>
        <c:grouping val="clustered"/>
        <c:varyColors val="0"/>
        <c:ser>
          <c:idx val="0"/>
          <c:order val="0"/>
          <c:tx>
            <c:v>Corn</c:v>
          </c:tx>
          <c:invertIfNegative val="0"/>
          <c:cat>
            <c:strRef>
              <c:f>(Sheet1!$C$1,Sheet1!$G$1,Sheet1!$K$1)</c:f>
              <c:strCache>
                <c:ptCount val="3"/>
                <c:pt idx="0">
                  <c:v>Nitrogen</c:v>
                </c:pt>
                <c:pt idx="1">
                  <c:v>Phosphate</c:v>
                </c:pt>
                <c:pt idx="2">
                  <c:v> Potash</c:v>
                </c:pt>
              </c:strCache>
            </c:strRef>
          </c:cat>
          <c:val>
            <c:numRef>
              <c:f>(Sheet1!$C$3,Sheet1!$G$3,Sheet1!$K$3)</c:f>
              <c:numCache>
                <c:formatCode>_(* #,##0_);_(* \(#,##0\);_(* "-"??_);_(@_)</c:formatCode>
                <c:ptCount val="3"/>
                <c:pt idx="0">
                  <c:v>5610.2374999999975</c:v>
                </c:pt>
                <c:pt idx="1">
                  <c:v>1933.425</c:v>
                </c:pt>
                <c:pt idx="2">
                  <c:v>1990.849375</c:v>
                </c:pt>
              </c:numCache>
            </c:numRef>
          </c:val>
        </c:ser>
        <c:ser>
          <c:idx val="1"/>
          <c:order val="1"/>
          <c:tx>
            <c:v>Cotton</c:v>
          </c:tx>
          <c:invertIfNegative val="0"/>
          <c:cat>
            <c:strRef>
              <c:f>(Sheet1!$C$1,Sheet1!$G$1,Sheet1!$K$1)</c:f>
              <c:strCache>
                <c:ptCount val="3"/>
                <c:pt idx="0">
                  <c:v>Nitrogen</c:v>
                </c:pt>
                <c:pt idx="1">
                  <c:v>Phosphate</c:v>
                </c:pt>
                <c:pt idx="2">
                  <c:v> Potash</c:v>
                </c:pt>
              </c:strCache>
            </c:strRef>
          </c:cat>
          <c:val>
            <c:numRef>
              <c:f>(Sheet1!$D$3,Sheet1!$H$3,Sheet1!$L$3)</c:f>
              <c:numCache>
                <c:formatCode>_(* #,##0_);_(* \(#,##0\);_(* "-"??_);_(@_)</c:formatCode>
                <c:ptCount val="3"/>
                <c:pt idx="0">
                  <c:v>380.24910000000011</c:v>
                </c:pt>
                <c:pt idx="1">
                  <c:v>139.47953999999999</c:v>
                </c:pt>
                <c:pt idx="2">
                  <c:v>188.31384</c:v>
                </c:pt>
              </c:numCache>
            </c:numRef>
          </c:val>
        </c:ser>
        <c:ser>
          <c:idx val="2"/>
          <c:order val="2"/>
          <c:tx>
            <c:v>Soybeans</c:v>
          </c:tx>
          <c:invertIfNegative val="0"/>
          <c:cat>
            <c:strRef>
              <c:f>(Sheet1!$C$1,Sheet1!$G$1,Sheet1!$K$1)</c:f>
              <c:strCache>
                <c:ptCount val="3"/>
                <c:pt idx="0">
                  <c:v>Nitrogen</c:v>
                </c:pt>
                <c:pt idx="1">
                  <c:v>Phosphate</c:v>
                </c:pt>
                <c:pt idx="2">
                  <c:v> Potash</c:v>
                </c:pt>
              </c:strCache>
            </c:strRef>
          </c:cat>
          <c:val>
            <c:numRef>
              <c:f>(Sheet1!$E$3,Sheet1!$I$3,Sheet1!$M$3)</c:f>
              <c:numCache>
                <c:formatCode>_(* #,##0_);_(* \(#,##0\);_(* "-"??_);_(@_)</c:formatCode>
                <c:ptCount val="3"/>
                <c:pt idx="0">
                  <c:v>111.46176</c:v>
                </c:pt>
                <c:pt idx="1">
                  <c:v>551.89051999999947</c:v>
                </c:pt>
                <c:pt idx="2">
                  <c:v>774.04</c:v>
                </c:pt>
              </c:numCache>
            </c:numRef>
          </c:val>
        </c:ser>
        <c:ser>
          <c:idx val="3"/>
          <c:order val="3"/>
          <c:tx>
            <c:v>Wheat</c:v>
          </c:tx>
          <c:invertIfNegative val="0"/>
          <c:cat>
            <c:strRef>
              <c:f>(Sheet1!$C$1,Sheet1!$G$1,Sheet1!$K$1)</c:f>
              <c:strCache>
                <c:ptCount val="3"/>
                <c:pt idx="0">
                  <c:v>Nitrogen</c:v>
                </c:pt>
                <c:pt idx="1">
                  <c:v>Phosphate</c:v>
                </c:pt>
                <c:pt idx="2">
                  <c:v> Potash</c:v>
                </c:pt>
              </c:strCache>
            </c:strRef>
          </c:cat>
          <c:val>
            <c:numRef>
              <c:f>(Sheet1!$F$3,Sheet1!$J$3,Sheet1!$N$3)</c:f>
              <c:numCache>
                <c:formatCode>_(* #,##0_);_(* \(#,##0\);_(* "-"??_);_(@_)</c:formatCode>
                <c:ptCount val="3"/>
                <c:pt idx="0">
                  <c:v>1330.9510499999999</c:v>
                </c:pt>
                <c:pt idx="1">
                  <c:v>457.61858999999998</c:v>
                </c:pt>
                <c:pt idx="2">
                  <c:v>89.99991</c:v>
                </c:pt>
              </c:numCache>
            </c:numRef>
          </c:val>
        </c:ser>
        <c:ser>
          <c:idx val="4"/>
          <c:order val="4"/>
          <c:invertIfNegative val="0"/>
          <c:cat>
            <c:strRef>
              <c:f>(Sheet1!$C$1,Sheet1!$G$1,Sheet1!$K$1)</c:f>
              <c:strCache>
                <c:ptCount val="3"/>
                <c:pt idx="0">
                  <c:v>Nitrogen</c:v>
                </c:pt>
                <c:pt idx="1">
                  <c:v>Phosphate</c:v>
                </c:pt>
                <c:pt idx="2">
                  <c:v> Potash</c:v>
                </c:pt>
              </c:strCache>
            </c:strRef>
          </c:cat>
          <c:val>
            <c:numLit>
              <c:formatCode>General</c:formatCode>
              <c:ptCount val="1"/>
              <c:pt idx="0">
                <c:v>1</c:v>
              </c:pt>
            </c:numLit>
          </c:val>
        </c:ser>
        <c:dLbls>
          <c:showLegendKey val="0"/>
          <c:showVal val="0"/>
          <c:showCatName val="0"/>
          <c:showSerName val="0"/>
          <c:showPercent val="0"/>
          <c:showBubbleSize val="0"/>
        </c:dLbls>
        <c:gapWidth val="150"/>
        <c:axId val="195356736"/>
        <c:axId val="195357128"/>
      </c:barChart>
      <c:catAx>
        <c:axId val="195356736"/>
        <c:scaling>
          <c:orientation val="minMax"/>
        </c:scaling>
        <c:delete val="0"/>
        <c:axPos val="b"/>
        <c:title>
          <c:tx>
            <c:rich>
              <a:bodyPr/>
              <a:lstStyle/>
              <a:p>
                <a:pPr>
                  <a:defRPr/>
                </a:pPr>
                <a:r>
                  <a:rPr lang="en-US"/>
                  <a:t>Crops</a:t>
                </a:r>
              </a:p>
            </c:rich>
          </c:tx>
          <c:overlay val="0"/>
        </c:title>
        <c:numFmt formatCode="General" sourceLinked="1"/>
        <c:majorTickMark val="none"/>
        <c:minorTickMark val="none"/>
        <c:tickLblPos val="nextTo"/>
        <c:spPr>
          <a:solidFill>
            <a:schemeClr val="bg1"/>
          </a:solidFill>
        </c:spPr>
        <c:crossAx val="195357128"/>
        <c:crosses val="autoZero"/>
        <c:auto val="0"/>
        <c:lblAlgn val="ctr"/>
        <c:lblOffset val="100"/>
        <c:noMultiLvlLbl val="0"/>
      </c:catAx>
      <c:valAx>
        <c:axId val="195357128"/>
        <c:scaling>
          <c:orientation val="minMax"/>
        </c:scaling>
        <c:delete val="0"/>
        <c:axPos val="l"/>
        <c:majorGridlines/>
        <c:title>
          <c:tx>
            <c:rich>
              <a:bodyPr/>
              <a:lstStyle/>
              <a:p>
                <a:pPr>
                  <a:defRPr/>
                </a:pPr>
                <a:r>
                  <a:rPr lang="en-US"/>
                  <a:t>1,000</a:t>
                </a:r>
                <a:r>
                  <a:rPr lang="en-US" baseline="0"/>
                  <a:t> Tons of Nutrients</a:t>
                </a:r>
                <a:endParaRPr lang="en-US"/>
              </a:p>
            </c:rich>
          </c:tx>
          <c:overlay val="0"/>
        </c:title>
        <c:numFmt formatCode="_(* #,##0_);_(* \(#,##0\);_(* &quot;-&quot;??_);_(@_)" sourceLinked="1"/>
        <c:majorTickMark val="out"/>
        <c:minorTickMark val="none"/>
        <c:tickLblPos val="nextTo"/>
        <c:crossAx val="195356736"/>
        <c:crosses val="autoZero"/>
        <c:crossBetween val="between"/>
      </c:valAx>
    </c:plotArea>
    <c:legend>
      <c:legendPos val="r"/>
      <c:legendEntry>
        <c:idx val="4"/>
        <c:delete val="1"/>
      </c:legendEntry>
      <c:overlay val="0"/>
    </c:legend>
    <c:plotVisOnly val="1"/>
    <c:dispBlanksAs val="gap"/>
    <c:showDLblsOverMax val="0"/>
  </c:chart>
  <c:spPr>
    <a:solidFill>
      <a:schemeClr val="bg1"/>
    </a:solidFill>
  </c:sp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a:t>SAT Mathematics Scores</a:t>
            </a:r>
          </a:p>
        </c:rich>
      </c:tx>
      <c:overlay val="0"/>
    </c:title>
    <c:autoTitleDeleted val="0"/>
    <c:plotArea>
      <c:layout/>
      <c:barChart>
        <c:barDir val="col"/>
        <c:grouping val="stacked"/>
        <c:varyColors val="0"/>
        <c:ser>
          <c:idx val="1"/>
          <c:order val="0"/>
          <c:tx>
            <c:strRef>
              <c:f>Sheet1!$B$1</c:f>
              <c:strCache>
                <c:ptCount val="1"/>
                <c:pt idx="0">
                  <c:v>males</c:v>
                </c:pt>
              </c:strCache>
            </c:strRef>
          </c:tx>
          <c:spPr>
            <a:solidFill>
              <a:schemeClr val="accent3">
                <a:lumMod val="75000"/>
              </a:schemeClr>
            </a:solidFill>
          </c:spPr>
          <c:invertIfNegative val="0"/>
          <c:cat>
            <c:numRef>
              <c:f>Sheet1!$A$2:$A$42</c:f>
              <c:numCache>
                <c:formatCode>General</c:formatCode>
                <c:ptCount val="41"/>
                <c:pt idx="0">
                  <c:v>1972</c:v>
                </c:pt>
                <c:pt idx="1">
                  <c:v>1973</c:v>
                </c:pt>
                <c:pt idx="2">
                  <c:v>1974</c:v>
                </c:pt>
                <c:pt idx="3">
                  <c:v>1975</c:v>
                </c:pt>
                <c:pt idx="4">
                  <c:v>1976</c:v>
                </c:pt>
                <c:pt idx="5">
                  <c:v>1977</c:v>
                </c:pt>
                <c:pt idx="6">
                  <c:v>1978</c:v>
                </c:pt>
                <c:pt idx="7">
                  <c:v>1979</c:v>
                </c:pt>
                <c:pt idx="8">
                  <c:v>1980</c:v>
                </c:pt>
                <c:pt idx="9">
                  <c:v>1981</c:v>
                </c:pt>
                <c:pt idx="10">
                  <c:v>1982</c:v>
                </c:pt>
                <c:pt idx="11">
                  <c:v>1983</c:v>
                </c:pt>
                <c:pt idx="12">
                  <c:v>1984</c:v>
                </c:pt>
                <c:pt idx="13">
                  <c:v>1985</c:v>
                </c:pt>
                <c:pt idx="14">
                  <c:v>1986</c:v>
                </c:pt>
                <c:pt idx="15">
                  <c:v>1987</c:v>
                </c:pt>
                <c:pt idx="16">
                  <c:v>1988</c:v>
                </c:pt>
                <c:pt idx="17">
                  <c:v>1989</c:v>
                </c:pt>
                <c:pt idx="18">
                  <c:v>1990</c:v>
                </c:pt>
                <c:pt idx="19">
                  <c:v>1991</c:v>
                </c:pt>
                <c:pt idx="20">
                  <c:v>1992</c:v>
                </c:pt>
                <c:pt idx="21">
                  <c:v>1993</c:v>
                </c:pt>
                <c:pt idx="22">
                  <c:v>1994</c:v>
                </c:pt>
                <c:pt idx="23">
                  <c:v>1995</c:v>
                </c:pt>
                <c:pt idx="24">
                  <c:v>1996</c:v>
                </c:pt>
                <c:pt idx="25">
                  <c:v>1997</c:v>
                </c:pt>
                <c:pt idx="26">
                  <c:v>1998</c:v>
                </c:pt>
                <c:pt idx="27">
                  <c:v>1999</c:v>
                </c:pt>
                <c:pt idx="28">
                  <c:v>2000</c:v>
                </c:pt>
                <c:pt idx="29">
                  <c:v>2001</c:v>
                </c:pt>
                <c:pt idx="30">
                  <c:v>2002</c:v>
                </c:pt>
                <c:pt idx="31">
                  <c:v>2003</c:v>
                </c:pt>
                <c:pt idx="32">
                  <c:v>2004</c:v>
                </c:pt>
                <c:pt idx="33">
                  <c:v>2005</c:v>
                </c:pt>
                <c:pt idx="34">
                  <c:v>2006</c:v>
                </c:pt>
                <c:pt idx="35">
                  <c:v>2007</c:v>
                </c:pt>
                <c:pt idx="36">
                  <c:v>2008</c:v>
                </c:pt>
                <c:pt idx="37">
                  <c:v>2009</c:v>
                </c:pt>
                <c:pt idx="38">
                  <c:v>2010</c:v>
                </c:pt>
                <c:pt idx="39">
                  <c:v>2011</c:v>
                </c:pt>
                <c:pt idx="40">
                  <c:v>2012</c:v>
                </c:pt>
              </c:numCache>
            </c:numRef>
          </c:cat>
          <c:val>
            <c:numRef>
              <c:f>Sheet1!$B$2:$B$42</c:f>
              <c:numCache>
                <c:formatCode>General</c:formatCode>
                <c:ptCount val="41"/>
                <c:pt idx="0">
                  <c:v>527</c:v>
                </c:pt>
                <c:pt idx="1">
                  <c:v>525</c:v>
                </c:pt>
                <c:pt idx="2">
                  <c:v>524</c:v>
                </c:pt>
                <c:pt idx="3">
                  <c:v>518</c:v>
                </c:pt>
                <c:pt idx="4">
                  <c:v>520</c:v>
                </c:pt>
                <c:pt idx="5">
                  <c:v>520</c:v>
                </c:pt>
                <c:pt idx="6">
                  <c:v>517</c:v>
                </c:pt>
                <c:pt idx="7">
                  <c:v>516</c:v>
                </c:pt>
                <c:pt idx="8">
                  <c:v>515</c:v>
                </c:pt>
                <c:pt idx="9">
                  <c:v>516</c:v>
                </c:pt>
                <c:pt idx="10">
                  <c:v>516</c:v>
                </c:pt>
                <c:pt idx="11">
                  <c:v>516</c:v>
                </c:pt>
                <c:pt idx="12">
                  <c:v>518</c:v>
                </c:pt>
                <c:pt idx="13">
                  <c:v>522</c:v>
                </c:pt>
                <c:pt idx="14">
                  <c:v>523</c:v>
                </c:pt>
                <c:pt idx="15">
                  <c:v>523</c:v>
                </c:pt>
                <c:pt idx="16">
                  <c:v>521</c:v>
                </c:pt>
                <c:pt idx="17">
                  <c:v>523</c:v>
                </c:pt>
                <c:pt idx="18">
                  <c:v>521</c:v>
                </c:pt>
                <c:pt idx="19">
                  <c:v>520</c:v>
                </c:pt>
                <c:pt idx="20">
                  <c:v>521</c:v>
                </c:pt>
                <c:pt idx="21">
                  <c:v>524</c:v>
                </c:pt>
                <c:pt idx="22">
                  <c:v>523</c:v>
                </c:pt>
                <c:pt idx="23">
                  <c:v>525</c:v>
                </c:pt>
                <c:pt idx="24">
                  <c:v>527</c:v>
                </c:pt>
                <c:pt idx="25">
                  <c:v>530</c:v>
                </c:pt>
                <c:pt idx="26">
                  <c:v>531</c:v>
                </c:pt>
                <c:pt idx="27">
                  <c:v>531</c:v>
                </c:pt>
                <c:pt idx="28">
                  <c:v>533</c:v>
                </c:pt>
                <c:pt idx="29">
                  <c:v>533</c:v>
                </c:pt>
                <c:pt idx="30">
                  <c:v>534</c:v>
                </c:pt>
                <c:pt idx="31">
                  <c:v>537</c:v>
                </c:pt>
                <c:pt idx="32">
                  <c:v>537</c:v>
                </c:pt>
                <c:pt idx="33">
                  <c:v>538</c:v>
                </c:pt>
                <c:pt idx="34">
                  <c:v>536</c:v>
                </c:pt>
                <c:pt idx="35">
                  <c:v>532</c:v>
                </c:pt>
                <c:pt idx="36">
                  <c:v>532</c:v>
                </c:pt>
                <c:pt idx="37">
                  <c:v>533</c:v>
                </c:pt>
                <c:pt idx="38">
                  <c:v>533</c:v>
                </c:pt>
                <c:pt idx="39">
                  <c:v>531</c:v>
                </c:pt>
                <c:pt idx="40">
                  <c:v>532</c:v>
                </c:pt>
              </c:numCache>
            </c:numRef>
          </c:val>
        </c:ser>
        <c:ser>
          <c:idx val="2"/>
          <c:order val="1"/>
          <c:tx>
            <c:strRef>
              <c:f>Sheet1!$C$1</c:f>
              <c:strCache>
                <c:ptCount val="1"/>
                <c:pt idx="0">
                  <c:v>females</c:v>
                </c:pt>
              </c:strCache>
            </c:strRef>
          </c:tx>
          <c:spPr>
            <a:solidFill>
              <a:schemeClr val="tx2">
                <a:lumMod val="40000"/>
                <a:lumOff val="60000"/>
              </a:schemeClr>
            </a:solidFill>
          </c:spPr>
          <c:invertIfNegative val="0"/>
          <c:cat>
            <c:numRef>
              <c:f>Sheet1!$A$2:$A$42</c:f>
              <c:numCache>
                <c:formatCode>General</c:formatCode>
                <c:ptCount val="41"/>
                <c:pt idx="0">
                  <c:v>1972</c:v>
                </c:pt>
                <c:pt idx="1">
                  <c:v>1973</c:v>
                </c:pt>
                <c:pt idx="2">
                  <c:v>1974</c:v>
                </c:pt>
                <c:pt idx="3">
                  <c:v>1975</c:v>
                </c:pt>
                <c:pt idx="4">
                  <c:v>1976</c:v>
                </c:pt>
                <c:pt idx="5">
                  <c:v>1977</c:v>
                </c:pt>
                <c:pt idx="6">
                  <c:v>1978</c:v>
                </c:pt>
                <c:pt idx="7">
                  <c:v>1979</c:v>
                </c:pt>
                <c:pt idx="8">
                  <c:v>1980</c:v>
                </c:pt>
                <c:pt idx="9">
                  <c:v>1981</c:v>
                </c:pt>
                <c:pt idx="10">
                  <c:v>1982</c:v>
                </c:pt>
                <c:pt idx="11">
                  <c:v>1983</c:v>
                </c:pt>
                <c:pt idx="12">
                  <c:v>1984</c:v>
                </c:pt>
                <c:pt idx="13">
                  <c:v>1985</c:v>
                </c:pt>
                <c:pt idx="14">
                  <c:v>1986</c:v>
                </c:pt>
                <c:pt idx="15">
                  <c:v>1987</c:v>
                </c:pt>
                <c:pt idx="16">
                  <c:v>1988</c:v>
                </c:pt>
                <c:pt idx="17">
                  <c:v>1989</c:v>
                </c:pt>
                <c:pt idx="18">
                  <c:v>1990</c:v>
                </c:pt>
                <c:pt idx="19">
                  <c:v>1991</c:v>
                </c:pt>
                <c:pt idx="20">
                  <c:v>1992</c:v>
                </c:pt>
                <c:pt idx="21">
                  <c:v>1993</c:v>
                </c:pt>
                <c:pt idx="22">
                  <c:v>1994</c:v>
                </c:pt>
                <c:pt idx="23">
                  <c:v>1995</c:v>
                </c:pt>
                <c:pt idx="24">
                  <c:v>1996</c:v>
                </c:pt>
                <c:pt idx="25">
                  <c:v>1997</c:v>
                </c:pt>
                <c:pt idx="26">
                  <c:v>1998</c:v>
                </c:pt>
                <c:pt idx="27">
                  <c:v>1999</c:v>
                </c:pt>
                <c:pt idx="28">
                  <c:v>2000</c:v>
                </c:pt>
                <c:pt idx="29">
                  <c:v>2001</c:v>
                </c:pt>
                <c:pt idx="30">
                  <c:v>2002</c:v>
                </c:pt>
                <c:pt idx="31">
                  <c:v>2003</c:v>
                </c:pt>
                <c:pt idx="32">
                  <c:v>2004</c:v>
                </c:pt>
                <c:pt idx="33">
                  <c:v>2005</c:v>
                </c:pt>
                <c:pt idx="34">
                  <c:v>2006</c:v>
                </c:pt>
                <c:pt idx="35">
                  <c:v>2007</c:v>
                </c:pt>
                <c:pt idx="36">
                  <c:v>2008</c:v>
                </c:pt>
                <c:pt idx="37">
                  <c:v>2009</c:v>
                </c:pt>
                <c:pt idx="38">
                  <c:v>2010</c:v>
                </c:pt>
                <c:pt idx="39">
                  <c:v>2011</c:v>
                </c:pt>
                <c:pt idx="40">
                  <c:v>2012</c:v>
                </c:pt>
              </c:numCache>
            </c:numRef>
          </c:cat>
          <c:val>
            <c:numRef>
              <c:f>Sheet1!$C$2:$C$42</c:f>
              <c:numCache>
                <c:formatCode>General</c:formatCode>
                <c:ptCount val="41"/>
                <c:pt idx="0">
                  <c:v>489</c:v>
                </c:pt>
                <c:pt idx="1">
                  <c:v>489</c:v>
                </c:pt>
                <c:pt idx="2">
                  <c:v>488</c:v>
                </c:pt>
                <c:pt idx="3">
                  <c:v>479</c:v>
                </c:pt>
                <c:pt idx="4">
                  <c:v>475</c:v>
                </c:pt>
                <c:pt idx="5">
                  <c:v>474</c:v>
                </c:pt>
                <c:pt idx="6">
                  <c:v>474</c:v>
                </c:pt>
                <c:pt idx="7">
                  <c:v>473</c:v>
                </c:pt>
                <c:pt idx="8">
                  <c:v>473</c:v>
                </c:pt>
                <c:pt idx="9">
                  <c:v>473</c:v>
                </c:pt>
                <c:pt idx="10">
                  <c:v>473</c:v>
                </c:pt>
                <c:pt idx="11">
                  <c:v>474</c:v>
                </c:pt>
                <c:pt idx="12">
                  <c:v>478</c:v>
                </c:pt>
                <c:pt idx="13">
                  <c:v>480</c:v>
                </c:pt>
                <c:pt idx="14">
                  <c:v>479</c:v>
                </c:pt>
                <c:pt idx="15">
                  <c:v>481</c:v>
                </c:pt>
                <c:pt idx="16">
                  <c:v>483</c:v>
                </c:pt>
                <c:pt idx="17">
                  <c:v>482</c:v>
                </c:pt>
                <c:pt idx="18">
                  <c:v>483</c:v>
                </c:pt>
                <c:pt idx="19">
                  <c:v>482</c:v>
                </c:pt>
                <c:pt idx="20">
                  <c:v>484</c:v>
                </c:pt>
                <c:pt idx="21">
                  <c:v>484</c:v>
                </c:pt>
                <c:pt idx="22">
                  <c:v>487</c:v>
                </c:pt>
                <c:pt idx="23">
                  <c:v>490</c:v>
                </c:pt>
                <c:pt idx="24">
                  <c:v>492</c:v>
                </c:pt>
                <c:pt idx="25">
                  <c:v>494</c:v>
                </c:pt>
                <c:pt idx="26">
                  <c:v>496</c:v>
                </c:pt>
                <c:pt idx="27">
                  <c:v>495</c:v>
                </c:pt>
                <c:pt idx="28">
                  <c:v>498</c:v>
                </c:pt>
                <c:pt idx="29">
                  <c:v>498</c:v>
                </c:pt>
                <c:pt idx="30">
                  <c:v>500</c:v>
                </c:pt>
                <c:pt idx="31">
                  <c:v>503</c:v>
                </c:pt>
                <c:pt idx="32">
                  <c:v>501</c:v>
                </c:pt>
                <c:pt idx="33">
                  <c:v>504</c:v>
                </c:pt>
                <c:pt idx="34">
                  <c:v>502</c:v>
                </c:pt>
                <c:pt idx="35">
                  <c:v>499</c:v>
                </c:pt>
                <c:pt idx="36">
                  <c:v>499</c:v>
                </c:pt>
                <c:pt idx="37">
                  <c:v>498</c:v>
                </c:pt>
                <c:pt idx="38">
                  <c:v>499</c:v>
                </c:pt>
                <c:pt idx="39">
                  <c:v>500</c:v>
                </c:pt>
                <c:pt idx="40">
                  <c:v>499</c:v>
                </c:pt>
              </c:numCache>
            </c:numRef>
          </c:val>
        </c:ser>
        <c:dLbls>
          <c:showLegendKey val="0"/>
          <c:showVal val="0"/>
          <c:showCatName val="0"/>
          <c:showSerName val="0"/>
          <c:showPercent val="0"/>
          <c:showBubbleSize val="0"/>
        </c:dLbls>
        <c:gapWidth val="150"/>
        <c:overlap val="100"/>
        <c:axId val="195357912"/>
        <c:axId val="195358304"/>
      </c:barChart>
      <c:catAx>
        <c:axId val="195357912"/>
        <c:scaling>
          <c:orientation val="minMax"/>
        </c:scaling>
        <c:delete val="0"/>
        <c:axPos val="b"/>
        <c:title>
          <c:tx>
            <c:rich>
              <a:bodyPr/>
              <a:lstStyle/>
              <a:p>
                <a:pPr>
                  <a:defRPr/>
                </a:pPr>
                <a:r>
                  <a:rPr lang="en-US"/>
                  <a:t>Year</a:t>
                </a:r>
              </a:p>
            </c:rich>
          </c:tx>
          <c:overlay val="0"/>
        </c:title>
        <c:numFmt formatCode="General" sourceLinked="1"/>
        <c:majorTickMark val="out"/>
        <c:minorTickMark val="none"/>
        <c:tickLblPos val="nextTo"/>
        <c:crossAx val="195358304"/>
        <c:crosses val="autoZero"/>
        <c:auto val="1"/>
        <c:lblAlgn val="ctr"/>
        <c:lblOffset val="100"/>
        <c:noMultiLvlLbl val="0"/>
      </c:catAx>
      <c:valAx>
        <c:axId val="195358304"/>
        <c:scaling>
          <c:orientation val="minMax"/>
        </c:scaling>
        <c:delete val="0"/>
        <c:axPos val="l"/>
        <c:majorGridlines/>
        <c:title>
          <c:tx>
            <c:rich>
              <a:bodyPr rot="-5400000" vert="horz"/>
              <a:lstStyle/>
              <a:p>
                <a:pPr>
                  <a:defRPr/>
                </a:pPr>
                <a:r>
                  <a:rPr lang="en-US"/>
                  <a:t>Mathematis Score</a:t>
                </a:r>
              </a:p>
            </c:rich>
          </c:tx>
          <c:overlay val="0"/>
        </c:title>
        <c:numFmt formatCode="General" sourceLinked="1"/>
        <c:majorTickMark val="out"/>
        <c:minorTickMark val="none"/>
        <c:tickLblPos val="nextTo"/>
        <c:crossAx val="195357912"/>
        <c:crosses val="autoZero"/>
        <c:crossBetween val="between"/>
      </c:valAx>
    </c:plotArea>
    <c:legend>
      <c:legendPos val="r"/>
      <c:overlay val="0"/>
    </c:legend>
    <c:plotVisOnly val="1"/>
    <c:dispBlanksAs val="gap"/>
    <c:showDLblsOverMax val="0"/>
  </c:chart>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a:t>Amount of Nutrients</a:t>
            </a:r>
            <a:r>
              <a:rPr lang="en-US" baseline="0"/>
              <a:t> Used by Crops in </a:t>
            </a:r>
            <a:r>
              <a:rPr lang="en-US" sz="1800" b="1" i="0" u="none" strike="noStrike" kern="1200" baseline="0">
                <a:solidFill>
                  <a:sysClr val="windowText" lastClr="000000"/>
                </a:solidFill>
                <a:latin typeface="+mn-lt"/>
                <a:ea typeface="+mn-ea"/>
                <a:cs typeface="+mn-cs"/>
              </a:rPr>
              <a:t>US</a:t>
            </a:r>
            <a:r>
              <a:rPr lang="en-US" baseline="0"/>
              <a:t> in 2010 with Various Fertilizers</a:t>
            </a:r>
            <a:endParaRPr lang="en-US"/>
          </a:p>
        </c:rich>
      </c:tx>
      <c:overlay val="0"/>
    </c:title>
    <c:autoTitleDeleted val="0"/>
    <c:view3D>
      <c:rotX val="15"/>
      <c:rotY val="20"/>
      <c:rAngAx val="0"/>
    </c:view3D>
    <c:floor>
      <c:thickness val="0"/>
    </c:floor>
    <c:sideWall>
      <c:thickness val="0"/>
    </c:sideWall>
    <c:backWall>
      <c:thickness val="0"/>
    </c:backWall>
    <c:plotArea>
      <c:layout/>
      <c:bar3DChart>
        <c:barDir val="col"/>
        <c:grouping val="clustered"/>
        <c:varyColors val="0"/>
        <c:ser>
          <c:idx val="0"/>
          <c:order val="0"/>
          <c:tx>
            <c:v>Corn</c:v>
          </c:tx>
          <c:invertIfNegative val="0"/>
          <c:cat>
            <c:strRef>
              <c:f>(Sheet1!$C$1,Sheet1!$G$1,Sheet1!$K$1)</c:f>
              <c:strCache>
                <c:ptCount val="3"/>
                <c:pt idx="0">
                  <c:v>Nitrogen</c:v>
                </c:pt>
                <c:pt idx="1">
                  <c:v>Phosphate</c:v>
                </c:pt>
                <c:pt idx="2">
                  <c:v> Potash</c:v>
                </c:pt>
              </c:strCache>
            </c:strRef>
          </c:cat>
          <c:val>
            <c:numRef>
              <c:f>(Sheet1!$C$3,Sheet1!$G$3,Sheet1!$K$3)</c:f>
              <c:numCache>
                <c:formatCode>_(* #,##0_);_(* \(#,##0\);_(* "-"??_);_(@_)</c:formatCode>
                <c:ptCount val="3"/>
                <c:pt idx="0">
                  <c:v>5610.2374999999975</c:v>
                </c:pt>
                <c:pt idx="1">
                  <c:v>1933.425</c:v>
                </c:pt>
                <c:pt idx="2">
                  <c:v>1990.849375</c:v>
                </c:pt>
              </c:numCache>
            </c:numRef>
          </c:val>
        </c:ser>
        <c:ser>
          <c:idx val="1"/>
          <c:order val="1"/>
          <c:tx>
            <c:v>Cotton</c:v>
          </c:tx>
          <c:invertIfNegative val="0"/>
          <c:cat>
            <c:strRef>
              <c:f>(Sheet1!$C$1,Sheet1!$G$1,Sheet1!$K$1)</c:f>
              <c:strCache>
                <c:ptCount val="3"/>
                <c:pt idx="0">
                  <c:v>Nitrogen</c:v>
                </c:pt>
                <c:pt idx="1">
                  <c:v>Phosphate</c:v>
                </c:pt>
                <c:pt idx="2">
                  <c:v> Potash</c:v>
                </c:pt>
              </c:strCache>
            </c:strRef>
          </c:cat>
          <c:val>
            <c:numRef>
              <c:f>(Sheet1!$D$3,Sheet1!$H$3,Sheet1!$L$3)</c:f>
              <c:numCache>
                <c:formatCode>_(* #,##0_);_(* \(#,##0\);_(* "-"??_);_(@_)</c:formatCode>
                <c:ptCount val="3"/>
                <c:pt idx="0">
                  <c:v>380.24910000000011</c:v>
                </c:pt>
                <c:pt idx="1">
                  <c:v>139.47953999999999</c:v>
                </c:pt>
                <c:pt idx="2">
                  <c:v>188.31384</c:v>
                </c:pt>
              </c:numCache>
            </c:numRef>
          </c:val>
        </c:ser>
        <c:ser>
          <c:idx val="2"/>
          <c:order val="2"/>
          <c:tx>
            <c:v>Soybeans</c:v>
          </c:tx>
          <c:invertIfNegative val="0"/>
          <c:cat>
            <c:strRef>
              <c:f>(Sheet1!$C$1,Sheet1!$G$1,Sheet1!$K$1)</c:f>
              <c:strCache>
                <c:ptCount val="3"/>
                <c:pt idx="0">
                  <c:v>Nitrogen</c:v>
                </c:pt>
                <c:pt idx="1">
                  <c:v>Phosphate</c:v>
                </c:pt>
                <c:pt idx="2">
                  <c:v> Potash</c:v>
                </c:pt>
              </c:strCache>
            </c:strRef>
          </c:cat>
          <c:val>
            <c:numRef>
              <c:f>(Sheet1!$E$3,Sheet1!$I$3,Sheet1!$M$3)</c:f>
              <c:numCache>
                <c:formatCode>_(* #,##0_);_(* \(#,##0\);_(* "-"??_);_(@_)</c:formatCode>
                <c:ptCount val="3"/>
                <c:pt idx="0">
                  <c:v>111.46176</c:v>
                </c:pt>
                <c:pt idx="1">
                  <c:v>551.89051999999958</c:v>
                </c:pt>
                <c:pt idx="2">
                  <c:v>774.04</c:v>
                </c:pt>
              </c:numCache>
            </c:numRef>
          </c:val>
        </c:ser>
        <c:ser>
          <c:idx val="3"/>
          <c:order val="3"/>
          <c:tx>
            <c:v>Wheat</c:v>
          </c:tx>
          <c:invertIfNegative val="0"/>
          <c:cat>
            <c:strRef>
              <c:f>(Sheet1!$C$1,Sheet1!$G$1,Sheet1!$K$1)</c:f>
              <c:strCache>
                <c:ptCount val="3"/>
                <c:pt idx="0">
                  <c:v>Nitrogen</c:v>
                </c:pt>
                <c:pt idx="1">
                  <c:v>Phosphate</c:v>
                </c:pt>
                <c:pt idx="2">
                  <c:v> Potash</c:v>
                </c:pt>
              </c:strCache>
            </c:strRef>
          </c:cat>
          <c:val>
            <c:numRef>
              <c:f>(Sheet1!$F$3,Sheet1!$J$3,Sheet1!$N$3)</c:f>
              <c:numCache>
                <c:formatCode>_(* #,##0_);_(* \(#,##0\);_(* "-"??_);_(@_)</c:formatCode>
                <c:ptCount val="3"/>
                <c:pt idx="0">
                  <c:v>1330.9510499999999</c:v>
                </c:pt>
                <c:pt idx="1">
                  <c:v>457.61858999999998</c:v>
                </c:pt>
                <c:pt idx="2">
                  <c:v>89.99991</c:v>
                </c:pt>
              </c:numCache>
            </c:numRef>
          </c:val>
        </c:ser>
        <c:ser>
          <c:idx val="4"/>
          <c:order val="4"/>
          <c:invertIfNegative val="0"/>
          <c:cat>
            <c:strRef>
              <c:f>(Sheet1!$C$1,Sheet1!$G$1,Sheet1!$K$1)</c:f>
              <c:strCache>
                <c:ptCount val="3"/>
                <c:pt idx="0">
                  <c:v>Nitrogen</c:v>
                </c:pt>
                <c:pt idx="1">
                  <c:v>Phosphate</c:v>
                </c:pt>
                <c:pt idx="2">
                  <c:v> Potash</c:v>
                </c:pt>
              </c:strCache>
            </c:strRef>
          </c:cat>
          <c:val>
            <c:numLit>
              <c:formatCode>General</c:formatCode>
              <c:ptCount val="1"/>
              <c:pt idx="0">
                <c:v>1</c:v>
              </c:pt>
            </c:numLit>
          </c:val>
        </c:ser>
        <c:dLbls>
          <c:showLegendKey val="0"/>
          <c:showVal val="0"/>
          <c:showCatName val="0"/>
          <c:showSerName val="0"/>
          <c:showPercent val="0"/>
          <c:showBubbleSize val="0"/>
        </c:dLbls>
        <c:gapWidth val="150"/>
        <c:shape val="box"/>
        <c:axId val="195359088"/>
        <c:axId val="195359480"/>
        <c:axId val="0"/>
      </c:bar3DChart>
      <c:catAx>
        <c:axId val="195359088"/>
        <c:scaling>
          <c:orientation val="minMax"/>
        </c:scaling>
        <c:delete val="0"/>
        <c:axPos val="b"/>
        <c:title>
          <c:tx>
            <c:rich>
              <a:bodyPr/>
              <a:lstStyle/>
              <a:p>
                <a:pPr>
                  <a:defRPr/>
                </a:pPr>
                <a:r>
                  <a:rPr lang="en-US"/>
                  <a:t>Crops</a:t>
                </a:r>
              </a:p>
            </c:rich>
          </c:tx>
          <c:overlay val="0"/>
        </c:title>
        <c:numFmt formatCode="General" sourceLinked="1"/>
        <c:majorTickMark val="none"/>
        <c:minorTickMark val="none"/>
        <c:tickLblPos val="nextTo"/>
        <c:spPr>
          <a:solidFill>
            <a:schemeClr val="bg1"/>
          </a:solidFill>
        </c:spPr>
        <c:crossAx val="195359480"/>
        <c:crosses val="autoZero"/>
        <c:auto val="0"/>
        <c:lblAlgn val="ctr"/>
        <c:lblOffset val="100"/>
        <c:noMultiLvlLbl val="0"/>
      </c:catAx>
      <c:valAx>
        <c:axId val="195359480"/>
        <c:scaling>
          <c:orientation val="minMax"/>
        </c:scaling>
        <c:delete val="0"/>
        <c:axPos val="l"/>
        <c:majorGridlines/>
        <c:title>
          <c:tx>
            <c:rich>
              <a:bodyPr/>
              <a:lstStyle/>
              <a:p>
                <a:pPr>
                  <a:defRPr/>
                </a:pPr>
                <a:r>
                  <a:rPr lang="en-US"/>
                  <a:t>1,000</a:t>
                </a:r>
                <a:r>
                  <a:rPr lang="en-US" baseline="0"/>
                  <a:t> Tons of Nutrients</a:t>
                </a:r>
                <a:endParaRPr lang="en-US"/>
              </a:p>
            </c:rich>
          </c:tx>
          <c:overlay val="0"/>
        </c:title>
        <c:numFmt formatCode="_(* #,##0_);_(* \(#,##0\);_(* &quot;-&quot;??_);_(@_)" sourceLinked="1"/>
        <c:majorTickMark val="out"/>
        <c:minorTickMark val="none"/>
        <c:tickLblPos val="nextTo"/>
        <c:crossAx val="195359088"/>
        <c:crosses val="autoZero"/>
        <c:crossBetween val="between"/>
      </c:valAx>
    </c:plotArea>
    <c:legend>
      <c:legendPos val="r"/>
      <c:legendEntry>
        <c:idx val="4"/>
        <c:delete val="1"/>
      </c:legendEntry>
      <c:overlay val="0"/>
    </c:legend>
    <c:plotVisOnly val="1"/>
    <c:dispBlanksAs val="gap"/>
    <c:showDLblsOverMax val="0"/>
  </c:chart>
  <c:spPr>
    <a:solidFill>
      <a:schemeClr val="bg1"/>
    </a:solidFill>
  </c:sp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a:t>Amount of Nutrients</a:t>
            </a:r>
            <a:r>
              <a:rPr lang="en-US" baseline="0"/>
              <a:t> Used by Crops in </a:t>
            </a:r>
            <a:r>
              <a:rPr lang="en-US" sz="1800" b="1" i="0" u="none" strike="noStrike" kern="1200" baseline="0">
                <a:solidFill>
                  <a:sysClr val="windowText" lastClr="000000"/>
                </a:solidFill>
                <a:latin typeface="+mn-lt"/>
                <a:ea typeface="+mn-ea"/>
                <a:cs typeface="+mn-cs"/>
              </a:rPr>
              <a:t>US</a:t>
            </a:r>
            <a:r>
              <a:rPr lang="en-US" baseline="0"/>
              <a:t> in 2010 with Various Fertilizers</a:t>
            </a:r>
            <a:endParaRPr lang="en-US"/>
          </a:p>
        </c:rich>
      </c:tx>
      <c:overlay val="0"/>
    </c:title>
    <c:autoTitleDeleted val="0"/>
    <c:plotArea>
      <c:layout/>
      <c:barChart>
        <c:barDir val="col"/>
        <c:grouping val="clustered"/>
        <c:varyColors val="0"/>
        <c:ser>
          <c:idx val="0"/>
          <c:order val="0"/>
          <c:tx>
            <c:v>Corn</c:v>
          </c:tx>
          <c:invertIfNegative val="0"/>
          <c:cat>
            <c:strRef>
              <c:f>(Sheet1!$C$1,Sheet1!$G$1,Sheet1!$K$1)</c:f>
              <c:strCache>
                <c:ptCount val="3"/>
                <c:pt idx="0">
                  <c:v>Nitrogen</c:v>
                </c:pt>
                <c:pt idx="1">
                  <c:v>Phosphate</c:v>
                </c:pt>
                <c:pt idx="2">
                  <c:v> Potash</c:v>
                </c:pt>
              </c:strCache>
            </c:strRef>
          </c:cat>
          <c:val>
            <c:numRef>
              <c:f>(Sheet1!$C$3,Sheet1!$G$3,Sheet1!$K$3)</c:f>
              <c:numCache>
                <c:formatCode>_(* #,##0_);_(* \(#,##0\);_(* "-"??_);_(@_)</c:formatCode>
                <c:ptCount val="3"/>
                <c:pt idx="0">
                  <c:v>5610.2374999999975</c:v>
                </c:pt>
                <c:pt idx="1">
                  <c:v>1933.425</c:v>
                </c:pt>
                <c:pt idx="2">
                  <c:v>1990.849375</c:v>
                </c:pt>
              </c:numCache>
            </c:numRef>
          </c:val>
        </c:ser>
        <c:ser>
          <c:idx val="1"/>
          <c:order val="1"/>
          <c:tx>
            <c:v>Cotton</c:v>
          </c:tx>
          <c:invertIfNegative val="0"/>
          <c:cat>
            <c:strRef>
              <c:f>(Sheet1!$C$1,Sheet1!$G$1,Sheet1!$K$1)</c:f>
              <c:strCache>
                <c:ptCount val="3"/>
                <c:pt idx="0">
                  <c:v>Nitrogen</c:v>
                </c:pt>
                <c:pt idx="1">
                  <c:v>Phosphate</c:v>
                </c:pt>
                <c:pt idx="2">
                  <c:v> Potash</c:v>
                </c:pt>
              </c:strCache>
            </c:strRef>
          </c:cat>
          <c:val>
            <c:numRef>
              <c:f>(Sheet1!$D$3,Sheet1!$H$3,Sheet1!$L$3)</c:f>
              <c:numCache>
                <c:formatCode>_(* #,##0_);_(* \(#,##0\);_(* "-"??_);_(@_)</c:formatCode>
                <c:ptCount val="3"/>
                <c:pt idx="0">
                  <c:v>380.24910000000011</c:v>
                </c:pt>
                <c:pt idx="1">
                  <c:v>139.47953999999999</c:v>
                </c:pt>
                <c:pt idx="2">
                  <c:v>188.31384</c:v>
                </c:pt>
              </c:numCache>
            </c:numRef>
          </c:val>
        </c:ser>
        <c:ser>
          <c:idx val="2"/>
          <c:order val="2"/>
          <c:tx>
            <c:v>Soybeans</c:v>
          </c:tx>
          <c:invertIfNegative val="0"/>
          <c:cat>
            <c:strRef>
              <c:f>(Sheet1!$C$1,Sheet1!$G$1,Sheet1!$K$1)</c:f>
              <c:strCache>
                <c:ptCount val="3"/>
                <c:pt idx="0">
                  <c:v>Nitrogen</c:v>
                </c:pt>
                <c:pt idx="1">
                  <c:v>Phosphate</c:v>
                </c:pt>
                <c:pt idx="2">
                  <c:v> Potash</c:v>
                </c:pt>
              </c:strCache>
            </c:strRef>
          </c:cat>
          <c:val>
            <c:numRef>
              <c:f>(Sheet1!$E$3,Sheet1!$I$3,Sheet1!$M$3)</c:f>
              <c:numCache>
                <c:formatCode>_(* #,##0_);_(* \(#,##0\);_(* "-"??_);_(@_)</c:formatCode>
                <c:ptCount val="3"/>
                <c:pt idx="0">
                  <c:v>111.46176</c:v>
                </c:pt>
                <c:pt idx="1">
                  <c:v>551.8905199999997</c:v>
                </c:pt>
                <c:pt idx="2">
                  <c:v>774.04</c:v>
                </c:pt>
              </c:numCache>
            </c:numRef>
          </c:val>
        </c:ser>
        <c:ser>
          <c:idx val="3"/>
          <c:order val="3"/>
          <c:tx>
            <c:v>Wheat</c:v>
          </c:tx>
          <c:invertIfNegative val="0"/>
          <c:cat>
            <c:strRef>
              <c:f>(Sheet1!$C$1,Sheet1!$G$1,Sheet1!$K$1)</c:f>
              <c:strCache>
                <c:ptCount val="3"/>
                <c:pt idx="0">
                  <c:v>Nitrogen</c:v>
                </c:pt>
                <c:pt idx="1">
                  <c:v>Phosphate</c:v>
                </c:pt>
                <c:pt idx="2">
                  <c:v> Potash</c:v>
                </c:pt>
              </c:strCache>
            </c:strRef>
          </c:cat>
          <c:val>
            <c:numRef>
              <c:f>(Sheet1!$F$3,Sheet1!$J$3,Sheet1!$N$3)</c:f>
              <c:numCache>
                <c:formatCode>_(* #,##0_);_(* \(#,##0\);_(* "-"??_);_(@_)</c:formatCode>
                <c:ptCount val="3"/>
                <c:pt idx="0">
                  <c:v>1330.9510499999999</c:v>
                </c:pt>
                <c:pt idx="1">
                  <c:v>457.61858999999998</c:v>
                </c:pt>
                <c:pt idx="2">
                  <c:v>89.99991</c:v>
                </c:pt>
              </c:numCache>
            </c:numRef>
          </c:val>
        </c:ser>
        <c:ser>
          <c:idx val="4"/>
          <c:order val="4"/>
          <c:tx>
            <c:v>Fertilizer</c:v>
          </c:tx>
          <c:invertIfNegative val="0"/>
          <c:cat>
            <c:strRef>
              <c:f>(Sheet1!$C$1,Sheet1!$G$1,Sheet1!$K$1)</c:f>
              <c:strCache>
                <c:ptCount val="3"/>
                <c:pt idx="0">
                  <c:v>Nitrogen</c:v>
                </c:pt>
                <c:pt idx="1">
                  <c:v>Phosphate</c:v>
                </c:pt>
                <c:pt idx="2">
                  <c:v> Potash</c:v>
                </c:pt>
              </c:strCache>
            </c:strRef>
          </c:cat>
          <c:val>
            <c:numLit>
              <c:formatCode>General</c:formatCode>
              <c:ptCount val="1"/>
              <c:pt idx="0">
                <c:v>1</c:v>
              </c:pt>
            </c:numLit>
          </c:val>
        </c:ser>
        <c:dLbls>
          <c:showLegendKey val="0"/>
          <c:showVal val="0"/>
          <c:showCatName val="0"/>
          <c:showSerName val="0"/>
          <c:showPercent val="0"/>
          <c:showBubbleSize val="0"/>
        </c:dLbls>
        <c:gapWidth val="150"/>
        <c:axId val="195360264"/>
        <c:axId val="195360656"/>
      </c:barChart>
      <c:catAx>
        <c:axId val="195360264"/>
        <c:scaling>
          <c:orientation val="minMax"/>
        </c:scaling>
        <c:delete val="0"/>
        <c:axPos val="b"/>
        <c:numFmt formatCode="General" sourceLinked="1"/>
        <c:majorTickMark val="none"/>
        <c:minorTickMark val="none"/>
        <c:tickLblPos val="nextTo"/>
        <c:spPr>
          <a:solidFill>
            <a:schemeClr val="bg1"/>
          </a:solidFill>
        </c:spPr>
        <c:crossAx val="195360656"/>
        <c:crosses val="autoZero"/>
        <c:auto val="0"/>
        <c:lblAlgn val="ctr"/>
        <c:lblOffset val="100"/>
        <c:noMultiLvlLbl val="0"/>
      </c:catAx>
      <c:valAx>
        <c:axId val="195360656"/>
        <c:scaling>
          <c:orientation val="minMax"/>
        </c:scaling>
        <c:delete val="0"/>
        <c:axPos val="l"/>
        <c:majorGridlines/>
        <c:title>
          <c:tx>
            <c:rich>
              <a:bodyPr/>
              <a:lstStyle/>
              <a:p>
                <a:pPr>
                  <a:defRPr/>
                </a:pPr>
                <a:r>
                  <a:rPr lang="en-US"/>
                  <a:t>1,000</a:t>
                </a:r>
                <a:r>
                  <a:rPr lang="en-US" baseline="0"/>
                  <a:t> Tons of Nutrients</a:t>
                </a:r>
                <a:endParaRPr lang="en-US"/>
              </a:p>
            </c:rich>
          </c:tx>
          <c:overlay val="0"/>
        </c:title>
        <c:numFmt formatCode="_(* #,##0_);_(* \(#,##0\);_(* &quot;-&quot;??_);_(@_)" sourceLinked="1"/>
        <c:majorTickMark val="none"/>
        <c:minorTickMark val="none"/>
        <c:tickLblPos val="nextTo"/>
        <c:crossAx val="195360264"/>
        <c:crosses val="autoZero"/>
        <c:crossBetween val="between"/>
      </c:valAx>
      <c:dTable>
        <c:showHorzBorder val="1"/>
        <c:showVertBorder val="1"/>
        <c:showOutline val="1"/>
        <c:showKeys val="1"/>
      </c:dTable>
    </c:plotArea>
    <c:plotVisOnly val="1"/>
    <c:dispBlanksAs val="gap"/>
    <c:showDLblsOverMax val="0"/>
  </c:chart>
  <c:spPr>
    <a:solidFill>
      <a:schemeClr val="bg1"/>
    </a:solidFill>
  </c:spPr>
  <c:externalData r:id="rId1">
    <c:autoUpdate val="0"/>
  </c:externalData>
</c:chartSpac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rca:RCAuthoringProperties xmlns:rca="urn:sharePointPublishingRcaProperties">
  <rca:Converter rca:guid="6dfdc5b4-2a28-4a06-b0c6-ad3901e3a807">
    <rca:property rca:type="InheritParentSettings">False</rca:property>
    <rca:property rca:type="SelectedPageLayout">24</rca:property>
    <rca:property rca:type="SelectedPageField">f55c4d88-1f2e-4ad9-aaa8-819af4ee7ee8</rca:property>
    <rca:property rca:type="SelectedStylesField">a932ec3f-94c1-48b1-b6dc-41aaa6eb7e54</rca:property>
    <rca:property rca:type="CreatePageWithSourceDocument">True</rca:property>
    <rca:property rca:type="AllowChangeLocationConfig">True</rca:property>
    <rca:property rca:type="ConfiguredPageLocation">http://intranetb.coconino.edu</rca:property>
    <rca:property rca:type="CreateSynchronously">False</rca:property>
    <rca:property rca:type="AllowChangeProcessingConfig">True</rca:property>
    <rca:property rca:type="ConverterSpecificSettings"/>
  </rca:Converter>
</rca:RCAuthoringProperties>
</file>

<file path=customXml/item3.xml><?xml version="1.0" encoding="utf-8"?>
<?mso-contentType ?>
<ExcludedTransformers xmlns="http://schemas.microsoft.com/sharepoint/v3/contenttype/transformers">
  <Transformer Guid="888d770d-d3e9-4d60-8267-3c05ab059ef5"/>
  <Transformer Guid="853d58f5-13c3-46f8-8b81-3ca4abcad7b3"/>
  <Transformer Guid="2798ee32-2961-4232-97dd-1a76b9aa6c6f"/>
</ExcludedTransformers>
</file>

<file path=customXml/item4.xml><?xml version="1.0" encoding="utf-8"?>
<p:properties xmlns:p="http://schemas.microsoft.com/office/2006/metadata/properties" xmlns:xsi="http://www.w3.org/2001/XMLSchema-instanc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B87FD208EAC1B5488B8C95F746B21152" ma:contentTypeVersion="0" ma:contentTypeDescription="Create a new document." ma:contentTypeScope="" ma:versionID="5d5446716753f4e5ab8a24204eb9c619">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E93DEF32-A806-4932-B5D5-9150DE4D9892}">
  <ds:schemaRefs>
    <ds:schemaRef ds:uri="http://schemas.microsoft.com/sharepoint/v3/contenttype/forms"/>
  </ds:schemaRefs>
</ds:datastoreItem>
</file>

<file path=customXml/itemProps2.xml><?xml version="1.0" encoding="utf-8"?>
<ds:datastoreItem xmlns:ds="http://schemas.openxmlformats.org/officeDocument/2006/customXml" ds:itemID="{258E6CA0-0850-4628-90F1-B670E23D3D64}">
  <ds:schemaRefs>
    <ds:schemaRef ds:uri="urn:sharePointPublishingRcaProperties"/>
  </ds:schemaRefs>
</ds:datastoreItem>
</file>

<file path=customXml/itemProps3.xml><?xml version="1.0" encoding="utf-8"?>
<ds:datastoreItem xmlns:ds="http://schemas.openxmlformats.org/officeDocument/2006/customXml" ds:itemID="{4C16574F-C208-41E5-ACD5-E26758D0C569}">
  <ds:schemaRefs>
    <ds:schemaRef ds:uri="http://schemas.microsoft.com/sharepoint/v3/contenttype/transformers"/>
  </ds:schemaRefs>
</ds:datastoreItem>
</file>

<file path=customXml/itemProps4.xml><?xml version="1.0" encoding="utf-8"?>
<ds:datastoreItem xmlns:ds="http://schemas.openxmlformats.org/officeDocument/2006/customXml" ds:itemID="{61AB5C40-A622-4264-A05B-513EFEAD1615}">
  <ds:schemaRefs>
    <ds:schemaRef ds:uri="http://schemas.microsoft.com/office/2006/metadata/properties"/>
  </ds:schemaRefs>
</ds:datastoreItem>
</file>

<file path=customXml/itemProps5.xml><?xml version="1.0" encoding="utf-8"?>
<ds:datastoreItem xmlns:ds="http://schemas.openxmlformats.org/officeDocument/2006/customXml" ds:itemID="{2B04FBD3-E699-4001-8A1C-AD16303B4C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6.xml><?xml version="1.0" encoding="utf-8"?>
<ds:datastoreItem xmlns:ds="http://schemas.openxmlformats.org/officeDocument/2006/customXml" ds:itemID="{F5669419-CE3E-4C56-9132-071B9217F91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59</TotalTime>
  <Pages>38</Pages>
  <Words>10870</Words>
  <Characters>51633</Characters>
  <Application>Microsoft Office Word</Application>
  <DocSecurity>0</DocSecurity>
  <Lines>1564</Lines>
  <Paragraphs>801</Paragraphs>
  <ScaleCrop>false</ScaleCrop>
  <HeadingPairs>
    <vt:vector size="2" baseType="variant">
      <vt:variant>
        <vt:lpstr>Title</vt:lpstr>
      </vt:variant>
      <vt:variant>
        <vt:i4>1</vt:i4>
      </vt:variant>
    </vt:vector>
  </HeadingPairs>
  <TitlesOfParts>
    <vt:vector size="1" baseType="lpstr">
      <vt:lpstr>Chapter 1: Statistics: Part 1</vt:lpstr>
    </vt:vector>
  </TitlesOfParts>
  <Company>Coconino Community College</Company>
  <LinksUpToDate>false</LinksUpToDate>
  <CharactersWithSpaces>61702</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Statistics: Part 1</dc:title>
  <dc:creator>Kathryn Kozak</dc:creator>
  <cp:lastModifiedBy>Jennifer Jameson</cp:lastModifiedBy>
  <cp:revision>4</cp:revision>
  <dcterms:created xsi:type="dcterms:W3CDTF">2015-10-15T16:19:00Z</dcterms:created>
  <dcterms:modified xsi:type="dcterms:W3CDTF">2016-04-27T22:51:00Z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0x010100B87FD208EAC1B5488B8C95F746B21152</vt:lpwstr>
  </property>
  <property fmtid="{D5CDD505-2E9C-101B-9397-08002B2CF9AE}" pid="3" name="MTWinEqns">
    <vt:bool>true</vt:bool>
  </property>
</Properties>
</file>